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Lst>
  <p:notesMasterIdLst>
    <p:notesMasterId r:id="rId60"/>
  </p:notesMasterIdLst>
  <p:sldIdLst>
    <p:sldId id="333" r:id="rId3"/>
    <p:sldId id="331" r:id="rId4"/>
    <p:sldId id="449" r:id="rId5"/>
    <p:sldId id="301" r:id="rId6"/>
    <p:sldId id="657" r:id="rId7"/>
    <p:sldId id="656" r:id="rId8"/>
    <p:sldId id="654" r:id="rId9"/>
    <p:sldId id="655" r:id="rId10"/>
    <p:sldId id="659" r:id="rId11"/>
    <p:sldId id="658" r:id="rId12"/>
    <p:sldId id="694" r:id="rId13"/>
    <p:sldId id="690" r:id="rId14"/>
    <p:sldId id="680" r:id="rId15"/>
    <p:sldId id="681" r:id="rId16"/>
    <p:sldId id="682" r:id="rId17"/>
    <p:sldId id="683" r:id="rId18"/>
    <p:sldId id="684" r:id="rId19"/>
    <p:sldId id="685" r:id="rId20"/>
    <p:sldId id="686" r:id="rId21"/>
    <p:sldId id="687" r:id="rId22"/>
    <p:sldId id="688" r:id="rId23"/>
    <p:sldId id="689" r:id="rId24"/>
    <p:sldId id="661" r:id="rId25"/>
    <p:sldId id="501" r:id="rId26"/>
    <p:sldId id="502" r:id="rId27"/>
    <p:sldId id="503" r:id="rId28"/>
    <p:sldId id="499" r:id="rId29"/>
    <p:sldId id="498" r:id="rId30"/>
    <p:sldId id="645" r:id="rId31"/>
    <p:sldId id="493" r:id="rId32"/>
    <p:sldId id="505" r:id="rId33"/>
    <p:sldId id="494" r:id="rId34"/>
    <p:sldId id="495" r:id="rId35"/>
    <p:sldId id="496" r:id="rId36"/>
    <p:sldId id="504" r:id="rId37"/>
    <p:sldId id="647" r:id="rId38"/>
    <p:sldId id="663" r:id="rId39"/>
    <p:sldId id="664" r:id="rId40"/>
    <p:sldId id="677" r:id="rId41"/>
    <p:sldId id="678" r:id="rId42"/>
    <p:sldId id="679" r:id="rId43"/>
    <p:sldId id="665" r:id="rId44"/>
    <p:sldId id="497" r:id="rId45"/>
    <p:sldId id="507" r:id="rId46"/>
    <p:sldId id="514" r:id="rId47"/>
    <p:sldId id="642" r:id="rId48"/>
    <p:sldId id="651" r:id="rId49"/>
    <p:sldId id="676" r:id="rId50"/>
    <p:sldId id="669" r:id="rId51"/>
    <p:sldId id="509" r:id="rId52"/>
    <p:sldId id="510" r:id="rId53"/>
    <p:sldId id="643" r:id="rId54"/>
    <p:sldId id="488" r:id="rId55"/>
    <p:sldId id="513" r:id="rId56"/>
    <p:sldId id="691" r:id="rId57"/>
    <p:sldId id="692" r:id="rId58"/>
    <p:sldId id="693"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BBC21B0-7F3F-4491-B53F-B2137B708BCD}" type="slidenum">
              <a:rPr lang="en-US"/>
              <a:pPr>
                <a:defRPr/>
              </a:pPr>
              <a:t>‹#›</a:t>
            </a:fld>
            <a:endParaRPr lang="en-US"/>
          </a:p>
        </p:txBody>
      </p:sp>
    </p:spTree>
    <p:extLst>
      <p:ext uri="{BB962C8B-B14F-4D97-AF65-F5344CB8AC3E}">
        <p14:creationId xmlns:p14="http://schemas.microsoft.com/office/powerpoint/2010/main" val="2560103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E72AB6-1F52-48E9-9FA4-C50AD56D072B}" type="slidenum">
              <a:rPr lang="en-US" smtClean="0"/>
              <a:pPr eaLnBrk="1" hangingPunct="1"/>
              <a:t>1</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mn-lt"/>
                <a:ea typeface="+mn-ea"/>
                <a:cs typeface="+mn-cs"/>
              </a:rPr>
              <a:t>EcoDistricts, bridging the gap between building-level programs and city-wide sustainability efforts, are an important economy-of-scale approach to bringing about true urban sustainability. They are, by definition, a comprehensive strategy to accelerate sustainable development at the neighborhood scale by integrating building and infrastructure projects with community and individual action. They are the right scale to accelerate sustainability; small enough to innovate quickly yet large enough to have a meaningful impact.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City</a:t>
            </a:r>
            <a:r>
              <a:rPr lang="en-US" sz="1200" kern="1200" baseline="0" dirty="0" smtClean="0">
                <a:solidFill>
                  <a:schemeClr val="tx1"/>
                </a:solidFill>
                <a:latin typeface="+mn-lt"/>
                <a:ea typeface="+mn-ea"/>
                <a:cs typeface="+mn-cs"/>
              </a:rPr>
              <a:t> of Atlanta has identified EcoDistricts as a Top 10 Strategy for achieving the goals in its Power to Change Sustainability Plan.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boundaries and priorities of an EcoDistrict are defined by its community. Property owners, businesses and residents join together to identify, prioritize and implement sustainable development and community-building projects within the district.  A variety of cities, including Portland, Seattle, San Francisco, Boston, Washington D.C., Austin and Charleston, have established EcoDistricts in an effort to create jobs, save resources, and specifically engage communities too often left out of revitalization discussions.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EcoDistrict approach recognizes the potential for neighborhood scale actions to meet sustainability goals by combining the “bottom-up” participation of neighbors motivated to improve the quality of their communities with the “top down” investment and policy commitments of a city.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Sustainable Atlanta led a Task</a:t>
            </a:r>
            <a:r>
              <a:rPr lang="en-US" sz="1200" kern="1200" baseline="0" dirty="0" smtClean="0">
                <a:solidFill>
                  <a:schemeClr val="tx1"/>
                </a:solidFill>
                <a:latin typeface="+mn-lt"/>
                <a:ea typeface="+mn-ea"/>
                <a:cs typeface="+mn-cs"/>
              </a:rPr>
              <a:t> Force of urban planners, and community/economic developers (including ARC, City of Atlanta, DeKalb County and City of Decatur on local </a:t>
            </a:r>
            <a:r>
              <a:rPr lang="en-US" sz="1200" kern="1200" baseline="0" dirty="0" err="1" smtClean="0">
                <a:solidFill>
                  <a:schemeClr val="tx1"/>
                </a:solidFill>
                <a:latin typeface="+mn-lt"/>
                <a:ea typeface="+mn-ea"/>
                <a:cs typeface="+mn-cs"/>
              </a:rPr>
              <a:t>gov’t</a:t>
            </a:r>
            <a:r>
              <a:rPr lang="en-US" sz="1200" kern="1200" baseline="0" dirty="0" smtClean="0">
                <a:solidFill>
                  <a:schemeClr val="tx1"/>
                </a:solidFill>
                <a:latin typeface="+mn-lt"/>
                <a:ea typeface="+mn-ea"/>
                <a:cs typeface="+mn-cs"/>
              </a:rPr>
              <a:t> side) this year to refine Portland’s successful model for a greater Atlanta impact, setting the stage to replicate EcoDistricts around the region.  Midtown Atlanta is the first pilot EcoDistrict in the city, and a class of beta communities is being recruited now to further test this collaborative impact model in 2014.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you work with a city or county in metro Atlanta (we would accept beta applications from 28 county area) and know of a specific neighborhood, business district or maybe campus that might be interested in this innovative new approach to creating sustainable communities, please direct them to Suzanne Burnes at Sustainable Atlanta for more information. </a:t>
            </a:r>
            <a:endParaRPr lang="en-US"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2238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work together?</a:t>
            </a:r>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2238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C4F873-DE56-4B15-BF11-13EE427F817B}" type="slidenum">
              <a:rPr lang="en-US"/>
              <a:pPr eaLnBrk="1" hangingPunct="1"/>
              <a:t>27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D9922D-49CE-42C3-BE82-BFCB8B387947}" type="slidenum">
              <a:rPr lang="en-US"/>
              <a:pPr eaLnBrk="1" hangingPunct="1"/>
              <a:t>28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D8926C-1C43-4284-8F64-D267FACB8CCF}" type="slidenum">
              <a:rPr lang="en-US"/>
              <a:pPr eaLnBrk="1" hangingPunct="1"/>
              <a:t>39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73AE48-301A-4436-9789-44E205B010B3}" type="slidenum">
              <a:rPr lang="en-US"/>
              <a:pPr eaLnBrk="1" hangingPunct="1"/>
              <a:t>40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73AE48-301A-4436-9789-44E205B010B3}" type="slidenum">
              <a:rPr lang="en-US"/>
              <a:pPr eaLnBrk="1" hangingPunct="1"/>
              <a:t>41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8AF5E4-0A41-47E0-81B7-0AACC766CDB2}" type="slidenum">
              <a:rPr lang="en-US"/>
              <a:pPr eaLnBrk="1" hangingPunct="1"/>
              <a:t>49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8509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(Peter – substitute your kids if you prefer!)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Our work is about harnessing resources today to secure a healthy prosperous future </a:t>
            </a:r>
            <a:r>
              <a:rPr lang="en-US" sz="1200" b="1" dirty="0" smtClean="0"/>
              <a:t>for our children and grandchildren</a:t>
            </a: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envision a prosperous, healthy future for metro Atlanta that balances environmental stewardship, economic development, and social equity.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Neue"/>
              </a:rPr>
              <a:t>Metro Atlanta’s future </a:t>
            </a:r>
            <a:r>
              <a:rPr lang="en-US" sz="1200" b="1" dirty="0" smtClean="0">
                <a:solidFill>
                  <a:schemeClr val="accent5">
                    <a:lumMod val="75000"/>
                  </a:schemeClr>
                </a:solidFill>
                <a:latin typeface="Helvetica Neue"/>
              </a:rPr>
              <a:t>economic prosperity</a:t>
            </a:r>
            <a:r>
              <a:rPr lang="en-US" sz="1200" b="1" dirty="0" smtClean="0">
                <a:solidFill>
                  <a:schemeClr val="accent5"/>
                </a:solidFill>
                <a:latin typeface="Helvetica Neue"/>
              </a:rPr>
              <a:t> </a:t>
            </a:r>
            <a:r>
              <a:rPr lang="en-US" sz="1200" b="1" dirty="0" smtClean="0">
                <a:latin typeface="Helvetica Neue"/>
              </a:rPr>
              <a:t>hinges on its ability to create </a:t>
            </a:r>
            <a:r>
              <a:rPr lang="en-US" sz="1200" b="1" dirty="0" smtClean="0">
                <a:solidFill>
                  <a:schemeClr val="accent5">
                    <a:lumMod val="75000"/>
                  </a:schemeClr>
                </a:solidFill>
                <a:latin typeface="Helvetica Neue"/>
              </a:rPr>
              <a:t>balanced development</a:t>
            </a:r>
            <a:r>
              <a:rPr lang="en-US" sz="1200" b="1" dirty="0" smtClean="0">
                <a:latin typeface="Helvetica Neue"/>
              </a:rPr>
              <a:t> that integrates</a:t>
            </a:r>
            <a:r>
              <a:rPr lang="en-US" sz="1200" b="1" dirty="0" smtClean="0">
                <a:solidFill>
                  <a:schemeClr val="accent5"/>
                </a:solidFill>
                <a:latin typeface="Helvetica Neue"/>
              </a:rPr>
              <a:t> </a:t>
            </a:r>
            <a:r>
              <a:rPr lang="en-US" sz="1200" b="1" dirty="0" smtClean="0">
                <a:solidFill>
                  <a:schemeClr val="accent5">
                    <a:lumMod val="75000"/>
                  </a:schemeClr>
                </a:solidFill>
                <a:latin typeface="Helvetica Neue"/>
              </a:rPr>
              <a:t>stewardship of our natural resources </a:t>
            </a:r>
            <a:r>
              <a:rPr lang="en-US" sz="1200" b="1" dirty="0" smtClean="0">
                <a:latin typeface="Helvetica Neue"/>
              </a:rPr>
              <a:t>with</a:t>
            </a:r>
            <a:r>
              <a:rPr lang="en-US" sz="1200" b="1" dirty="0" smtClean="0">
                <a:solidFill>
                  <a:schemeClr val="accent5"/>
                </a:solidFill>
                <a:latin typeface="Helvetica Neue"/>
              </a:rPr>
              <a:t> </a:t>
            </a:r>
            <a:r>
              <a:rPr lang="en-US" sz="1200" b="1" dirty="0" smtClean="0">
                <a:solidFill>
                  <a:schemeClr val="accent5">
                    <a:lumMod val="75000"/>
                  </a:schemeClr>
                </a:solidFill>
                <a:latin typeface="Helvetica Neue"/>
              </a:rPr>
              <a:t>equity for our people</a:t>
            </a:r>
            <a:endParaRPr lang="en-US" sz="1200" dirty="0" smtClean="0">
              <a:solidFill>
                <a:schemeClr val="accent5">
                  <a:lumMod val="75000"/>
                </a:schemeClr>
              </a:solidFill>
              <a:latin typeface="Helvetica Neue"/>
            </a:endParaRPr>
          </a:p>
          <a:p>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8509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3121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In the mid-2000s, advisors from public and private sectors researched</a:t>
            </a:r>
          </a:p>
          <a:p>
            <a:r>
              <a:rPr lang="en-US" dirty="0" smtClean="0"/>
              <a:t>best practices, policies and programs in peer cities and made</a:t>
            </a:r>
          </a:p>
          <a:p>
            <a:r>
              <a:rPr lang="en-US" dirty="0" smtClean="0"/>
              <a:t>recommendations to the City of Atlanta, highlighting sustainability as</a:t>
            </a:r>
          </a:p>
          <a:p>
            <a:r>
              <a:rPr lang="en-US" dirty="0" smtClean="0"/>
              <a:t>a critical strategy in making Atlanta a more competitive and viable</a:t>
            </a:r>
          </a:p>
          <a:p>
            <a:r>
              <a:rPr lang="en-US" dirty="0" smtClean="0"/>
              <a:t>city. Mayoral leadership and public-private partnership were the</a:t>
            </a:r>
          </a:p>
          <a:p>
            <a:r>
              <a:rPr lang="en-US" dirty="0" smtClean="0"/>
              <a:t>recommended elements to implement this strategy.  In 2007,</a:t>
            </a:r>
          </a:p>
          <a:p>
            <a:r>
              <a:rPr lang="en-US" dirty="0" smtClean="0"/>
              <a:t>Sustainable Atlanta was born to help build the City of Atlanta’s</a:t>
            </a:r>
          </a:p>
          <a:p>
            <a:r>
              <a:rPr lang="en-US" dirty="0" smtClean="0"/>
              <a:t>sustainability initiative.</a:t>
            </a:r>
          </a:p>
          <a:p>
            <a:endParaRPr lang="en-US" dirty="0" smtClean="0"/>
          </a:p>
          <a:p>
            <a:r>
              <a:rPr lang="en-US" dirty="0" smtClean="0"/>
              <a:t>After successfully establishing the City of Atlanta’s Office of</a:t>
            </a:r>
          </a:p>
          <a:p>
            <a:r>
              <a:rPr lang="en-US" dirty="0" smtClean="0"/>
              <a:t>Sustainability, Sustainable Atlanta spun off as a separate stand</a:t>
            </a:r>
          </a:p>
          <a:p>
            <a:r>
              <a:rPr lang="en-US" dirty="0" smtClean="0"/>
              <a:t>alone 501(c)3 nonprofit, serving as a think tank, policy advisor and</a:t>
            </a:r>
          </a:p>
          <a:p>
            <a:r>
              <a:rPr lang="en-US" dirty="0" smtClean="0"/>
              <a:t>convening partner to the City.  We demonstrated that our real</a:t>
            </a:r>
          </a:p>
          <a:p>
            <a:r>
              <a:rPr lang="en-US" dirty="0" smtClean="0"/>
              <a:t>strength lay in bringing partners from diverse interests and</a:t>
            </a:r>
          </a:p>
          <a:p>
            <a:r>
              <a:rPr lang="en-US" dirty="0" smtClean="0"/>
              <a:t>backgrounds together to foster a sustainability movement in our city.  </a:t>
            </a:r>
          </a:p>
          <a:p>
            <a:endParaRPr lang="en-US" dirty="0" smtClean="0"/>
          </a:p>
          <a:p>
            <a:r>
              <a:rPr lang="en-US" dirty="0" smtClean="0"/>
              <a:t>As internal capacity solidified at the City, and both the Office of</a:t>
            </a:r>
          </a:p>
          <a:p>
            <a:r>
              <a:rPr lang="en-US" dirty="0" smtClean="0"/>
              <a:t>Sustainability and Sustainable Atlanta emerged from staff transition</a:t>
            </a:r>
          </a:p>
          <a:p>
            <a:r>
              <a:rPr lang="en-US" dirty="0" smtClean="0"/>
              <a:t>with new leadership, Sustainable Atlanta evolved, building on our</a:t>
            </a:r>
          </a:p>
          <a:p>
            <a:r>
              <a:rPr lang="en-US" dirty="0" smtClean="0"/>
              <a:t>convening ability to address the greatest unmet challenge to</a:t>
            </a:r>
          </a:p>
          <a:p>
            <a:r>
              <a:rPr lang="en-US" dirty="0" smtClean="0"/>
              <a:t>sustainability progress for Atlanta – building connections throughout</a:t>
            </a:r>
          </a:p>
          <a:p>
            <a:r>
              <a:rPr lang="en-US" dirty="0" smtClean="0"/>
              <a:t>the complex ecosystem of organizations and individuals, across the</a:t>
            </a:r>
          </a:p>
          <a:p>
            <a:r>
              <a:rPr lang="en-US" dirty="0" smtClean="0"/>
              <a:t>broad region of metro Atlanta. </a:t>
            </a:r>
          </a:p>
          <a:p>
            <a:endParaRPr lang="en-US" dirty="0" smtClean="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3121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US" dirty="0" smtClean="0"/>
              <a:t>Thought</a:t>
            </a:r>
            <a:r>
              <a:rPr lang="en-US" baseline="0" dirty="0" smtClean="0"/>
              <a:t> sustainability was just a new word for green?  This is the foundation of a new national gold standard in sustainable communities, STAR.  </a:t>
            </a:r>
          </a:p>
          <a:p>
            <a:pPr>
              <a:buFont typeface="Wingdings" pitchFamily="2" charset="2"/>
              <a:buChar char="§"/>
            </a:pPr>
            <a:r>
              <a:rPr lang="en-US" baseline="0" dirty="0" smtClean="0"/>
              <a:t>Launched by USGBC, National League of Cities and ICLEI, it is now concluding its pilot phase with more than 30 local </a:t>
            </a:r>
            <a:r>
              <a:rPr lang="en-US" baseline="0" dirty="0" err="1" smtClean="0"/>
              <a:t>gov’ts</a:t>
            </a:r>
            <a:r>
              <a:rPr lang="en-US" baseline="0" dirty="0" smtClean="0"/>
              <a:t> of all sizes/types from around the US participating.  </a:t>
            </a:r>
          </a:p>
          <a:p>
            <a:pPr>
              <a:buFont typeface="Wingdings" pitchFamily="2" charset="2"/>
              <a:buChar char="§"/>
            </a:pPr>
            <a:r>
              <a:rPr lang="en-US" baseline="0" dirty="0" smtClean="0"/>
              <a:t>Incredibly robust, data-rich development process with more than 400 subject matter experts from around US advising in creation</a:t>
            </a:r>
          </a:p>
          <a:p>
            <a:pPr>
              <a:buFont typeface="Wingdings" pitchFamily="2" charset="2"/>
              <a:buChar char="§"/>
            </a:pPr>
            <a:r>
              <a:rPr lang="en-US" baseline="0" dirty="0" smtClean="0"/>
              <a:t>Atlanta and DeKalb County are pilots – it’s a jurisdiction-wide program, applicant is local government office.</a:t>
            </a:r>
          </a:p>
          <a:p>
            <a:pPr>
              <a:buFont typeface="Wingdings" pitchFamily="2" charset="2"/>
              <a:buChar char="§"/>
            </a:pPr>
            <a:r>
              <a:rPr lang="en-US" baseline="0" dirty="0" smtClean="0"/>
              <a:t>Sustainability defined very holistically, including education, arts and community, economy and jobs, etc. – way beyond “green”</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aseline="0" dirty="0" smtClean="0"/>
              <a:t>ARC is in talks with STAR about how to streamline application process for Certified Green Communities</a:t>
            </a:r>
          </a:p>
          <a:p>
            <a:pPr>
              <a:buFont typeface="Wingdings" pitchFamily="2" charset="2"/>
              <a:buChar char="§"/>
            </a:pPr>
            <a:r>
              <a:rPr lang="en-US" b="1" baseline="0" dirty="0" smtClean="0"/>
              <a:t>Recruiting the next round of leadership communities now – SCHOLARSHIPS AVAILABLE (normally a $5000-$10,000 fee)</a:t>
            </a:r>
          </a:p>
          <a:p>
            <a:pPr>
              <a:buFont typeface="Wingdings" pitchFamily="2" charset="2"/>
              <a:buChar char="§"/>
            </a:pPr>
            <a:r>
              <a:rPr lang="en-US" b="1" baseline="0" dirty="0" smtClean="0"/>
              <a:t>Contact Suzanne Burnes if you are interested in learning more</a:t>
            </a:r>
          </a:p>
          <a:p>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2238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working to harness the mini-movements around us…</a:t>
            </a:r>
          </a:p>
          <a:p>
            <a:endParaRPr lang="en-US" dirty="0" smtClean="0"/>
          </a:p>
          <a:p>
            <a:r>
              <a:rPr lang="en-US" baseline="0" dirty="0" smtClean="0"/>
              <a:t>Sustainable biz movement</a:t>
            </a:r>
          </a:p>
          <a:p>
            <a:r>
              <a:rPr lang="en-US" baseline="0" dirty="0" smtClean="0"/>
              <a:t>Local food movement</a:t>
            </a:r>
          </a:p>
          <a:p>
            <a:r>
              <a:rPr lang="en-US" baseline="0" dirty="0" smtClean="0"/>
              <a:t>Social good movement</a:t>
            </a:r>
          </a:p>
          <a:p>
            <a:r>
              <a:rPr lang="en-US" baseline="0" dirty="0" smtClean="0"/>
              <a:t>Maker movement</a:t>
            </a:r>
          </a:p>
          <a:p>
            <a:endParaRPr lang="en-US" baseline="0" dirty="0" smtClean="0"/>
          </a:p>
          <a:p>
            <a:r>
              <a:rPr lang="en-US" baseline="0" dirty="0" smtClean="0"/>
              <a:t>= new approach to complex problems, all based on authenticity, personal connection, growing desire for meaning and connection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2238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Community expectation:  Residence hall immersion programs; Greeks Go Green; Sustainability Representatives for every building and hall; social media; green orientation</a:t>
            </a:r>
          </a:p>
          <a:p>
            <a:pPr marL="514350" indent="-514350">
              <a:buFont typeface="+mj-lt"/>
              <a:buAutoNum type="arabicPeriod"/>
            </a:pPr>
            <a:r>
              <a:rPr lang="en-US" dirty="0" smtClean="0"/>
              <a:t>Reward: feedback</a:t>
            </a:r>
          </a:p>
          <a:p>
            <a:pPr marL="514350" indent="-514350">
              <a:buFont typeface="+mj-lt"/>
              <a:buAutoNum type="arabicPeriod"/>
            </a:pPr>
            <a:r>
              <a:rPr lang="en-US" dirty="0" smtClean="0"/>
              <a:t>Sense of personal control</a:t>
            </a:r>
          </a:p>
          <a:p>
            <a:endParaRPr lang="en-US"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2238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b="0" kern="1200" dirty="0" smtClean="0">
                <a:solidFill>
                  <a:schemeClr val="tx1"/>
                </a:solidFill>
                <a:latin typeface="+mn-lt"/>
                <a:ea typeface="+mn-ea"/>
                <a:cs typeface="Helvetica Neue"/>
              </a:rPr>
              <a:t>Every movement needs a gathering space. For those working in the trenches every day to make Atlanta a better place, we need a gathering space to share, celebrate and inspire the good work happening every day to create a more sustainable community. With relationships crossing the region, the issues, and the various sectors, Sustainable Atlanta is the natural leader to convene this trusted and centralized online community, where businesses, organizations and individuals will LEARN, CONNECT and ACT.  </a:t>
            </a:r>
          </a:p>
          <a:p>
            <a:endParaRPr lang="en-US" sz="1600" b="0" kern="1200" dirty="0" smtClean="0">
              <a:solidFill>
                <a:schemeClr val="tx1"/>
              </a:solidFill>
              <a:latin typeface="+mn-lt"/>
              <a:ea typeface="+mn-ea"/>
              <a:cs typeface="Helvetica Neue"/>
            </a:endParaRPr>
          </a:p>
          <a:p>
            <a:r>
              <a:rPr lang="en-US" sz="1600" b="0" kern="1200" dirty="0" smtClean="0">
                <a:solidFill>
                  <a:schemeClr val="tx1"/>
                </a:solidFill>
                <a:latin typeface="+mn-lt"/>
                <a:ea typeface="+mn-ea"/>
                <a:cs typeface="Helvetica Neue"/>
              </a:rPr>
              <a:t>At Look Up Atlanta (lookupatl.org): </a:t>
            </a:r>
          </a:p>
          <a:p>
            <a:r>
              <a:rPr lang="en-US" sz="1600" b="0" kern="1200" dirty="0" smtClean="0">
                <a:solidFill>
                  <a:schemeClr val="tx1"/>
                </a:solidFill>
                <a:latin typeface="+mn-lt"/>
                <a:ea typeface="+mn-ea"/>
                <a:cs typeface="Helvetica Neue"/>
              </a:rPr>
              <a:t>•</a:t>
            </a:r>
            <a:r>
              <a:rPr lang="en-US" sz="1600" b="0" kern="1200" baseline="0" dirty="0" smtClean="0">
                <a:solidFill>
                  <a:schemeClr val="tx1"/>
                </a:solidFill>
                <a:latin typeface="+mn-lt"/>
                <a:ea typeface="+mn-ea"/>
                <a:cs typeface="Helvetica Neue"/>
              </a:rPr>
              <a:t> </a:t>
            </a:r>
            <a:r>
              <a:rPr lang="en-US" sz="1600" b="0" kern="1200" dirty="0" smtClean="0">
                <a:solidFill>
                  <a:schemeClr val="tx1"/>
                </a:solidFill>
                <a:latin typeface="+mn-lt"/>
                <a:ea typeface="+mn-ea"/>
                <a:cs typeface="Helvetica Neue"/>
              </a:rPr>
              <a:t>Influencers are recognized</a:t>
            </a:r>
          </a:p>
          <a:p>
            <a:r>
              <a:rPr lang="en-US" sz="1600" b="0" kern="1200" dirty="0" smtClean="0">
                <a:solidFill>
                  <a:schemeClr val="tx1"/>
                </a:solidFill>
                <a:latin typeface="+mn-lt"/>
                <a:ea typeface="+mn-ea"/>
                <a:cs typeface="Helvetica Neue"/>
              </a:rPr>
              <a:t>• Stories are shared</a:t>
            </a:r>
          </a:p>
          <a:p>
            <a:r>
              <a:rPr lang="en-US" sz="1600" b="0" kern="1200" dirty="0" smtClean="0">
                <a:solidFill>
                  <a:schemeClr val="tx1"/>
                </a:solidFill>
                <a:latin typeface="+mn-lt"/>
                <a:ea typeface="+mn-ea"/>
                <a:cs typeface="Helvetica Neue"/>
              </a:rPr>
              <a:t>• Partnerships blossom</a:t>
            </a:r>
          </a:p>
          <a:p>
            <a:r>
              <a:rPr lang="en-US" sz="1600" b="0" kern="1200" dirty="0" smtClean="0">
                <a:solidFill>
                  <a:schemeClr val="tx1"/>
                </a:solidFill>
                <a:latin typeface="+mn-lt"/>
                <a:ea typeface="+mn-ea"/>
                <a:cs typeface="Helvetica Neue"/>
              </a:rPr>
              <a:t>• Communities connect</a:t>
            </a:r>
          </a:p>
          <a:p>
            <a:r>
              <a:rPr lang="en-US" sz="1600" b="0" kern="1200" dirty="0" smtClean="0">
                <a:solidFill>
                  <a:schemeClr val="tx1"/>
                </a:solidFill>
                <a:latin typeface="+mn-lt"/>
                <a:ea typeface="+mn-ea"/>
                <a:cs typeface="Helvetica Neue"/>
              </a:rPr>
              <a:t>• Causes + challenges inspire </a:t>
            </a:r>
          </a:p>
          <a:p>
            <a:endParaRPr lang="en-US" sz="1600" b="0" kern="1200" dirty="0" smtClean="0">
              <a:solidFill>
                <a:schemeClr val="tx1"/>
              </a:solidFill>
              <a:latin typeface="+mn-lt"/>
              <a:ea typeface="+mn-ea"/>
              <a:cs typeface="Helvetica Neue"/>
            </a:endParaRPr>
          </a:p>
          <a:p>
            <a:r>
              <a:rPr lang="en-US" sz="1600" b="0" kern="1200" dirty="0" smtClean="0">
                <a:solidFill>
                  <a:schemeClr val="tx1"/>
                </a:solidFill>
                <a:latin typeface="+mn-lt"/>
                <a:ea typeface="+mn-ea"/>
                <a:cs typeface="Helvetica Neue"/>
              </a:rPr>
              <a:t>Tapping into the extensive social networks of our partners working in diverse segments of metro Atlanta, Look Up Atlanta is expanding the audience for sustainability initiatives and creating a community to uplift the GOOD. Individuals working through their homes, schools, faith communities and workplaces are sharing video stories of action, inspiring others, connecting with peer resources, and joining campaigns for change. Sustainable Atlanta curates content provided by the community. </a:t>
            </a:r>
          </a:p>
          <a:p>
            <a:endParaRPr lang="en-US" sz="2800" b="1" kern="1200" dirty="0" smtClean="0">
              <a:solidFill>
                <a:schemeClr val="tx1"/>
              </a:solidFill>
              <a:latin typeface="+mn-lt"/>
              <a:ea typeface="+mn-ea"/>
              <a:cs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Helvetica Neue"/>
              </a:rPr>
              <a:t>•</a:t>
            </a:r>
            <a:r>
              <a:rPr lang="en-US" sz="1800" b="0" kern="1200" baseline="0" dirty="0" smtClean="0">
                <a:solidFill>
                  <a:schemeClr val="tx1"/>
                </a:solidFill>
                <a:latin typeface="+mn-lt"/>
                <a:ea typeface="+mn-ea"/>
                <a:cs typeface="Helvetica Neue"/>
              </a:rPr>
              <a:t> </a:t>
            </a:r>
            <a:r>
              <a:rPr lang="en-US" sz="1800" b="0" kern="1200" dirty="0" smtClean="0">
                <a:solidFill>
                  <a:schemeClr val="tx1"/>
                </a:solidFill>
                <a:latin typeface="+mn-lt"/>
                <a:ea typeface="+mn-ea"/>
                <a:cs typeface="Helvetica Neue"/>
              </a:rPr>
              <a:t>Look Up Atlanta Beta launched in Summer 2013.  To date, more than 400 individuals and organizations have joined the community and begun sharing their stories and opportunities for learning and 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Helvetica Neue"/>
              </a:rPr>
              <a:t>• Look Up Atlanta will be the springboard for off-line action, through a series of monthly Meet Up events physically connecting engaged members of the Look Up Atlanta community with sustainability resources and assets in metro Atlanta.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Helvetica Neue"/>
              </a:rPr>
              <a:t>• We will convene an annual assembly of the Look Up Atlanta community, with the agenda driven by the community and featuring local thought leaders.</a:t>
            </a:r>
          </a:p>
          <a:p>
            <a:endParaRPr lang="en-US" sz="1800" b="0" kern="1200" dirty="0" smtClean="0">
              <a:solidFill>
                <a:schemeClr val="tx1"/>
              </a:solidFill>
              <a:latin typeface="+mn-lt"/>
              <a:ea typeface="+mn-ea"/>
              <a:cs typeface="Helvetica Neue"/>
            </a:endParaRPr>
          </a:p>
          <a:p>
            <a:endParaRPr lang="en-US" sz="1000" b="0" dirty="0"/>
          </a:p>
        </p:txBody>
      </p:sp>
      <p:sp>
        <p:nvSpPr>
          <p:cNvPr id="4" name="Slide Number Placeholder 3"/>
          <p:cNvSpPr>
            <a:spLocks noGrp="1"/>
          </p:cNvSpPr>
          <p:nvPr>
            <p:ph type="sldNum" sz="quarter" idx="10"/>
          </p:nvPr>
        </p:nvSpPr>
        <p:spPr/>
        <p:txBody>
          <a:bodyPr/>
          <a:lstStyle/>
          <a:p>
            <a:fld id="{734FA652-61CD-45F1-823B-FA65CFA48AE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61033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w ab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4288"/>
            <a:ext cx="9172575" cy="635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
          <p:cNvSpPr>
            <a:spLocks noChangeShapeType="1"/>
          </p:cNvSpPr>
          <p:nvPr/>
        </p:nvSpPr>
        <p:spPr bwMode="auto">
          <a:xfrm>
            <a:off x="1316038" y="3362325"/>
            <a:ext cx="6442075" cy="0"/>
          </a:xfrm>
          <a:prstGeom prst="line">
            <a:avLst/>
          </a:prstGeom>
          <a:noFill/>
          <a:ln w="9525">
            <a:solidFill>
              <a:srgbClr val="FFE47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7"/>
          <p:cNvSpPr txBox="1">
            <a:spLocks noChangeArrowheads="1"/>
          </p:cNvSpPr>
          <p:nvPr/>
        </p:nvSpPr>
        <p:spPr bwMode="auto">
          <a:xfrm>
            <a:off x="47625" y="6554788"/>
            <a:ext cx="3733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1200">
              <a:solidFill>
                <a:schemeClr val="tx2"/>
              </a:solidFill>
              <a:effectLst>
                <a:outerShdw blurRad="38100" dist="38100" dir="2700000" algn="tl">
                  <a:srgbClr val="C0C0C0"/>
                </a:outerShdw>
              </a:effectLst>
            </a:endParaRPr>
          </a:p>
        </p:txBody>
      </p:sp>
      <p:sp>
        <p:nvSpPr>
          <p:cNvPr id="4099" name="Rectangle 3"/>
          <p:cNvSpPr>
            <a:spLocks noGrp="1" noChangeArrowheads="1"/>
          </p:cNvSpPr>
          <p:nvPr>
            <p:ph type="ctrTitle"/>
          </p:nvPr>
        </p:nvSpPr>
        <p:spPr>
          <a:xfrm>
            <a:off x="685800" y="1949450"/>
            <a:ext cx="7772400" cy="1143000"/>
          </a:xfrm>
        </p:spPr>
        <p:txBody>
          <a:bodyPr/>
          <a:lstStyle>
            <a:lvl1pP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i="1"/>
            </a:lvl1pPr>
          </a:lstStyle>
          <a:p>
            <a:pPr lvl="0"/>
            <a:r>
              <a:rPr lang="en-US" noProof="0" smtClean="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11232" y="6497625"/>
            <a:ext cx="3200400" cy="310896"/>
          </a:xfrm>
          <a:prstGeom prst="rect">
            <a:avLst/>
          </a:prstGeom>
        </p:spPr>
      </p:pic>
    </p:spTree>
    <p:extLst>
      <p:ext uri="{BB962C8B-B14F-4D97-AF65-F5344CB8AC3E}">
        <p14:creationId xmlns:p14="http://schemas.microsoft.com/office/powerpoint/2010/main" val="28926462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69125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39775"/>
            <a:ext cx="2171700" cy="488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39775"/>
            <a:ext cx="6362700" cy="488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37377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98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88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311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996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67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28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66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6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2188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829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59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653C2-7F74-A04C-B9BA-F789D081BDBE}" type="datetimeFigureOut">
              <a:rPr lang="en-US" smtClean="0">
                <a:solidFill>
                  <a:prstClr val="black">
                    <a:tint val="75000"/>
                  </a:prstClr>
                </a:solidFill>
              </a:rPr>
              <a:pPr/>
              <a:t>10/8/2013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5502EB-55AF-1C44-AD2A-BBACA12682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37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17030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82775"/>
            <a:ext cx="4229100"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82775"/>
            <a:ext cx="4229100"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7098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42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800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1630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8739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ew ab backgro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75" y="-14288"/>
            <a:ext cx="9172575" cy="635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739775"/>
            <a:ext cx="8686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28600" y="1882775"/>
            <a:ext cx="8610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Text Box 6"/>
          <p:cNvSpPr txBox="1">
            <a:spLocks noChangeArrowheads="1"/>
          </p:cNvSpPr>
          <p:nvPr/>
        </p:nvSpPr>
        <p:spPr bwMode="auto">
          <a:xfrm>
            <a:off x="47625" y="6554788"/>
            <a:ext cx="3733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1200">
              <a:solidFill>
                <a:schemeClr val="tx2"/>
              </a:solidFill>
              <a:effectLst>
                <a:outerShdw blurRad="38100" dist="38100" dir="2700000" algn="tl">
                  <a:srgbClr val="C0C0C0"/>
                </a:outerShdw>
              </a:effectLst>
              <a:latin typeface="Georgia" pitchFamily="18" charset="0"/>
            </a:endParaRP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11232" y="6497625"/>
            <a:ext cx="3200400" cy="310896"/>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457200" algn="ctr" rtl="0" eaLnBrk="0" fontAlgn="base" hangingPunct="0">
        <a:spcBef>
          <a:spcPct val="0"/>
        </a:spcBef>
        <a:spcAft>
          <a:spcPct val="0"/>
        </a:spcAft>
        <a:defRPr sz="3300">
          <a:solidFill>
            <a:schemeClr val="bg1"/>
          </a:solidFill>
          <a:latin typeface="Arial" charset="0"/>
        </a:defRPr>
      </a:lvl6pPr>
      <a:lvl7pPr marL="914400" algn="ctr" rtl="0" eaLnBrk="0" fontAlgn="base" hangingPunct="0">
        <a:spcBef>
          <a:spcPct val="0"/>
        </a:spcBef>
        <a:spcAft>
          <a:spcPct val="0"/>
        </a:spcAft>
        <a:defRPr sz="3300">
          <a:solidFill>
            <a:schemeClr val="bg1"/>
          </a:solidFill>
          <a:latin typeface="Arial" charset="0"/>
        </a:defRPr>
      </a:lvl7pPr>
      <a:lvl8pPr marL="1371600" algn="ctr" rtl="0" eaLnBrk="0" fontAlgn="base" hangingPunct="0">
        <a:spcBef>
          <a:spcPct val="0"/>
        </a:spcBef>
        <a:spcAft>
          <a:spcPct val="0"/>
        </a:spcAft>
        <a:defRPr sz="3300">
          <a:solidFill>
            <a:schemeClr val="bg1"/>
          </a:solidFill>
          <a:latin typeface="Arial" charset="0"/>
        </a:defRPr>
      </a:lvl8pPr>
      <a:lvl9pPr marL="1828800" algn="ctr" rtl="0" eaLnBrk="0" fontAlgn="base" hangingPunct="0">
        <a:spcBef>
          <a:spcPct val="0"/>
        </a:spcBef>
        <a:spcAft>
          <a:spcPct val="0"/>
        </a:spcAft>
        <a:defRPr sz="3300">
          <a:solidFill>
            <a:schemeClr val="bg1"/>
          </a:solidFill>
          <a:latin typeface="Arial" charset="0"/>
        </a:defRPr>
      </a:lvl9pPr>
    </p:titleStyle>
    <p:bodyStyle>
      <a:lvl1pPr marL="342900" indent="-342900" algn="l" rtl="0" eaLnBrk="0" fontAlgn="base" hangingPunct="0">
        <a:spcBef>
          <a:spcPct val="20000"/>
        </a:spcBef>
        <a:spcAft>
          <a:spcPct val="0"/>
        </a:spcAft>
        <a:buClr>
          <a:srgbClr val="FFE471"/>
        </a:buClr>
        <a:buFont typeface="Wingdings" pitchFamily="2" charset="2"/>
        <a:buChar char="§"/>
        <a:defRPr sz="2200">
          <a:solidFill>
            <a:schemeClr val="bg1"/>
          </a:solidFill>
          <a:latin typeface="+mn-lt"/>
          <a:ea typeface="+mn-ea"/>
          <a:cs typeface="+mn-cs"/>
        </a:defRPr>
      </a:lvl1pPr>
      <a:lvl2pPr marL="742950" indent="-285750" algn="l" rtl="0" eaLnBrk="0" fontAlgn="base" hangingPunct="0">
        <a:spcBef>
          <a:spcPct val="20000"/>
        </a:spcBef>
        <a:spcAft>
          <a:spcPct val="0"/>
        </a:spcAft>
        <a:buClr>
          <a:srgbClr val="FFE471"/>
        </a:buClr>
        <a:buFont typeface="Wingdings" pitchFamily="2" charset="2"/>
        <a:buChar char="§"/>
        <a:defRPr>
          <a:solidFill>
            <a:schemeClr val="bg1"/>
          </a:solidFill>
          <a:latin typeface="+mn-lt"/>
        </a:defRPr>
      </a:lvl2pPr>
      <a:lvl3pPr marL="1143000" indent="-228600" algn="l" rtl="0" eaLnBrk="0" fontAlgn="base" hangingPunct="0">
        <a:spcBef>
          <a:spcPct val="20000"/>
        </a:spcBef>
        <a:spcAft>
          <a:spcPct val="0"/>
        </a:spcAft>
        <a:buClr>
          <a:srgbClr val="FFE471"/>
        </a:buClr>
        <a:buFont typeface="Wingdings" pitchFamily="2" charset="2"/>
        <a:buChar char="§"/>
        <a:defRPr sz="1500">
          <a:solidFill>
            <a:schemeClr val="bg1"/>
          </a:solidFill>
          <a:latin typeface="+mn-lt"/>
        </a:defRPr>
      </a:lvl3pPr>
      <a:lvl4pPr marL="1600200" indent="-228600" algn="l" rtl="0" eaLnBrk="0" fontAlgn="base" hangingPunct="0">
        <a:spcBef>
          <a:spcPct val="20000"/>
        </a:spcBef>
        <a:spcAft>
          <a:spcPct val="0"/>
        </a:spcAft>
        <a:buClr>
          <a:srgbClr val="FFE471"/>
        </a:buClr>
        <a:buFont typeface="Wingdings" pitchFamily="2" charset="2"/>
        <a:buChar char="§"/>
        <a:defRPr sz="1300">
          <a:solidFill>
            <a:schemeClr val="bg1"/>
          </a:solidFill>
          <a:latin typeface="+mn-lt"/>
        </a:defRPr>
      </a:lvl4pPr>
      <a:lvl5pPr marL="2057400" indent="-228600" algn="l" rtl="0" eaLnBrk="0" fontAlgn="base" hangingPunct="0">
        <a:spcBef>
          <a:spcPct val="20000"/>
        </a:spcBef>
        <a:spcAft>
          <a:spcPct val="0"/>
        </a:spcAft>
        <a:buClr>
          <a:srgbClr val="FFE471"/>
        </a:buClr>
        <a:buFont typeface="Wingdings" pitchFamily="2" charset="2"/>
        <a:buChar char="§"/>
        <a:defRPr sz="1300">
          <a:solidFill>
            <a:schemeClr val="bg1"/>
          </a:solidFill>
          <a:latin typeface="+mn-lt"/>
        </a:defRPr>
      </a:lvl5pPr>
      <a:lvl6pPr marL="2514600" indent="-228600" algn="l" rtl="0" eaLnBrk="0" fontAlgn="base" hangingPunct="0">
        <a:spcBef>
          <a:spcPct val="20000"/>
        </a:spcBef>
        <a:spcAft>
          <a:spcPct val="0"/>
        </a:spcAft>
        <a:buClr>
          <a:srgbClr val="FFE471"/>
        </a:buClr>
        <a:buFont typeface="Wingdings" pitchFamily="2" charset="2"/>
        <a:buChar char="§"/>
        <a:defRPr sz="1300">
          <a:solidFill>
            <a:schemeClr val="bg1"/>
          </a:solidFill>
          <a:latin typeface="+mn-lt"/>
        </a:defRPr>
      </a:lvl6pPr>
      <a:lvl7pPr marL="2971800" indent="-228600" algn="l" rtl="0" eaLnBrk="0" fontAlgn="base" hangingPunct="0">
        <a:spcBef>
          <a:spcPct val="20000"/>
        </a:spcBef>
        <a:spcAft>
          <a:spcPct val="0"/>
        </a:spcAft>
        <a:buClr>
          <a:srgbClr val="FFE471"/>
        </a:buClr>
        <a:buFont typeface="Wingdings" pitchFamily="2" charset="2"/>
        <a:buChar char="§"/>
        <a:defRPr sz="1300">
          <a:solidFill>
            <a:schemeClr val="bg1"/>
          </a:solidFill>
          <a:latin typeface="+mn-lt"/>
        </a:defRPr>
      </a:lvl7pPr>
      <a:lvl8pPr marL="3429000" indent="-228600" algn="l" rtl="0" eaLnBrk="0" fontAlgn="base" hangingPunct="0">
        <a:spcBef>
          <a:spcPct val="20000"/>
        </a:spcBef>
        <a:spcAft>
          <a:spcPct val="0"/>
        </a:spcAft>
        <a:buClr>
          <a:srgbClr val="FFE471"/>
        </a:buClr>
        <a:buFont typeface="Wingdings" pitchFamily="2" charset="2"/>
        <a:buChar char="§"/>
        <a:defRPr sz="1300">
          <a:solidFill>
            <a:schemeClr val="bg1"/>
          </a:solidFill>
          <a:latin typeface="+mn-lt"/>
        </a:defRPr>
      </a:lvl8pPr>
      <a:lvl9pPr marL="3886200" indent="-228600" algn="l" rtl="0" eaLnBrk="0" fontAlgn="base" hangingPunct="0">
        <a:spcBef>
          <a:spcPct val="20000"/>
        </a:spcBef>
        <a:spcAft>
          <a:spcPct val="0"/>
        </a:spcAft>
        <a:buClr>
          <a:srgbClr val="FFE471"/>
        </a:buClr>
        <a:buFont typeface="Wingdings" pitchFamily="2" charset="2"/>
        <a:buChar char="§"/>
        <a:defRPr sz="13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6653C2-7F74-A04C-B9BA-F789D081BDBE}" type="datetimeFigureOut">
              <a:rPr lang="en-US" smtClean="0">
                <a:solidFill>
                  <a:prstClr val="black">
                    <a:tint val="75000"/>
                  </a:prstClr>
                </a:solidFill>
                <a:latin typeface="Calibri"/>
              </a:rPr>
              <a:pPr defTabSz="457200" fontAlgn="auto">
                <a:spcBef>
                  <a:spcPts val="0"/>
                </a:spcBef>
                <a:spcAft>
                  <a:spcPts val="0"/>
                </a:spcAft>
              </a:pPr>
              <a:t>10/8/2013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B5502EB-55AF-1C44-AD2A-BBACA1268281}"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01907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suzanne@sustainableatlanta.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govtech.com/innovationnation/Georgia-City-Deploys-Smart-Grid-as-a-Service.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grene.us/ga/atlant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www.macon.com/2013/03/17/2400414/dublin-schools-break-ground-on.html" TargetMode="Externa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hyperlink" Target="http://www.dougherty.k12.ga.us/purchasing/FacRFP/13-058.pdf"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alston.com/events/solar-programs-in-georgia/" TargetMode="External"/><Relationship Id="rId13" Type="http://schemas.openxmlformats.org/officeDocument/2006/relationships/hyperlink" Target="http://www.alston.com/resources/events/update-on-the-deployment-and-use-of-smart-grid-technology-in-georgia/" TargetMode="External"/><Relationship Id="rId18" Type="http://schemas.openxmlformats.org/officeDocument/2006/relationships/hyperlink" Target="http://www.alston.com/resources/events/georgia-territorial-electric-service-act-101-2009-08-27/" TargetMode="External"/><Relationship Id="rId3" Type="http://schemas.openxmlformats.org/officeDocument/2006/relationships/hyperlink" Target="http://www.alston.com/events/Natural-Gas-Vehicle-Fleet-and-Infrastructure-Summit/" TargetMode="External"/><Relationship Id="rId21" Type="http://schemas.openxmlformats.org/officeDocument/2006/relationships/hyperlink" Target="http://www.alston.com/Files/Publication/fc57fa1f-df0a-4f19-8e2c-801cbeb0de89/Presentation/PublicationAttachment/ff41b939-f5a0-4e9d-9606-805d4b1de999/10-635%20Energy%20Session%20GA.pdf" TargetMode="External"/><Relationship Id="rId7" Type="http://schemas.openxmlformats.org/officeDocument/2006/relationships/hyperlink" Target="http://www.alston.com/advisories/electric-service-rights/" TargetMode="External"/><Relationship Id="rId12" Type="http://schemas.openxmlformats.org/officeDocument/2006/relationships/hyperlink" Target="http://www.alston.com/resources/events/meag-power-mayors-summit/" TargetMode="External"/><Relationship Id="rId17" Type="http://schemas.openxmlformats.org/officeDocument/2006/relationships/hyperlink" Target="http://www.alston.com/resources/events/real-estate-and-renewable-energy-markets-forum/" TargetMode="External"/><Relationship Id="rId2" Type="http://schemas.openxmlformats.org/officeDocument/2006/relationships/hyperlink" Target="http://www.alston.com/events/Alternative-Fueled-Vehicle-Roadshow/" TargetMode="External"/><Relationship Id="rId16" Type="http://schemas.openxmlformats.org/officeDocument/2006/relationships/hyperlink" Target="http://www.alston.com/resources/events/georgias-constitutional-amendment-4-guaranteed-energy-savings-performance-contracting/" TargetMode="External"/><Relationship Id="rId20" Type="http://schemas.openxmlformats.org/officeDocument/2006/relationships/hyperlink" Target="http://www.alston.com/economic_development_bills_2012/" TargetMode="External"/><Relationship Id="rId1" Type="http://schemas.openxmlformats.org/officeDocument/2006/relationships/slideLayout" Target="../slideLayouts/slideLayout2.xml"/><Relationship Id="rId6" Type="http://schemas.openxmlformats.org/officeDocument/2006/relationships/hyperlink" Target="http://www.alston.com/events/Tax-Credits-Incentives-and-Economic-Development/" TargetMode="External"/><Relationship Id="rId11" Type="http://schemas.openxmlformats.org/officeDocument/2006/relationships/hyperlink" Target="http://www.alston.com/Finance-101-Forum-for-Utility-Managers-05-02-2012/" TargetMode="External"/><Relationship Id="rId5" Type="http://schemas.openxmlformats.org/officeDocument/2006/relationships/hyperlink" Target="http://www.alston.com/events/2013-City-Attorneys-Section-CLE-Seminar-and-Annual-Business-Meeting/" TargetMode="External"/><Relationship Id="rId15" Type="http://schemas.openxmlformats.org/officeDocument/2006/relationships/hyperlink" Target="http://www.alston.com/resources/events/electric-cities-annual-meeting/" TargetMode="External"/><Relationship Id="rId10" Type="http://schemas.openxmlformats.org/officeDocument/2006/relationships/hyperlink" Target="http://www.alston.com/Engineering--Operations-Exchange-06-11-2012/" TargetMode="External"/><Relationship Id="rId19" Type="http://schemas.openxmlformats.org/officeDocument/2006/relationships/hyperlink" Target="http://www.alston.com/resources/events/2008-tga-utility-finance-accounting-conference/" TargetMode="External"/><Relationship Id="rId4" Type="http://schemas.openxmlformats.org/officeDocument/2006/relationships/hyperlink" Target="http://www.alston.com/events/Engineering-and-Operations-Exchange/" TargetMode="External"/><Relationship Id="rId9" Type="http://schemas.openxmlformats.org/officeDocument/2006/relationships/hyperlink" Target="http://www.alston.com/events/Innovative-Smart-Grid-Projects/" TargetMode="External"/><Relationship Id="rId14" Type="http://schemas.openxmlformats.org/officeDocument/2006/relationships/hyperlink" Target="http://www.alston.com/resources/events/gma-annual-convention/"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lston.com/professionals/peter-floyd/" TargetMode="External"/><Relationship Id="rId2" Type="http://schemas.openxmlformats.org/officeDocument/2006/relationships/hyperlink" Target="mailto:peter.floyd@alsto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uschamber.com/issues/environment/consequences-non-attainmen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uschamber.com/issues/environment/consequences-non-attainment"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strategic-imperatives.com/NewsRoom/4-18-1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352800"/>
            <a:ext cx="7772400" cy="425450"/>
          </a:xfrm>
        </p:spPr>
        <p:txBody>
          <a:bodyPr/>
          <a:lstStyle/>
          <a:p>
            <a:r>
              <a:rPr lang="en-US" sz="2800" dirty="0" smtClean="0"/>
              <a:t/>
            </a:r>
            <a:br>
              <a:rPr lang="en-US" sz="2800" dirty="0" smtClean="0"/>
            </a:br>
            <a:r>
              <a:rPr lang="en-US" sz="2800" dirty="0"/>
              <a:t>They Just Don’t Make It Like They Use To – Sustainability </a:t>
            </a:r>
            <a:r>
              <a:rPr lang="en-US" sz="2800" dirty="0" smtClean="0"/>
              <a:t>Initiatives</a:t>
            </a:r>
            <a:br>
              <a:rPr lang="en-US" sz="2800" dirty="0" smtClean="0"/>
            </a:br>
            <a:r>
              <a:rPr lang="en-US" sz="2800" b="1" dirty="0"/>
              <a:t/>
            </a:r>
            <a:br>
              <a:rPr lang="en-US" sz="2800" b="1" dirty="0"/>
            </a:br>
            <a:r>
              <a:rPr lang="en-US" sz="2400" b="1" i="1" dirty="0" smtClean="0"/>
              <a:t>Peter K. Floyd, Esq.</a:t>
            </a:r>
            <a:br>
              <a:rPr lang="en-US" sz="2400" b="1" i="1" dirty="0" smtClean="0"/>
            </a:br>
            <a:r>
              <a:rPr lang="en-US" sz="2400" b="1" i="1" dirty="0"/>
              <a:t/>
            </a:r>
            <a:br>
              <a:rPr lang="en-US" sz="2400" b="1" i="1" dirty="0"/>
            </a:br>
            <a:r>
              <a:rPr lang="en-US" sz="2400" b="1" i="1" dirty="0" smtClean="0"/>
              <a:t/>
            </a:r>
            <a:br>
              <a:rPr lang="en-US" sz="2400" b="1" i="1" dirty="0" smtClean="0"/>
            </a:br>
            <a:r>
              <a:rPr lang="en-US" sz="2400" b="1" i="1" dirty="0" smtClean="0"/>
              <a:t/>
            </a:r>
            <a:br>
              <a:rPr lang="en-US" sz="2400" b="1" i="1" dirty="0" smtClean="0"/>
            </a:br>
            <a:r>
              <a:rPr lang="en-US" sz="2400" b="1" i="1" dirty="0" smtClean="0"/>
              <a:t/>
            </a:r>
            <a:br>
              <a:rPr lang="en-US" sz="2400" b="1" i="1" dirty="0" smtClean="0"/>
            </a:br>
            <a:r>
              <a:rPr lang="en-US" sz="2400" b="1" i="1" dirty="0" smtClean="0"/>
              <a:t/>
            </a:r>
            <a:br>
              <a:rPr lang="en-US" sz="2400" b="1" i="1" dirty="0" smtClean="0"/>
            </a:br>
            <a:r>
              <a:rPr lang="en-US" sz="2400" b="1" i="1" dirty="0" smtClean="0"/>
              <a:t/>
            </a:r>
            <a:br>
              <a:rPr lang="en-US" sz="2400" b="1" i="1" dirty="0" smtClean="0"/>
            </a:br>
            <a:r>
              <a:rPr lang="en-US" sz="2400" b="1" dirty="0" smtClean="0"/>
              <a:t/>
            </a:r>
            <a:br>
              <a:rPr lang="en-US" sz="2400" b="1" dirty="0" smtClean="0"/>
            </a:br>
            <a:r>
              <a:rPr lang="en-US" sz="2400" b="1" dirty="0" smtClean="0"/>
              <a:t/>
            </a:r>
            <a:br>
              <a:rPr lang="en-US" sz="2400" b="1" dirty="0" smtClean="0"/>
            </a:br>
            <a:r>
              <a:rPr lang="en-US" sz="2400" b="1" i="1" dirty="0" smtClean="0"/>
              <a:t/>
            </a:r>
            <a:br>
              <a:rPr lang="en-US" sz="2400" b="1" i="1" dirty="0" smtClean="0"/>
            </a:br>
            <a:endParaRPr lang="en-US" sz="2400" b="1" i="1" dirty="0" smtClean="0"/>
          </a:p>
        </p:txBody>
      </p:sp>
      <p:sp>
        <p:nvSpPr>
          <p:cNvPr id="3075" name="Rectangle 3"/>
          <p:cNvSpPr>
            <a:spLocks noGrp="1" noChangeArrowheads="1"/>
          </p:cNvSpPr>
          <p:nvPr>
            <p:ph type="subTitle" idx="1"/>
          </p:nvPr>
        </p:nvSpPr>
        <p:spPr>
          <a:xfrm>
            <a:off x="1371600" y="3886200"/>
            <a:ext cx="6400800" cy="2286000"/>
          </a:xfrm>
        </p:spPr>
        <p:txBody>
          <a:bodyPr/>
          <a:lstStyle/>
          <a:p>
            <a:endParaRPr lang="en-US" sz="1200" b="1" i="0" dirty="0" smtClean="0">
              <a:solidFill>
                <a:srgbClr val="FFFF00"/>
              </a:solidFill>
            </a:endParaRPr>
          </a:p>
          <a:p>
            <a:r>
              <a:rPr lang="en-US" sz="2400" b="1" i="0" dirty="0" smtClean="0">
                <a:solidFill>
                  <a:srgbClr val="FFFF00"/>
                </a:solidFill>
              </a:rPr>
              <a:t>Alston &amp; Bird, LLP</a:t>
            </a:r>
          </a:p>
          <a:p>
            <a:r>
              <a:rPr lang="en-US" sz="2000" dirty="0"/>
              <a:t> Georgia City County Managers </a:t>
            </a:r>
            <a:r>
              <a:rPr lang="en-US" sz="2000" dirty="0" smtClean="0"/>
              <a:t>Association   </a:t>
            </a:r>
          </a:p>
          <a:p>
            <a:r>
              <a:rPr lang="en-US" sz="2000" dirty="0" smtClean="0"/>
              <a:t>Fall </a:t>
            </a:r>
            <a:r>
              <a:rPr lang="en-US" sz="2000" dirty="0"/>
              <a:t>2013 </a:t>
            </a:r>
            <a:r>
              <a:rPr lang="en-US" sz="2000" dirty="0" smtClean="0"/>
              <a:t>Conference</a:t>
            </a:r>
          </a:p>
          <a:p>
            <a:r>
              <a:rPr lang="en-US" sz="2000" i="0" dirty="0" smtClean="0"/>
              <a:t>October 24, </a:t>
            </a:r>
            <a:r>
              <a:rPr lang="en-US" sz="2000" i="0" dirty="0" smtClean="0"/>
              <a:t>2013</a:t>
            </a:r>
            <a:endParaRPr lang="en-US" sz="2000" i="0" dirty="0"/>
          </a:p>
          <a:p>
            <a:r>
              <a:rPr lang="en-US" sz="2000" i="0" dirty="0" smtClean="0"/>
              <a:t>Douglasville, </a:t>
            </a:r>
            <a:r>
              <a:rPr lang="en-US" sz="2000" i="0" dirty="0" smtClean="0"/>
              <a:t>Georgia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a:t>Why should I be interested?</a:t>
            </a:r>
          </a:p>
        </p:txBody>
      </p:sp>
      <p:sp>
        <p:nvSpPr>
          <p:cNvPr id="20489" name="Rectangle 9"/>
          <p:cNvSpPr>
            <a:spLocks noChangeArrowheads="1"/>
          </p:cNvSpPr>
          <p:nvPr/>
        </p:nvSpPr>
        <p:spPr bwMode="auto">
          <a:xfrm>
            <a:off x="152400" y="1143000"/>
            <a:ext cx="8839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a:solidFill>
                  <a:schemeClr val="bg1"/>
                </a:solidFill>
              </a:rPr>
              <a:t>McKinsey Report Cites $1.2 Trillion in Potential Savings From Energy Efficiency</a:t>
            </a:r>
          </a:p>
          <a:p>
            <a:r>
              <a:rPr lang="en-US" sz="2000" i="1" dirty="0" smtClean="0">
                <a:solidFill>
                  <a:schemeClr val="bg1"/>
                </a:solidFill>
              </a:rPr>
              <a:t>By </a:t>
            </a:r>
            <a:r>
              <a:rPr lang="en-US" sz="2000" i="1" dirty="0">
                <a:solidFill>
                  <a:schemeClr val="bg1"/>
                </a:solidFill>
              </a:rPr>
              <a:t>KATE GALBRAITH</a:t>
            </a:r>
            <a:r>
              <a:rPr lang="en-US" sz="2000" dirty="0">
                <a:solidFill>
                  <a:schemeClr val="bg1"/>
                </a:solidFill>
              </a:rPr>
              <a:t> </a:t>
            </a:r>
            <a:endParaRPr lang="en-US" sz="2000" dirty="0" smtClean="0">
              <a:solidFill>
                <a:schemeClr val="bg1"/>
              </a:solidFill>
            </a:endParaRPr>
          </a:p>
          <a:p>
            <a:endParaRPr lang="en-US" sz="2000" dirty="0" smtClean="0">
              <a:solidFill>
                <a:schemeClr val="bg1"/>
              </a:solidFill>
            </a:endParaRPr>
          </a:p>
          <a:p>
            <a:r>
              <a:rPr lang="en-US" sz="2000" i="1" dirty="0" smtClean="0">
                <a:solidFill>
                  <a:schemeClr val="bg1"/>
                </a:solidFill>
              </a:rPr>
              <a:t>The New York Times</a:t>
            </a:r>
            <a:r>
              <a:rPr lang="en-US" sz="2000" dirty="0" smtClean="0">
                <a:solidFill>
                  <a:schemeClr val="bg1"/>
                </a:solidFill>
              </a:rPr>
              <a:t> (July </a:t>
            </a:r>
            <a:r>
              <a:rPr lang="en-US" sz="2000" dirty="0">
                <a:solidFill>
                  <a:schemeClr val="bg1"/>
                </a:solidFill>
              </a:rPr>
              <a:t>29, </a:t>
            </a:r>
            <a:r>
              <a:rPr lang="en-US" sz="2000" dirty="0" smtClean="0">
                <a:solidFill>
                  <a:schemeClr val="bg1"/>
                </a:solidFill>
              </a:rPr>
              <a:t>2009)</a:t>
            </a:r>
            <a:endParaRPr lang="en-US" sz="2000" dirty="0">
              <a:solidFill>
                <a:schemeClr val="bg1"/>
              </a:solidFill>
            </a:endParaRPr>
          </a:p>
          <a:p>
            <a:endParaRPr lang="en-US" sz="2000" dirty="0" smtClean="0">
              <a:solidFill>
                <a:schemeClr val="bg1"/>
              </a:solidFill>
            </a:endParaRPr>
          </a:p>
          <a:p>
            <a:pPr>
              <a:lnSpc>
                <a:spcPct val="150000"/>
              </a:lnSpc>
            </a:pPr>
            <a:r>
              <a:rPr lang="en-US" sz="2000" dirty="0" smtClean="0">
                <a:solidFill>
                  <a:schemeClr val="bg1"/>
                </a:solidFill>
              </a:rPr>
              <a:t>“A </a:t>
            </a:r>
            <a:r>
              <a:rPr lang="en-US" sz="2000" dirty="0">
                <a:solidFill>
                  <a:schemeClr val="bg1"/>
                </a:solidFill>
              </a:rPr>
              <a:t>new report on energy efficiency from the consulting firm McKinsey found that </a:t>
            </a:r>
            <a:r>
              <a:rPr lang="en-US" sz="2000" u="sng" dirty="0">
                <a:solidFill>
                  <a:schemeClr val="bg1"/>
                </a:solidFill>
              </a:rPr>
              <a:t>the United States could save $1.2 trillion </a:t>
            </a:r>
            <a:r>
              <a:rPr lang="en-US" sz="2000" dirty="0">
                <a:solidFill>
                  <a:schemeClr val="bg1"/>
                </a:solidFill>
              </a:rPr>
              <a:t>through 2020, </a:t>
            </a:r>
            <a:r>
              <a:rPr lang="en-US" sz="2000" u="sng" dirty="0">
                <a:solidFill>
                  <a:schemeClr val="bg1"/>
                </a:solidFill>
              </a:rPr>
              <a:t>by investing $520 billion in improvements</a:t>
            </a:r>
            <a:r>
              <a:rPr lang="en-US" sz="2000" dirty="0">
                <a:solidFill>
                  <a:schemeClr val="bg1"/>
                </a:solidFill>
              </a:rPr>
              <a:t> like sealing leaky building ducts and replacing inefficient household appliances with new, energy-saving models</a:t>
            </a:r>
            <a:r>
              <a:rPr lang="en-US" sz="2000" dirty="0" smtClean="0">
                <a:solidFill>
                  <a:schemeClr val="bg1"/>
                </a:solidFill>
              </a:rPr>
              <a:t>.”</a:t>
            </a:r>
            <a:endParaRPr lang="en-US" sz="2000" dirty="0">
              <a:solidFill>
                <a:schemeClr val="bg1"/>
              </a:solidFill>
            </a:endParaRPr>
          </a:p>
          <a:p>
            <a:pPr marL="628650" lvl="1" indent="-171450">
              <a:buFont typeface="Arial" pitchFamily="34" charset="0"/>
              <a:buChar char="•"/>
            </a:pPr>
            <a:endParaRPr lang="en-US" sz="1600" dirty="0">
              <a:solidFill>
                <a:schemeClr val="bg1"/>
              </a:solidFill>
            </a:endParaRPr>
          </a:p>
          <a:p>
            <a:pPr lvl="1"/>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709103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a:t>Why should I be interested?</a:t>
            </a:r>
          </a:p>
        </p:txBody>
      </p:sp>
      <p:sp>
        <p:nvSpPr>
          <p:cNvPr id="20489" name="Rectangle 9"/>
          <p:cNvSpPr>
            <a:spLocks noChangeArrowheads="1"/>
          </p:cNvSpPr>
          <p:nvPr/>
        </p:nvSpPr>
        <p:spPr bwMode="auto">
          <a:xfrm>
            <a:off x="152400" y="1143000"/>
            <a:ext cx="8839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a:solidFill>
                  <a:schemeClr val="bg1"/>
                </a:solidFill>
              </a:rPr>
              <a:t>McKinsey Report Cites $1.2 Trillion in Potential Savings From Energy Efficiency</a:t>
            </a:r>
          </a:p>
          <a:p>
            <a:r>
              <a:rPr lang="en-US" sz="2000" i="1" dirty="0" smtClean="0">
                <a:solidFill>
                  <a:schemeClr val="bg1"/>
                </a:solidFill>
              </a:rPr>
              <a:t>By </a:t>
            </a:r>
            <a:r>
              <a:rPr lang="en-US" sz="2000" i="1" dirty="0">
                <a:solidFill>
                  <a:schemeClr val="bg1"/>
                </a:solidFill>
              </a:rPr>
              <a:t>KATE GALBRAITH</a:t>
            </a:r>
            <a:r>
              <a:rPr lang="en-US" sz="2000" dirty="0">
                <a:solidFill>
                  <a:schemeClr val="bg1"/>
                </a:solidFill>
              </a:rPr>
              <a:t> </a:t>
            </a:r>
            <a:endParaRPr lang="en-US" sz="2000" dirty="0" smtClean="0">
              <a:solidFill>
                <a:schemeClr val="bg1"/>
              </a:solidFill>
            </a:endParaRPr>
          </a:p>
          <a:p>
            <a:endParaRPr lang="en-US" sz="2000" dirty="0" smtClean="0">
              <a:solidFill>
                <a:schemeClr val="bg1"/>
              </a:solidFill>
            </a:endParaRPr>
          </a:p>
          <a:p>
            <a:r>
              <a:rPr lang="en-US" sz="2000" i="1" dirty="0" smtClean="0">
                <a:solidFill>
                  <a:schemeClr val="bg1"/>
                </a:solidFill>
              </a:rPr>
              <a:t>The New York Times</a:t>
            </a:r>
            <a:r>
              <a:rPr lang="en-US" sz="2000" dirty="0" smtClean="0">
                <a:solidFill>
                  <a:schemeClr val="bg1"/>
                </a:solidFill>
              </a:rPr>
              <a:t> (July </a:t>
            </a:r>
            <a:r>
              <a:rPr lang="en-US" sz="2000" dirty="0">
                <a:solidFill>
                  <a:schemeClr val="bg1"/>
                </a:solidFill>
              </a:rPr>
              <a:t>29, </a:t>
            </a:r>
            <a:r>
              <a:rPr lang="en-US" sz="2000" dirty="0" smtClean="0">
                <a:solidFill>
                  <a:schemeClr val="bg1"/>
                </a:solidFill>
              </a:rPr>
              <a:t>2009)</a:t>
            </a:r>
            <a:endParaRPr lang="en-US" sz="2000" dirty="0">
              <a:solidFill>
                <a:schemeClr val="bg1"/>
              </a:solidFill>
            </a:endParaRPr>
          </a:p>
          <a:p>
            <a:endParaRPr lang="en-US" sz="2000" dirty="0" smtClean="0">
              <a:solidFill>
                <a:schemeClr val="bg1"/>
              </a:solidFill>
            </a:endParaRPr>
          </a:p>
          <a:p>
            <a:pPr>
              <a:lnSpc>
                <a:spcPct val="150000"/>
              </a:lnSpc>
            </a:pPr>
            <a:r>
              <a:rPr lang="en-US" sz="2000" dirty="0" smtClean="0">
                <a:solidFill>
                  <a:schemeClr val="bg1"/>
                </a:solidFill>
              </a:rPr>
              <a:t>“A </a:t>
            </a:r>
            <a:r>
              <a:rPr lang="en-US" sz="2000" dirty="0">
                <a:solidFill>
                  <a:schemeClr val="bg1"/>
                </a:solidFill>
              </a:rPr>
              <a:t>new report on energy efficiency from the consulting firm McKinsey found that </a:t>
            </a:r>
            <a:r>
              <a:rPr lang="en-US" sz="2000" u="sng" dirty="0">
                <a:solidFill>
                  <a:schemeClr val="bg1"/>
                </a:solidFill>
              </a:rPr>
              <a:t>the United States could save $1.2 trillion </a:t>
            </a:r>
            <a:r>
              <a:rPr lang="en-US" sz="2000" dirty="0">
                <a:solidFill>
                  <a:schemeClr val="bg1"/>
                </a:solidFill>
              </a:rPr>
              <a:t>through 2020, </a:t>
            </a:r>
            <a:r>
              <a:rPr lang="en-US" sz="2000" u="sng" dirty="0">
                <a:solidFill>
                  <a:schemeClr val="bg1"/>
                </a:solidFill>
              </a:rPr>
              <a:t>by investing $520 billion in improvements</a:t>
            </a:r>
            <a:r>
              <a:rPr lang="en-US" sz="2000" dirty="0">
                <a:solidFill>
                  <a:schemeClr val="bg1"/>
                </a:solidFill>
              </a:rPr>
              <a:t> like sealing leaky building ducts and replacing inefficient household appliances with new, energy-saving models</a:t>
            </a:r>
            <a:r>
              <a:rPr lang="en-US" sz="2000" dirty="0" smtClean="0">
                <a:solidFill>
                  <a:schemeClr val="bg1"/>
                </a:solidFill>
              </a:rPr>
              <a:t>.”</a:t>
            </a:r>
            <a:endParaRPr lang="en-US" sz="2000" dirty="0">
              <a:solidFill>
                <a:schemeClr val="bg1"/>
              </a:solidFill>
            </a:endParaRPr>
          </a:p>
          <a:p>
            <a:pPr marL="628650" lvl="1" indent="-171450">
              <a:buFont typeface="Arial" pitchFamily="34" charset="0"/>
              <a:buChar char="•"/>
            </a:pPr>
            <a:endParaRPr lang="en-US" sz="1600" dirty="0">
              <a:solidFill>
                <a:schemeClr val="bg1"/>
              </a:solidFill>
            </a:endParaRPr>
          </a:p>
          <a:p>
            <a:pPr lvl="1"/>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64713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838200"/>
            <a:ext cx="8686800" cy="5257800"/>
          </a:xfrm>
        </p:spPr>
        <p:txBody>
          <a:bodyPr/>
          <a:lstStyle/>
          <a:p>
            <a:pPr marL="0" indent="0">
              <a:buNone/>
            </a:pPr>
            <a:r>
              <a:rPr lang="en-US" sz="1800" b="1" dirty="0" smtClean="0"/>
              <a:t>One approach to continuous operational improvements </a:t>
            </a:r>
            <a:endParaRPr lang="en-US" sz="1800" b="1" dirty="0"/>
          </a:p>
          <a:p>
            <a:pPr marL="0" indent="0">
              <a:buNone/>
            </a:pPr>
            <a:endParaRPr lang="en-US" sz="1800" b="1" dirty="0"/>
          </a:p>
          <a:p>
            <a:pPr marL="0" indent="0">
              <a:buNone/>
            </a:pPr>
            <a:r>
              <a:rPr lang="en-US" sz="1800" b="1" dirty="0" smtClean="0"/>
              <a:t>Audience/Opportunities</a:t>
            </a:r>
          </a:p>
          <a:p>
            <a:pPr marL="0" indent="0">
              <a:buNone/>
            </a:pPr>
            <a:endParaRPr lang="en-US" sz="1800" b="1" dirty="0"/>
          </a:p>
          <a:p>
            <a:pPr marL="0" indent="0">
              <a:buNone/>
            </a:pPr>
            <a:r>
              <a:rPr lang="en-US" sz="1800" b="1" dirty="0" smtClean="0"/>
              <a:t>Make it easy</a:t>
            </a:r>
          </a:p>
          <a:p>
            <a:pPr marL="0" indent="0">
              <a:buNone/>
            </a:pPr>
            <a:endParaRPr lang="en-US" sz="1800" b="1" dirty="0"/>
          </a:p>
          <a:p>
            <a:pPr marL="0" indent="0">
              <a:buNone/>
            </a:pPr>
            <a:r>
              <a:rPr lang="en-US" sz="1800" b="1" dirty="0" smtClean="0"/>
              <a:t>Institutionalize</a:t>
            </a:r>
          </a:p>
          <a:p>
            <a:pPr marL="0" indent="0">
              <a:buNone/>
            </a:pPr>
            <a:endParaRPr lang="en-US" sz="1800" b="1" dirty="0"/>
          </a:p>
          <a:p>
            <a:pPr marL="0" indent="0">
              <a:buNone/>
            </a:pPr>
            <a:r>
              <a:rPr lang="en-US" sz="1800" b="1" dirty="0" smtClean="0"/>
              <a:t>Communicate: </a:t>
            </a:r>
          </a:p>
          <a:p>
            <a:pPr marL="0" indent="0">
              <a:buNone/>
            </a:pPr>
            <a:endParaRPr lang="en-US" sz="1800" b="1" dirty="0"/>
          </a:p>
          <a:p>
            <a:pPr marL="0" indent="0">
              <a:buNone/>
            </a:pPr>
            <a:r>
              <a:rPr lang="en-US" sz="1800" b="1" dirty="0" smtClean="0"/>
              <a:t>Make it easy:</a:t>
            </a:r>
          </a:p>
          <a:p>
            <a:pPr marL="0" indent="0">
              <a:buNone/>
            </a:pPr>
            <a:endParaRPr lang="en-US" sz="1800" b="1" dirty="0"/>
          </a:p>
          <a:p>
            <a:pPr marL="0" indent="0">
              <a:buNone/>
            </a:pPr>
            <a:r>
              <a:rPr lang="en-US" sz="1800" b="1" dirty="0" smtClean="0"/>
              <a:t>Incentives:</a:t>
            </a:r>
          </a:p>
          <a:p>
            <a:pPr marL="0" indent="0">
              <a:buNone/>
            </a:pPr>
            <a:endParaRPr lang="en-US" sz="1800" b="1" dirty="0"/>
          </a:p>
          <a:p>
            <a:pPr marL="0" indent="0">
              <a:buNone/>
            </a:pPr>
            <a:endParaRPr lang="en-US" sz="1800" b="1" dirty="0"/>
          </a:p>
          <a:p>
            <a:pPr marL="0" indent="0">
              <a:buNone/>
            </a:pPr>
            <a:endParaRPr lang="en-US" sz="2400" b="1" dirty="0" smtClean="0"/>
          </a:p>
          <a:p>
            <a:pPr marL="0" indent="0">
              <a:buNone/>
            </a:pPr>
            <a:r>
              <a:rPr lang="en-US" sz="2400" b="1" dirty="0"/>
              <a:t/>
            </a:r>
            <a:br>
              <a:rPr lang="en-US" sz="2400" b="1" dirty="0"/>
            </a:br>
            <a:endParaRPr lang="en-US" sz="2000" b="1" dirty="0" smtClean="0"/>
          </a:p>
          <a:p>
            <a:pPr lvl="1"/>
            <a:endParaRPr lang="en-US" sz="2000" b="1" dirty="0" smtClean="0"/>
          </a:p>
          <a:p>
            <a:endParaRPr lang="en-US" sz="2400" b="1" dirty="0" smtClean="0"/>
          </a:p>
          <a:p>
            <a:endParaRPr lang="en-US" sz="1800" b="1" dirty="0" smtClean="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124825" cy="619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273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3" name="Rectangle 2"/>
          <p:cNvSpPr/>
          <p:nvPr/>
        </p:nvSpPr>
        <p:spPr>
          <a:xfrm>
            <a:off x="1223590" y="2456574"/>
            <a:ext cx="7702698" cy="1877437"/>
          </a:xfrm>
          <a:prstGeom prst="rect">
            <a:avLst/>
          </a:prstGeom>
        </p:spPr>
        <p:txBody>
          <a:bodyPr wrap="square">
            <a:spAutoFit/>
          </a:bodyPr>
          <a:lstStyle/>
          <a:p>
            <a:pPr defTabSz="457200" fontAlgn="auto">
              <a:spcBef>
                <a:spcPts val="0"/>
              </a:spcBef>
              <a:spcAft>
                <a:spcPts val="0"/>
              </a:spcAft>
            </a:pPr>
            <a:r>
              <a:rPr lang="en-US" sz="6000" b="1" dirty="0" smtClean="0">
                <a:solidFill>
                  <a:srgbClr val="F79646"/>
                </a:solidFill>
                <a:latin typeface="Calibri"/>
              </a:rPr>
              <a:t>Building the Movement</a:t>
            </a:r>
            <a:endParaRPr lang="en-US" sz="6000" b="1" dirty="0">
              <a:solidFill>
                <a:srgbClr val="F79646"/>
              </a:solidFill>
              <a:latin typeface="Calibri"/>
            </a:endParaRPr>
          </a:p>
          <a:p>
            <a:pPr defTabSz="457200" fontAlgn="auto">
              <a:spcBef>
                <a:spcPts val="0"/>
              </a:spcBef>
              <a:spcAft>
                <a:spcPts val="0"/>
              </a:spcAft>
            </a:pPr>
            <a:r>
              <a:rPr lang="en-US" sz="2800" b="1" dirty="0" smtClean="0">
                <a:solidFill>
                  <a:srgbClr val="00B0F0"/>
                </a:solidFill>
                <a:latin typeface="Calibri"/>
              </a:rPr>
              <a:t>Sustainable Atlanta</a:t>
            </a:r>
          </a:p>
          <a:p>
            <a:pPr defTabSz="457200" fontAlgn="auto">
              <a:spcBef>
                <a:spcPts val="0"/>
              </a:spcBef>
              <a:spcAft>
                <a:spcPts val="0"/>
              </a:spcAft>
            </a:pPr>
            <a:r>
              <a:rPr lang="en-US" sz="2800" b="1" dirty="0" smtClean="0">
                <a:solidFill>
                  <a:prstClr val="black"/>
                </a:solidFill>
                <a:latin typeface="Calibri"/>
              </a:rPr>
              <a:t>Sept. 24, </a:t>
            </a:r>
            <a:r>
              <a:rPr lang="en-US" sz="2800" b="1" dirty="0">
                <a:solidFill>
                  <a:prstClr val="black"/>
                </a:solidFill>
                <a:latin typeface="Calibri"/>
              </a:rPr>
              <a:t>2013</a:t>
            </a:r>
          </a:p>
        </p:txBody>
      </p:sp>
    </p:spTree>
    <p:extLst>
      <p:ext uri="{BB962C8B-B14F-4D97-AF65-F5344CB8AC3E}">
        <p14:creationId xmlns:p14="http://schemas.microsoft.com/office/powerpoint/2010/main" val="2287586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1026" name="Picture 2" descr="https://scontent-a-iad.xx.fbcdn.net/hphotos-ash2/574956_10200748039054031_111945083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19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1844" y="71894"/>
            <a:ext cx="3262753" cy="1015663"/>
          </a:xfrm>
          <a:prstGeom prst="rect">
            <a:avLst/>
          </a:prstGeom>
        </p:spPr>
        <p:txBody>
          <a:bodyPr wrap="none">
            <a:spAutoFit/>
          </a:bodyPr>
          <a:lstStyle/>
          <a:p>
            <a:pPr defTabSz="457200" fontAlgn="auto">
              <a:spcBef>
                <a:spcPts val="0"/>
              </a:spcBef>
              <a:spcAft>
                <a:spcPts val="0"/>
              </a:spcAft>
            </a:pPr>
            <a:r>
              <a:rPr lang="en-US" sz="6000" dirty="0">
                <a:solidFill>
                  <a:prstClr val="white"/>
                </a:solidFill>
                <a:latin typeface="Clarendon LT Std Light" pitchFamily="18" charset="0"/>
              </a:rPr>
              <a:t>w</a:t>
            </a:r>
            <a:r>
              <a:rPr lang="en-US" sz="6000" dirty="0" smtClean="0">
                <a:solidFill>
                  <a:prstClr val="white"/>
                </a:solidFill>
                <a:latin typeface="Clarendon LT Std Light" pitchFamily="18" charset="0"/>
              </a:rPr>
              <a:t>hy </a:t>
            </a:r>
            <a:r>
              <a:rPr lang="en-US" sz="2800" b="1" dirty="0" smtClean="0">
                <a:solidFill>
                  <a:srgbClr val="F79646"/>
                </a:solidFill>
                <a:latin typeface="Calibri" pitchFamily="34" charset="0"/>
              </a:rPr>
              <a:t>we exist</a:t>
            </a:r>
            <a:endParaRPr lang="en-US" sz="2000" b="1" dirty="0">
              <a:solidFill>
                <a:srgbClr val="F79646"/>
              </a:solidFill>
              <a:latin typeface="Calibri" pitchFamily="34" charset="0"/>
            </a:endParaRPr>
          </a:p>
        </p:txBody>
      </p:sp>
      <p:sp>
        <p:nvSpPr>
          <p:cNvPr id="8" name="Rectangle 7"/>
          <p:cNvSpPr/>
          <p:nvPr/>
        </p:nvSpPr>
        <p:spPr>
          <a:xfrm>
            <a:off x="631372" y="5216521"/>
            <a:ext cx="8512628" cy="1615827"/>
          </a:xfrm>
          <a:prstGeom prst="rect">
            <a:avLst/>
          </a:prstGeom>
          <a:solidFill>
            <a:schemeClr val="accent6">
              <a:lumMod val="75000"/>
            </a:schemeClr>
          </a:solidFill>
        </p:spPr>
        <p:txBody>
          <a:bodyPr wrap="square">
            <a:spAutoFit/>
          </a:bodyPr>
          <a:lstStyle/>
          <a:p>
            <a:pPr defTabSz="457200" fontAlgn="auto">
              <a:spcBef>
                <a:spcPts val="0"/>
              </a:spcBef>
              <a:spcAft>
                <a:spcPts val="1800"/>
              </a:spcAft>
            </a:pPr>
            <a:r>
              <a:rPr lang="en-US" sz="2800" b="1" dirty="0" smtClean="0">
                <a:solidFill>
                  <a:prstClr val="black"/>
                </a:solidFill>
                <a:latin typeface="Calibri"/>
              </a:rPr>
              <a:t>metro </a:t>
            </a:r>
            <a:r>
              <a:rPr lang="en-US" sz="2800" b="1" dirty="0">
                <a:solidFill>
                  <a:prstClr val="black"/>
                </a:solidFill>
                <a:latin typeface="Calibri"/>
              </a:rPr>
              <a:t>Atlanta has the </a:t>
            </a:r>
            <a:r>
              <a:rPr lang="en-US" sz="2800" b="1" dirty="0" smtClean="0">
                <a:solidFill>
                  <a:prstClr val="black"/>
                </a:solidFill>
                <a:latin typeface="Calibri"/>
              </a:rPr>
              <a:t>resources </a:t>
            </a:r>
            <a:r>
              <a:rPr lang="en-US" sz="2800" b="1" dirty="0">
                <a:solidFill>
                  <a:prstClr val="black"/>
                </a:solidFill>
                <a:latin typeface="Calibri"/>
              </a:rPr>
              <a:t>to achieve this </a:t>
            </a:r>
            <a:r>
              <a:rPr lang="en-US" sz="2800" b="1" dirty="0" smtClean="0">
                <a:solidFill>
                  <a:prstClr val="black"/>
                </a:solidFill>
                <a:latin typeface="Calibri"/>
              </a:rPr>
              <a:t>balance </a:t>
            </a:r>
            <a:endParaRPr lang="en-US" sz="2800" b="1" dirty="0">
              <a:solidFill>
                <a:prstClr val="black"/>
              </a:solidFill>
              <a:latin typeface="Calibri"/>
            </a:endParaRPr>
          </a:p>
          <a:p>
            <a:pPr defTabSz="457200" fontAlgn="auto">
              <a:spcBef>
                <a:spcPts val="0"/>
              </a:spcBef>
              <a:spcAft>
                <a:spcPts val="1800"/>
              </a:spcAft>
            </a:pPr>
            <a:r>
              <a:rPr lang="en-US" sz="2800" b="1" dirty="0" smtClean="0">
                <a:solidFill>
                  <a:prstClr val="black"/>
                </a:solidFill>
                <a:latin typeface="Calibri"/>
              </a:rPr>
              <a:t>what </a:t>
            </a:r>
            <a:r>
              <a:rPr lang="en-US" sz="2800" b="1" dirty="0">
                <a:solidFill>
                  <a:prstClr val="black"/>
                </a:solidFill>
                <a:latin typeface="Calibri"/>
              </a:rPr>
              <a:t>it lacks is </a:t>
            </a:r>
            <a:r>
              <a:rPr lang="en-US" sz="2800" b="1" dirty="0">
                <a:solidFill>
                  <a:srgbClr val="1F497D">
                    <a:lumMod val="60000"/>
                    <a:lumOff val="40000"/>
                  </a:srgbClr>
                </a:solidFill>
                <a:effectLst>
                  <a:outerShdw blurRad="38100" dist="38100" dir="2700000" algn="tl">
                    <a:srgbClr val="000000">
                      <a:alpha val="43137"/>
                    </a:srgbClr>
                  </a:outerShdw>
                </a:effectLst>
                <a:latin typeface="Calibri"/>
              </a:rPr>
              <a:t>connectivity needed to leverage these assets</a:t>
            </a:r>
            <a:r>
              <a:rPr lang="en-US" sz="2800" b="1" dirty="0">
                <a:solidFill>
                  <a:srgbClr val="92D050"/>
                </a:solidFill>
                <a:latin typeface="Calibri"/>
              </a:rPr>
              <a:t> </a:t>
            </a:r>
            <a:r>
              <a:rPr lang="en-US" sz="2800" b="1" dirty="0">
                <a:solidFill>
                  <a:prstClr val="black"/>
                </a:solidFill>
                <a:latin typeface="Calibri"/>
              </a:rPr>
              <a:t>and</a:t>
            </a:r>
            <a:r>
              <a:rPr lang="en-US" sz="2800" b="1" dirty="0">
                <a:solidFill>
                  <a:srgbClr val="4BACC6">
                    <a:lumMod val="75000"/>
                  </a:srgbClr>
                </a:solidFill>
                <a:latin typeface="Calibri"/>
              </a:rPr>
              <a:t> </a:t>
            </a:r>
            <a:r>
              <a:rPr lang="en-US" sz="2800" b="1" dirty="0">
                <a:solidFill>
                  <a:srgbClr val="1F497D">
                    <a:lumMod val="60000"/>
                    <a:lumOff val="40000"/>
                  </a:srgbClr>
                </a:solidFill>
                <a:effectLst>
                  <a:outerShdw blurRad="38100" dist="38100" dir="2700000" algn="tl">
                    <a:srgbClr val="000000">
                      <a:alpha val="43137"/>
                    </a:srgbClr>
                  </a:outerShdw>
                </a:effectLst>
                <a:latin typeface="Calibri"/>
              </a:rPr>
              <a:t>tools to expand the </a:t>
            </a:r>
            <a:r>
              <a:rPr lang="en-US" sz="2800" b="1" dirty="0" smtClean="0">
                <a:solidFill>
                  <a:srgbClr val="1F497D">
                    <a:lumMod val="60000"/>
                    <a:lumOff val="40000"/>
                  </a:srgbClr>
                </a:solidFill>
                <a:effectLst>
                  <a:outerShdw blurRad="38100" dist="38100" dir="2700000" algn="tl">
                    <a:srgbClr val="000000">
                      <a:alpha val="43137"/>
                    </a:srgbClr>
                  </a:outerShdw>
                </a:effectLst>
                <a:latin typeface="Calibri"/>
              </a:rPr>
              <a:t>movement</a:t>
            </a:r>
            <a:r>
              <a:rPr lang="en-US" sz="2800" b="1" dirty="0" smtClean="0">
                <a:solidFill>
                  <a:prstClr val="black"/>
                </a:solidFill>
                <a:latin typeface="Calibri"/>
              </a:rPr>
              <a:t>…</a:t>
            </a:r>
            <a:endParaRPr lang="en-US" sz="2800" b="1" dirty="0">
              <a:solidFill>
                <a:prstClr val="black"/>
              </a:solidFill>
              <a:latin typeface="Calibri"/>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556" y="71893"/>
            <a:ext cx="3783444" cy="5144627"/>
          </a:xfrm>
          <a:prstGeom prst="rect">
            <a:avLst/>
          </a:prstGeom>
        </p:spPr>
      </p:pic>
    </p:spTree>
    <p:extLst>
      <p:ext uri="{BB962C8B-B14F-4D97-AF65-F5344CB8AC3E}">
        <p14:creationId xmlns:p14="http://schemas.microsoft.com/office/powerpoint/2010/main" val="101114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Oval 14"/>
          <p:cNvSpPr/>
          <p:nvPr/>
        </p:nvSpPr>
        <p:spPr>
          <a:xfrm>
            <a:off x="3470021" y="-663809"/>
            <a:ext cx="6381348" cy="6193751"/>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dirty="0">
              <a:solidFill>
                <a:prstClr val="white"/>
              </a:solidFill>
            </a:endParaRPr>
          </a:p>
        </p:txBody>
      </p:sp>
      <p:sp>
        <p:nvSpPr>
          <p:cNvPr id="4" name="Oval 3"/>
          <p:cNvSpPr/>
          <p:nvPr/>
        </p:nvSpPr>
        <p:spPr>
          <a:xfrm>
            <a:off x="-3044766" y="-688588"/>
            <a:ext cx="7602251" cy="7022454"/>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3600" b="1" dirty="0">
              <a:solidFill>
                <a:prstClr val="black"/>
              </a:solidFill>
            </a:endParaRPr>
          </a:p>
        </p:txBody>
      </p:sp>
      <p:sp>
        <p:nvSpPr>
          <p:cNvPr id="2" name="TextBox 1"/>
          <p:cNvSpPr txBox="1"/>
          <p:nvPr/>
        </p:nvSpPr>
        <p:spPr>
          <a:xfrm>
            <a:off x="58062" y="433979"/>
            <a:ext cx="3526971" cy="1107996"/>
          </a:xfrm>
          <a:prstGeom prst="rect">
            <a:avLst/>
          </a:prstGeom>
          <a:noFill/>
        </p:spPr>
        <p:txBody>
          <a:bodyPr wrap="square" rtlCol="0">
            <a:spAutoFit/>
          </a:bodyPr>
          <a:lstStyle/>
          <a:p>
            <a:pPr marL="401638" indent="-401638" defTabSz="457200" fontAlgn="auto">
              <a:spcBef>
                <a:spcPts val="0"/>
              </a:spcBef>
              <a:spcAft>
                <a:spcPts val="1800"/>
              </a:spcAft>
            </a:pPr>
            <a:r>
              <a:rPr lang="en-US" sz="6600" dirty="0" smtClean="0">
                <a:solidFill>
                  <a:prstClr val="white"/>
                </a:solidFill>
                <a:latin typeface="Clarendon LT Std Light" pitchFamily="18" charset="0"/>
              </a:rPr>
              <a:t>who </a:t>
            </a:r>
            <a:r>
              <a:rPr lang="en-US" sz="3600" b="1" dirty="0" smtClean="0">
                <a:solidFill>
                  <a:srgbClr val="00B0F0"/>
                </a:solidFill>
                <a:latin typeface="Calibri"/>
              </a:rPr>
              <a:t>we are</a:t>
            </a:r>
          </a:p>
        </p:txBody>
      </p:sp>
      <p:sp>
        <p:nvSpPr>
          <p:cNvPr id="3" name="Rectangle 2"/>
          <p:cNvSpPr/>
          <p:nvPr/>
        </p:nvSpPr>
        <p:spPr>
          <a:xfrm>
            <a:off x="58062" y="1487741"/>
            <a:ext cx="4252686" cy="4031873"/>
          </a:xfrm>
          <a:prstGeom prst="rect">
            <a:avLst/>
          </a:prstGeom>
        </p:spPr>
        <p:txBody>
          <a:bodyPr wrap="square">
            <a:spAutoFit/>
          </a:bodyPr>
          <a:lstStyle/>
          <a:p>
            <a:pPr marL="457200" indent="-457200" defTabSz="457200" fontAlgn="auto">
              <a:spcBef>
                <a:spcPts val="0"/>
              </a:spcBef>
              <a:spcAft>
                <a:spcPts val="0"/>
              </a:spcAft>
              <a:buFont typeface="Arial" pitchFamily="34" charset="0"/>
              <a:buChar char="•"/>
            </a:pPr>
            <a:r>
              <a:rPr lang="en-US" sz="3200" b="1" dirty="0" smtClean="0">
                <a:solidFill>
                  <a:prstClr val="black"/>
                </a:solidFill>
                <a:latin typeface="Calibri"/>
              </a:rPr>
              <a:t>Non-profit</a:t>
            </a:r>
            <a:endParaRPr lang="en-US" sz="3200" b="1" dirty="0">
              <a:solidFill>
                <a:prstClr val="black"/>
              </a:solidFill>
              <a:latin typeface="Calibri"/>
            </a:endParaRPr>
          </a:p>
          <a:p>
            <a:pPr marL="457200" indent="-457200" defTabSz="457200" fontAlgn="auto">
              <a:spcBef>
                <a:spcPts val="0"/>
              </a:spcBef>
              <a:spcAft>
                <a:spcPts val="0"/>
              </a:spcAft>
              <a:buFont typeface="Arial" pitchFamily="34" charset="0"/>
              <a:buChar char="•"/>
            </a:pPr>
            <a:r>
              <a:rPr lang="en-US" sz="3200" b="1" dirty="0">
                <a:solidFill>
                  <a:prstClr val="black"/>
                </a:solidFill>
                <a:latin typeface="Calibri"/>
              </a:rPr>
              <a:t>Small but </a:t>
            </a:r>
            <a:r>
              <a:rPr lang="en-US" sz="3200" b="1" dirty="0" smtClean="0">
                <a:solidFill>
                  <a:prstClr val="black"/>
                </a:solidFill>
                <a:latin typeface="Calibri"/>
              </a:rPr>
              <a:t>mighty, passionate team seeking </a:t>
            </a:r>
            <a:r>
              <a:rPr lang="en-US" sz="3200" b="1" dirty="0">
                <a:solidFill>
                  <a:prstClr val="black"/>
                </a:solidFill>
                <a:latin typeface="Calibri"/>
              </a:rPr>
              <a:t>balance and </a:t>
            </a:r>
            <a:r>
              <a:rPr lang="en-US" sz="3200" b="1" dirty="0" smtClean="0">
                <a:solidFill>
                  <a:prstClr val="black"/>
                </a:solidFill>
                <a:latin typeface="Calibri"/>
              </a:rPr>
              <a:t>connectivity</a:t>
            </a:r>
          </a:p>
          <a:p>
            <a:pPr marL="457200" indent="-457200" defTabSz="457200" fontAlgn="auto">
              <a:spcBef>
                <a:spcPts val="0"/>
              </a:spcBef>
              <a:spcAft>
                <a:spcPts val="0"/>
              </a:spcAft>
              <a:buFont typeface="Arial" pitchFamily="34" charset="0"/>
              <a:buChar char="•"/>
            </a:pPr>
            <a:r>
              <a:rPr lang="en-US" sz="3200" b="1" dirty="0" smtClean="0">
                <a:solidFill>
                  <a:prstClr val="black"/>
                </a:solidFill>
                <a:latin typeface="Calibri"/>
              </a:rPr>
              <a:t>Board of recognized sustainability thought-leaders</a:t>
            </a:r>
            <a:endParaRPr lang="en-US" sz="3200" b="1" dirty="0">
              <a:solidFill>
                <a:prstClr val="black"/>
              </a:solidFill>
              <a:latin typeface="Calibri"/>
            </a:endParaRPr>
          </a:p>
        </p:txBody>
      </p:sp>
      <p:sp>
        <p:nvSpPr>
          <p:cNvPr id="6" name="Rectangle 5"/>
          <p:cNvSpPr/>
          <p:nvPr/>
        </p:nvSpPr>
        <p:spPr>
          <a:xfrm>
            <a:off x="4910754" y="257345"/>
            <a:ext cx="3555782" cy="1107996"/>
          </a:xfrm>
          <a:prstGeom prst="rect">
            <a:avLst/>
          </a:prstGeom>
        </p:spPr>
        <p:txBody>
          <a:bodyPr wrap="none">
            <a:spAutoFit/>
          </a:bodyPr>
          <a:lstStyle/>
          <a:p>
            <a:pPr marL="401638" indent="-401638" defTabSz="457200" fontAlgn="auto">
              <a:spcBef>
                <a:spcPts val="0"/>
              </a:spcBef>
              <a:spcAft>
                <a:spcPts val="1200"/>
              </a:spcAft>
            </a:pPr>
            <a:r>
              <a:rPr lang="en-US" sz="6600" dirty="0">
                <a:solidFill>
                  <a:prstClr val="white"/>
                </a:solidFill>
                <a:latin typeface="Clarendon LT Std Light" pitchFamily="18" charset="0"/>
              </a:rPr>
              <a:t>w</a:t>
            </a:r>
            <a:r>
              <a:rPr lang="en-US" sz="6600" dirty="0" smtClean="0">
                <a:solidFill>
                  <a:prstClr val="white"/>
                </a:solidFill>
                <a:latin typeface="Clarendon LT Std Light" pitchFamily="18" charset="0"/>
              </a:rPr>
              <a:t>hat </a:t>
            </a:r>
            <a:r>
              <a:rPr lang="en-US" sz="3200" b="1" dirty="0" smtClean="0">
                <a:solidFill>
                  <a:srgbClr val="00B0F0"/>
                </a:solidFill>
                <a:latin typeface="Calibri"/>
              </a:rPr>
              <a:t>we </a:t>
            </a:r>
            <a:r>
              <a:rPr lang="en-US" sz="3200" b="1" dirty="0">
                <a:solidFill>
                  <a:srgbClr val="00B0F0"/>
                </a:solidFill>
                <a:latin typeface="Calibri"/>
              </a:rPr>
              <a:t>do</a:t>
            </a:r>
          </a:p>
        </p:txBody>
      </p:sp>
      <p:sp>
        <p:nvSpPr>
          <p:cNvPr id="18" name="Rectangle 17"/>
          <p:cNvSpPr/>
          <p:nvPr/>
        </p:nvSpPr>
        <p:spPr>
          <a:xfrm>
            <a:off x="4891314" y="1155793"/>
            <a:ext cx="4252686" cy="2554545"/>
          </a:xfrm>
          <a:prstGeom prst="rect">
            <a:avLst/>
          </a:prstGeom>
        </p:spPr>
        <p:txBody>
          <a:bodyPr wrap="square">
            <a:spAutoFit/>
          </a:bodyPr>
          <a:lstStyle/>
          <a:p>
            <a:pPr defTabSz="457200" fontAlgn="auto">
              <a:spcBef>
                <a:spcPts val="0"/>
              </a:spcBef>
              <a:spcAft>
                <a:spcPts val="0"/>
              </a:spcAft>
            </a:pPr>
            <a:r>
              <a:rPr lang="en-US" sz="3200" b="1" dirty="0" smtClean="0">
                <a:solidFill>
                  <a:prstClr val="black"/>
                </a:solidFill>
                <a:latin typeface="Calibri"/>
              </a:rPr>
              <a:t>Create/use tools that</a:t>
            </a:r>
          </a:p>
          <a:p>
            <a:pPr marL="457200" indent="-457200" defTabSz="457200" fontAlgn="auto">
              <a:spcBef>
                <a:spcPts val="0"/>
              </a:spcBef>
              <a:spcAft>
                <a:spcPts val="0"/>
              </a:spcAft>
              <a:buFont typeface="Arial" pitchFamily="34" charset="0"/>
              <a:buChar char="•"/>
            </a:pPr>
            <a:r>
              <a:rPr lang="en-US" sz="3200" b="1" dirty="0" smtClean="0">
                <a:solidFill>
                  <a:prstClr val="black"/>
                </a:solidFill>
                <a:latin typeface="Calibri"/>
              </a:rPr>
              <a:t>Build our movement</a:t>
            </a:r>
          </a:p>
          <a:p>
            <a:pPr marL="457200" indent="-457200" defTabSz="457200" fontAlgn="auto">
              <a:spcBef>
                <a:spcPts val="0"/>
              </a:spcBef>
              <a:spcAft>
                <a:spcPts val="0"/>
              </a:spcAft>
              <a:buFont typeface="Arial" pitchFamily="34" charset="0"/>
              <a:buChar char="•"/>
            </a:pPr>
            <a:r>
              <a:rPr lang="en-US" sz="3200" b="1" dirty="0" smtClean="0">
                <a:solidFill>
                  <a:prstClr val="black"/>
                </a:solidFill>
                <a:latin typeface="Calibri"/>
              </a:rPr>
              <a:t>Leverage resources</a:t>
            </a:r>
          </a:p>
          <a:p>
            <a:pPr marL="457200" indent="-457200" defTabSz="457200" fontAlgn="auto">
              <a:spcBef>
                <a:spcPts val="0"/>
              </a:spcBef>
              <a:spcAft>
                <a:spcPts val="0"/>
              </a:spcAft>
              <a:buFont typeface="Arial" pitchFamily="34" charset="0"/>
              <a:buChar char="•"/>
            </a:pPr>
            <a:r>
              <a:rPr lang="en-US" sz="3200" b="1" dirty="0" smtClean="0">
                <a:solidFill>
                  <a:prstClr val="black"/>
                </a:solidFill>
                <a:latin typeface="Calibri"/>
              </a:rPr>
              <a:t>Tell our stories </a:t>
            </a:r>
          </a:p>
          <a:p>
            <a:pPr marL="457200" indent="-457200" defTabSz="457200" fontAlgn="auto">
              <a:spcBef>
                <a:spcPts val="0"/>
              </a:spcBef>
              <a:spcAft>
                <a:spcPts val="0"/>
              </a:spcAft>
              <a:buFont typeface="Arial" pitchFamily="34" charset="0"/>
              <a:buChar char="•"/>
            </a:pPr>
            <a:r>
              <a:rPr lang="en-US" sz="3200" b="1" dirty="0" smtClean="0">
                <a:solidFill>
                  <a:prstClr val="black"/>
                </a:solidFill>
                <a:latin typeface="Calibri"/>
              </a:rPr>
              <a:t>Navigate complexity</a:t>
            </a:r>
            <a:endParaRPr lang="en-US" sz="3200" b="1" dirty="0">
              <a:solidFill>
                <a:prstClr val="black"/>
              </a:solidFill>
              <a:latin typeface="Calibri"/>
            </a:endParaRPr>
          </a:p>
        </p:txBody>
      </p:sp>
    </p:spTree>
    <p:extLst>
      <p:ext uri="{BB962C8B-B14F-4D97-AF65-F5344CB8AC3E}">
        <p14:creationId xmlns:p14="http://schemas.microsoft.com/office/powerpoint/2010/main" val="4278546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747" y="5002694"/>
            <a:ext cx="1190615" cy="1211143"/>
          </a:xfrm>
          <a:prstGeom prst="rect">
            <a:avLst/>
          </a:prstGeom>
        </p:spPr>
      </p:pic>
      <p:sp>
        <p:nvSpPr>
          <p:cNvPr id="16" name="Oval 15"/>
          <p:cNvSpPr/>
          <p:nvPr/>
        </p:nvSpPr>
        <p:spPr>
          <a:xfrm>
            <a:off x="2587081" y="1981944"/>
            <a:ext cx="2653991" cy="2621740"/>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5" name="Oval 14"/>
          <p:cNvSpPr/>
          <p:nvPr/>
        </p:nvSpPr>
        <p:spPr>
          <a:xfrm>
            <a:off x="1922537" y="4145358"/>
            <a:ext cx="1826734" cy="172548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4" name="Oval 3"/>
          <p:cNvSpPr/>
          <p:nvPr/>
        </p:nvSpPr>
        <p:spPr>
          <a:xfrm>
            <a:off x="-2870596" y="-621663"/>
            <a:ext cx="5537996" cy="5700877"/>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2" name="TextBox 1"/>
          <p:cNvSpPr txBox="1"/>
          <p:nvPr/>
        </p:nvSpPr>
        <p:spPr>
          <a:xfrm>
            <a:off x="51169" y="228672"/>
            <a:ext cx="1964554" cy="4632037"/>
          </a:xfrm>
          <a:prstGeom prst="rect">
            <a:avLst/>
          </a:prstGeom>
          <a:noFill/>
        </p:spPr>
        <p:txBody>
          <a:bodyPr wrap="square" rtlCol="0">
            <a:spAutoFit/>
          </a:bodyPr>
          <a:lstStyle/>
          <a:p>
            <a:pPr marL="401638" indent="-401638" defTabSz="457200" fontAlgn="auto">
              <a:spcBef>
                <a:spcPts val="0"/>
              </a:spcBef>
              <a:spcAft>
                <a:spcPts val="1800"/>
              </a:spcAft>
            </a:pPr>
            <a:r>
              <a:rPr lang="en-US" sz="5400" dirty="0" smtClean="0">
                <a:solidFill>
                  <a:prstClr val="white"/>
                </a:solidFill>
                <a:latin typeface="Clarendon LT Std Light" pitchFamily="18" charset="0"/>
              </a:rPr>
              <a:t>how</a:t>
            </a:r>
            <a:r>
              <a:rPr lang="en-US" sz="5400" b="1" dirty="0" smtClean="0">
                <a:solidFill>
                  <a:prstClr val="white"/>
                </a:solidFill>
                <a:latin typeface="Clarendon LT Std Light" pitchFamily="18" charset="0"/>
              </a:rPr>
              <a:t> </a:t>
            </a:r>
            <a:r>
              <a:rPr lang="en-US" sz="3600" b="1" dirty="0" smtClean="0">
                <a:solidFill>
                  <a:srgbClr val="00B0F0"/>
                </a:solidFill>
                <a:latin typeface="Calibri"/>
              </a:rPr>
              <a:t>we got here</a:t>
            </a:r>
          </a:p>
          <a:p>
            <a:pPr marL="401638" indent="-401638" defTabSz="457200" fontAlgn="auto">
              <a:spcBef>
                <a:spcPts val="0"/>
              </a:spcBef>
              <a:spcAft>
                <a:spcPts val="1200"/>
              </a:spcAft>
            </a:pPr>
            <a:r>
              <a:rPr lang="en-US" sz="5400" dirty="0" smtClean="0">
                <a:solidFill>
                  <a:prstClr val="white"/>
                </a:solidFill>
                <a:latin typeface="Clarendon LT Std Light" pitchFamily="18" charset="0"/>
              </a:rPr>
              <a:t>how</a:t>
            </a:r>
            <a:r>
              <a:rPr lang="en-US" sz="4000" dirty="0" smtClean="0">
                <a:solidFill>
                  <a:prstClr val="white"/>
                </a:solidFill>
                <a:latin typeface="Clarendon LT Std Light" pitchFamily="18" charset="0"/>
              </a:rPr>
              <a:t> </a:t>
            </a:r>
            <a:r>
              <a:rPr lang="en-US" sz="3600" b="1" dirty="0" smtClean="0">
                <a:solidFill>
                  <a:srgbClr val="00B0F0"/>
                </a:solidFill>
                <a:latin typeface="Calibri"/>
              </a:rPr>
              <a:t>we work</a:t>
            </a:r>
          </a:p>
          <a:p>
            <a:pPr defTabSz="457200" fontAlgn="auto">
              <a:spcBef>
                <a:spcPts val="0"/>
              </a:spcBef>
              <a:spcAft>
                <a:spcPts val="0"/>
              </a:spcAft>
            </a:pPr>
            <a:endParaRPr lang="en-US" dirty="0">
              <a:solidFill>
                <a:prstClr val="black"/>
              </a:solidFill>
              <a:latin typeface="Calibri"/>
            </a:endParaRPr>
          </a:p>
        </p:txBody>
      </p:sp>
      <p:sp>
        <p:nvSpPr>
          <p:cNvPr id="10" name="TextBox 9"/>
          <p:cNvSpPr txBox="1"/>
          <p:nvPr/>
        </p:nvSpPr>
        <p:spPr>
          <a:xfrm>
            <a:off x="2018373" y="4407937"/>
            <a:ext cx="1766024" cy="1200329"/>
          </a:xfrm>
          <a:prstGeom prst="rect">
            <a:avLst/>
          </a:prstGeom>
          <a:noFill/>
        </p:spPr>
        <p:txBody>
          <a:bodyPr wrap="square" rtlCol="0">
            <a:spAutoFit/>
          </a:bodyPr>
          <a:lstStyle/>
          <a:p>
            <a:pPr algn="ctr" defTabSz="457200" fontAlgn="auto">
              <a:spcBef>
                <a:spcPts val="0"/>
              </a:spcBef>
              <a:spcAft>
                <a:spcPts val="0"/>
              </a:spcAft>
            </a:pPr>
            <a:r>
              <a:rPr lang="en-US" sz="2400" b="1" dirty="0" smtClean="0">
                <a:solidFill>
                  <a:srgbClr val="92D050"/>
                </a:solidFill>
                <a:latin typeface="Calibri"/>
              </a:rPr>
              <a:t>2007-10</a:t>
            </a:r>
          </a:p>
          <a:p>
            <a:pPr algn="ctr" defTabSz="457200" fontAlgn="auto">
              <a:spcBef>
                <a:spcPts val="0"/>
              </a:spcBef>
              <a:spcAft>
                <a:spcPts val="0"/>
              </a:spcAft>
            </a:pPr>
            <a:r>
              <a:rPr lang="en-US" sz="2400" b="1" dirty="0" smtClean="0">
                <a:solidFill>
                  <a:prstClr val="black"/>
                </a:solidFill>
                <a:latin typeface="Calibri"/>
              </a:rPr>
              <a:t>Think Tank</a:t>
            </a:r>
          </a:p>
          <a:p>
            <a:pPr algn="ctr" defTabSz="457200" fontAlgn="auto">
              <a:spcBef>
                <a:spcPts val="0"/>
              </a:spcBef>
              <a:spcAft>
                <a:spcPts val="0"/>
              </a:spcAft>
            </a:pPr>
            <a:r>
              <a:rPr lang="en-US" sz="2400" b="1" dirty="0" smtClean="0">
                <a:solidFill>
                  <a:prstClr val="black"/>
                </a:solidFill>
                <a:latin typeface="Calibri"/>
              </a:rPr>
              <a:t>City Focus</a:t>
            </a:r>
          </a:p>
        </p:txBody>
      </p:sp>
      <p:sp>
        <p:nvSpPr>
          <p:cNvPr id="12" name="TextBox 11"/>
          <p:cNvSpPr txBox="1"/>
          <p:nvPr/>
        </p:nvSpPr>
        <p:spPr>
          <a:xfrm>
            <a:off x="2746696" y="2468945"/>
            <a:ext cx="2405168" cy="1938992"/>
          </a:xfrm>
          <a:prstGeom prst="rect">
            <a:avLst/>
          </a:prstGeom>
          <a:noFill/>
        </p:spPr>
        <p:txBody>
          <a:bodyPr wrap="square" rtlCol="0">
            <a:spAutoFit/>
          </a:bodyPr>
          <a:lstStyle/>
          <a:p>
            <a:pPr algn="ctr" defTabSz="457200" fontAlgn="auto">
              <a:spcBef>
                <a:spcPts val="0"/>
              </a:spcBef>
              <a:spcAft>
                <a:spcPts val="0"/>
              </a:spcAft>
              <a:tabLst>
                <a:tab pos="1204913" algn="l"/>
              </a:tabLst>
            </a:pPr>
            <a:r>
              <a:rPr lang="en-US" sz="2400" b="1" dirty="0" smtClean="0">
                <a:solidFill>
                  <a:srgbClr val="92D050"/>
                </a:solidFill>
                <a:latin typeface="Calibri"/>
              </a:rPr>
              <a:t>2011-12</a:t>
            </a:r>
            <a:r>
              <a:rPr lang="en-US" sz="2400" b="1" dirty="0" smtClean="0">
                <a:solidFill>
                  <a:prstClr val="black"/>
                </a:solidFill>
                <a:latin typeface="Calibri"/>
              </a:rPr>
              <a:t>	</a:t>
            </a:r>
          </a:p>
          <a:p>
            <a:pPr algn="ctr" defTabSz="457200" fontAlgn="auto">
              <a:spcBef>
                <a:spcPts val="0"/>
              </a:spcBef>
              <a:spcAft>
                <a:spcPts val="0"/>
              </a:spcAft>
              <a:tabLst>
                <a:tab pos="1204913" algn="l"/>
              </a:tabLst>
            </a:pPr>
            <a:r>
              <a:rPr lang="en-US" sz="2400" b="1" dirty="0" smtClean="0">
                <a:solidFill>
                  <a:prstClr val="black"/>
                </a:solidFill>
                <a:latin typeface="Calibri"/>
              </a:rPr>
              <a:t>Assessing Needs</a:t>
            </a:r>
          </a:p>
          <a:p>
            <a:pPr algn="ctr" defTabSz="457200" fontAlgn="auto">
              <a:spcBef>
                <a:spcPts val="0"/>
              </a:spcBef>
              <a:spcAft>
                <a:spcPts val="0"/>
              </a:spcAft>
              <a:tabLst>
                <a:tab pos="1204913" algn="l"/>
              </a:tabLst>
            </a:pPr>
            <a:r>
              <a:rPr lang="en-US" sz="2400" b="1" dirty="0" smtClean="0">
                <a:solidFill>
                  <a:prstClr val="black"/>
                </a:solidFill>
                <a:latin typeface="Calibri"/>
              </a:rPr>
              <a:t>Regional Focus</a:t>
            </a:r>
          </a:p>
          <a:p>
            <a:pPr algn="ctr" defTabSz="457200" fontAlgn="auto">
              <a:spcBef>
                <a:spcPts val="0"/>
              </a:spcBef>
              <a:spcAft>
                <a:spcPts val="0"/>
              </a:spcAft>
              <a:tabLst>
                <a:tab pos="1204913" algn="l"/>
              </a:tabLst>
            </a:pPr>
            <a:r>
              <a:rPr lang="en-US" sz="2400" b="1" dirty="0" smtClean="0">
                <a:solidFill>
                  <a:prstClr val="black"/>
                </a:solidFill>
                <a:latin typeface="Calibri"/>
              </a:rPr>
              <a:t>Building 501c3 Foundation</a:t>
            </a:r>
          </a:p>
        </p:txBody>
      </p:sp>
      <p:sp>
        <p:nvSpPr>
          <p:cNvPr id="13" name="Oval 12"/>
          <p:cNvSpPr/>
          <p:nvPr/>
        </p:nvSpPr>
        <p:spPr>
          <a:xfrm>
            <a:off x="2768998" y="-867342"/>
            <a:ext cx="3434574" cy="3241236"/>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7" name="TextBox 16"/>
          <p:cNvSpPr txBox="1"/>
          <p:nvPr/>
        </p:nvSpPr>
        <p:spPr>
          <a:xfrm>
            <a:off x="3025479" y="91120"/>
            <a:ext cx="2977375" cy="1877437"/>
          </a:xfrm>
          <a:prstGeom prst="rect">
            <a:avLst/>
          </a:prstGeom>
          <a:noFill/>
        </p:spPr>
        <p:txBody>
          <a:bodyPr wrap="square" rtlCol="0">
            <a:spAutoFit/>
          </a:bodyPr>
          <a:lstStyle/>
          <a:p>
            <a:pPr algn="ctr" defTabSz="457200" fontAlgn="auto">
              <a:spcBef>
                <a:spcPts val="0"/>
              </a:spcBef>
              <a:spcAft>
                <a:spcPts val="0"/>
              </a:spcAft>
            </a:pPr>
            <a:r>
              <a:rPr lang="en-US" sz="3200" b="1" dirty="0" smtClean="0">
                <a:solidFill>
                  <a:srgbClr val="92D050"/>
                </a:solidFill>
                <a:latin typeface="Calibri"/>
              </a:rPr>
              <a:t>2013—</a:t>
            </a:r>
          </a:p>
          <a:p>
            <a:pPr algn="ctr" defTabSz="457200" fontAlgn="auto">
              <a:spcBef>
                <a:spcPts val="0"/>
              </a:spcBef>
              <a:spcAft>
                <a:spcPts val="0"/>
              </a:spcAft>
            </a:pPr>
            <a:r>
              <a:rPr lang="en-US" sz="3200" b="1" dirty="0" smtClean="0">
                <a:solidFill>
                  <a:prstClr val="black"/>
                </a:solidFill>
                <a:latin typeface="Calibri"/>
              </a:rPr>
              <a:t>Catalyzing </a:t>
            </a:r>
          </a:p>
          <a:p>
            <a:pPr algn="ctr" defTabSz="457200" fontAlgn="auto">
              <a:spcBef>
                <a:spcPts val="0"/>
              </a:spcBef>
              <a:spcAft>
                <a:spcPts val="0"/>
              </a:spcAft>
            </a:pPr>
            <a:r>
              <a:rPr lang="en-US" sz="3200" b="1" dirty="0" smtClean="0">
                <a:solidFill>
                  <a:prstClr val="black"/>
                </a:solidFill>
                <a:latin typeface="Calibri"/>
              </a:rPr>
              <a:t>Engagement</a:t>
            </a:r>
          </a:p>
          <a:p>
            <a:pPr algn="ctr" defTabSz="457200" fontAlgn="auto">
              <a:spcBef>
                <a:spcPts val="0"/>
              </a:spcBef>
              <a:spcAft>
                <a:spcPts val="0"/>
              </a:spcAft>
            </a:pPr>
            <a:r>
              <a:rPr lang="en-US" sz="2000" b="1" dirty="0" smtClean="0">
                <a:solidFill>
                  <a:prstClr val="black"/>
                </a:solidFill>
                <a:latin typeface="Calibri"/>
              </a:rPr>
              <a:t>Virtually &amp; Physically </a:t>
            </a:r>
            <a:endParaRPr lang="en-US" sz="2000" b="1" dirty="0">
              <a:solidFill>
                <a:prstClr val="black"/>
              </a:solidFill>
              <a:latin typeface="Calibri"/>
            </a:endParaRPr>
          </a:p>
        </p:txBody>
      </p:sp>
      <p:sp>
        <p:nvSpPr>
          <p:cNvPr id="5" name="TextBox 4"/>
          <p:cNvSpPr txBox="1"/>
          <p:nvPr/>
        </p:nvSpPr>
        <p:spPr>
          <a:xfrm>
            <a:off x="5813668" y="1856757"/>
            <a:ext cx="3035808" cy="3631763"/>
          </a:xfrm>
          <a:prstGeom prst="rect">
            <a:avLst/>
          </a:prstGeom>
          <a:noFill/>
        </p:spPr>
        <p:txBody>
          <a:bodyPr wrap="square" rtlCol="0">
            <a:spAutoFit/>
          </a:bodyPr>
          <a:lstStyle/>
          <a:p>
            <a:pPr defTabSz="457200" fontAlgn="auto">
              <a:spcBef>
                <a:spcPts val="0"/>
              </a:spcBef>
              <a:spcAft>
                <a:spcPts val="0"/>
              </a:spcAft>
            </a:pPr>
            <a:r>
              <a:rPr lang="en-US" sz="3200" dirty="0">
                <a:solidFill>
                  <a:srgbClr val="00B0F0"/>
                </a:solidFill>
                <a:latin typeface="Clarendon LT Std Light" pitchFamily="18" charset="0"/>
              </a:rPr>
              <a:t>our</a:t>
            </a:r>
            <a:r>
              <a:rPr lang="en-US" sz="3200" dirty="0" smtClean="0">
                <a:solidFill>
                  <a:srgbClr val="00B0F0"/>
                </a:solidFill>
                <a:latin typeface="Cambria" pitchFamily="18" charset="0"/>
              </a:rPr>
              <a:t> </a:t>
            </a:r>
            <a:r>
              <a:rPr lang="en-US" sz="3200" dirty="0" smtClean="0">
                <a:solidFill>
                  <a:srgbClr val="00B0F0"/>
                </a:solidFill>
                <a:latin typeface="Clarendon LT Std Light" pitchFamily="18" charset="0"/>
              </a:rPr>
              <a:t>approach</a:t>
            </a:r>
          </a:p>
          <a:p>
            <a:pPr marL="285750" indent="-285750" defTabSz="457200" fontAlgn="auto">
              <a:spcBef>
                <a:spcPts val="0"/>
              </a:spcBef>
              <a:spcAft>
                <a:spcPts val="0"/>
              </a:spcAft>
              <a:buFont typeface="Arial" pitchFamily="34" charset="0"/>
              <a:buChar char="•"/>
            </a:pPr>
            <a:r>
              <a:rPr lang="en-US" sz="2200" b="1" dirty="0" smtClean="0">
                <a:solidFill>
                  <a:prstClr val="black"/>
                </a:solidFill>
                <a:latin typeface="Calibri"/>
              </a:rPr>
              <a:t>Don’t reinvent wheels</a:t>
            </a:r>
          </a:p>
          <a:p>
            <a:pPr marL="285750" indent="-285750" defTabSz="457200" fontAlgn="auto">
              <a:spcBef>
                <a:spcPts val="0"/>
              </a:spcBef>
              <a:spcAft>
                <a:spcPts val="0"/>
              </a:spcAft>
              <a:buFont typeface="Arial" pitchFamily="34" charset="0"/>
              <a:buChar char="•"/>
            </a:pPr>
            <a:r>
              <a:rPr lang="en-US" sz="2200" b="1" dirty="0" smtClean="0">
                <a:solidFill>
                  <a:prstClr val="black"/>
                </a:solidFill>
                <a:latin typeface="Calibri"/>
              </a:rPr>
              <a:t>Use 21</a:t>
            </a:r>
            <a:r>
              <a:rPr lang="en-US" sz="2200" b="1" baseline="30000" dirty="0" smtClean="0">
                <a:solidFill>
                  <a:prstClr val="black"/>
                </a:solidFill>
                <a:latin typeface="Calibri"/>
              </a:rPr>
              <a:t>st</a:t>
            </a:r>
            <a:r>
              <a:rPr lang="en-US" sz="2200" b="1" dirty="0" smtClean="0">
                <a:solidFill>
                  <a:prstClr val="black"/>
                </a:solidFill>
                <a:latin typeface="Calibri"/>
              </a:rPr>
              <a:t> century tools to seize 21</a:t>
            </a:r>
            <a:r>
              <a:rPr lang="en-US" sz="2200" b="1" baseline="30000" dirty="0" smtClean="0">
                <a:solidFill>
                  <a:prstClr val="black"/>
                </a:solidFill>
                <a:latin typeface="Calibri"/>
              </a:rPr>
              <a:t>st</a:t>
            </a:r>
            <a:r>
              <a:rPr lang="en-US" sz="2200" b="1" dirty="0" smtClean="0">
                <a:solidFill>
                  <a:prstClr val="black"/>
                </a:solidFill>
                <a:latin typeface="Calibri"/>
              </a:rPr>
              <a:t> century opportunities</a:t>
            </a:r>
          </a:p>
          <a:p>
            <a:pPr marL="285750" indent="-285750" defTabSz="457200" fontAlgn="auto">
              <a:spcBef>
                <a:spcPts val="0"/>
              </a:spcBef>
              <a:spcAft>
                <a:spcPts val="0"/>
              </a:spcAft>
              <a:buFont typeface="Arial" pitchFamily="34" charset="0"/>
              <a:buChar char="•"/>
            </a:pPr>
            <a:r>
              <a:rPr lang="en-US" sz="2200" b="1" dirty="0" smtClean="0">
                <a:solidFill>
                  <a:prstClr val="black"/>
                </a:solidFill>
                <a:latin typeface="Calibri"/>
              </a:rPr>
              <a:t>Meet people where they are</a:t>
            </a:r>
          </a:p>
          <a:p>
            <a:pPr marL="285750" indent="-285750" defTabSz="457200" fontAlgn="auto">
              <a:spcBef>
                <a:spcPts val="0"/>
              </a:spcBef>
              <a:spcAft>
                <a:spcPts val="0"/>
              </a:spcAft>
              <a:buFont typeface="Arial" pitchFamily="34" charset="0"/>
              <a:buChar char="•"/>
            </a:pPr>
            <a:r>
              <a:rPr lang="en-US" sz="2200" b="1" dirty="0" smtClean="0">
                <a:solidFill>
                  <a:prstClr val="black"/>
                </a:solidFill>
                <a:latin typeface="Calibri"/>
              </a:rPr>
              <a:t>Assets, not deficits</a:t>
            </a:r>
          </a:p>
          <a:p>
            <a:pPr marL="285750" indent="-285750" defTabSz="457200" fontAlgn="auto">
              <a:spcBef>
                <a:spcPts val="0"/>
              </a:spcBef>
              <a:spcAft>
                <a:spcPts val="0"/>
              </a:spcAft>
              <a:buFont typeface="Arial" pitchFamily="34" charset="0"/>
              <a:buChar char="•"/>
            </a:pPr>
            <a:r>
              <a:rPr lang="en-US" sz="2200" b="1" dirty="0">
                <a:solidFill>
                  <a:prstClr val="black"/>
                </a:solidFill>
                <a:latin typeface="Calibri"/>
              </a:rPr>
              <a:t>Explicit inclusion</a:t>
            </a:r>
          </a:p>
          <a:p>
            <a:pPr marL="285750" indent="-285750" defTabSz="457200" fontAlgn="auto">
              <a:spcBef>
                <a:spcPts val="0"/>
              </a:spcBef>
              <a:spcAft>
                <a:spcPts val="0"/>
              </a:spcAft>
              <a:buFont typeface="Arial" pitchFamily="34" charset="0"/>
              <a:buChar char="•"/>
            </a:pPr>
            <a:r>
              <a:rPr lang="en-US" sz="2200" b="1" dirty="0" smtClean="0">
                <a:solidFill>
                  <a:prstClr val="black"/>
                </a:solidFill>
                <a:latin typeface="Calibri"/>
              </a:rPr>
              <a:t>Keep it fun!!!</a:t>
            </a:r>
            <a:endParaRPr lang="en-US" sz="2200" b="1" dirty="0">
              <a:solidFill>
                <a:prstClr val="black"/>
              </a:solidFill>
              <a:latin typeface="Calibri"/>
            </a:endParaRPr>
          </a:p>
        </p:txBody>
      </p:sp>
    </p:spTree>
    <p:extLst>
      <p:ext uri="{BB962C8B-B14F-4D97-AF65-F5344CB8AC3E}">
        <p14:creationId xmlns:p14="http://schemas.microsoft.com/office/powerpoint/2010/main" val="300709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Oval 4"/>
          <p:cNvSpPr/>
          <p:nvPr/>
        </p:nvSpPr>
        <p:spPr>
          <a:xfrm>
            <a:off x="-2768998" y="-679719"/>
            <a:ext cx="5537996" cy="5700877"/>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b="1" dirty="0">
              <a:solidFill>
                <a:srgbClr val="00AEEF"/>
              </a:solidFill>
              <a:latin typeface="Clarendon LT Std Light" pitchFamily="18" charset="0"/>
            </a:endParaRPr>
          </a:p>
        </p:txBody>
      </p:sp>
      <p:sp>
        <p:nvSpPr>
          <p:cNvPr id="2" name="Rectangle 1"/>
          <p:cNvSpPr/>
          <p:nvPr/>
        </p:nvSpPr>
        <p:spPr>
          <a:xfrm>
            <a:off x="288692" y="1301990"/>
            <a:ext cx="2480306" cy="2954655"/>
          </a:xfrm>
          <a:prstGeom prst="rect">
            <a:avLst/>
          </a:prstGeom>
        </p:spPr>
        <p:txBody>
          <a:bodyPr wrap="square">
            <a:spAutoFit/>
          </a:bodyPr>
          <a:lstStyle/>
          <a:p>
            <a:pPr defTabSz="457200" fontAlgn="auto">
              <a:spcBef>
                <a:spcPts val="0"/>
              </a:spcBef>
              <a:spcAft>
                <a:spcPts val="0"/>
              </a:spcAft>
            </a:pPr>
            <a:r>
              <a:rPr lang="en-US" sz="5400" dirty="0" smtClean="0">
                <a:solidFill>
                  <a:prstClr val="white"/>
                </a:solidFill>
                <a:latin typeface="Clarendon LT Std Light" pitchFamily="18" charset="0"/>
              </a:rPr>
              <a:t>STAR</a:t>
            </a:r>
          </a:p>
          <a:p>
            <a:pPr lvl="1" defTabSz="457200" fontAlgn="auto">
              <a:spcBef>
                <a:spcPts val="0"/>
              </a:spcBef>
              <a:spcAft>
                <a:spcPts val="0"/>
              </a:spcAft>
            </a:pPr>
            <a:r>
              <a:rPr lang="en-US" sz="3200" b="1" dirty="0">
                <a:solidFill>
                  <a:srgbClr val="00B0F0"/>
                </a:solidFill>
                <a:latin typeface="Calibri"/>
              </a:rPr>
              <a:t>n</a:t>
            </a:r>
            <a:r>
              <a:rPr lang="en-US" sz="3200" b="1" dirty="0" smtClean="0">
                <a:solidFill>
                  <a:srgbClr val="00B0F0"/>
                </a:solidFill>
                <a:latin typeface="Calibri"/>
              </a:rPr>
              <a:t>ew </a:t>
            </a:r>
            <a:r>
              <a:rPr lang="en-US" sz="3200" b="1" dirty="0">
                <a:solidFill>
                  <a:srgbClr val="00B0F0"/>
                </a:solidFill>
                <a:latin typeface="Calibri"/>
              </a:rPr>
              <a:t>n</a:t>
            </a:r>
            <a:r>
              <a:rPr lang="en-US" sz="3200" b="1" dirty="0" smtClean="0">
                <a:solidFill>
                  <a:srgbClr val="00B0F0"/>
                </a:solidFill>
                <a:latin typeface="Calibri"/>
              </a:rPr>
              <a:t>ational </a:t>
            </a:r>
            <a:r>
              <a:rPr lang="en-US" sz="3200" b="1" dirty="0">
                <a:solidFill>
                  <a:srgbClr val="00B0F0"/>
                </a:solidFill>
                <a:latin typeface="Calibri"/>
              </a:rPr>
              <a:t>m</a:t>
            </a:r>
            <a:r>
              <a:rPr lang="en-US" sz="3200" b="1" dirty="0" smtClean="0">
                <a:solidFill>
                  <a:srgbClr val="00B0F0"/>
                </a:solidFill>
                <a:latin typeface="Calibri"/>
              </a:rPr>
              <a:t>odel</a:t>
            </a:r>
            <a:endParaRPr lang="en-US" sz="3200" b="1" dirty="0">
              <a:solidFill>
                <a:srgbClr val="00B0F0"/>
              </a:solidFill>
              <a:latin typeface="Calibri"/>
            </a:endParaRPr>
          </a:p>
          <a:p>
            <a:pPr defTabSz="457200" fontAlgn="auto">
              <a:spcBef>
                <a:spcPts val="0"/>
              </a:spcBef>
              <a:spcAft>
                <a:spcPts val="0"/>
              </a:spcAft>
            </a:pPr>
            <a:endParaRPr lang="en-US" sz="3600" dirty="0">
              <a:solidFill>
                <a:prstClr val="black"/>
              </a:solidFill>
              <a:latin typeface="Calibri"/>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554" t="7777" r="4710" b="29886"/>
          <a:stretch/>
        </p:blipFill>
        <p:spPr>
          <a:xfrm>
            <a:off x="2515723" y="194873"/>
            <a:ext cx="6195846" cy="5569902"/>
          </a:xfrm>
          <a:prstGeom prst="rect">
            <a:avLst/>
          </a:prstGeom>
        </p:spPr>
      </p:pic>
    </p:spTree>
    <p:extLst>
      <p:ext uri="{BB962C8B-B14F-4D97-AF65-F5344CB8AC3E}">
        <p14:creationId xmlns:p14="http://schemas.microsoft.com/office/powerpoint/2010/main" val="567367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Oval 4"/>
          <p:cNvSpPr/>
          <p:nvPr/>
        </p:nvSpPr>
        <p:spPr>
          <a:xfrm>
            <a:off x="-2768998" y="-679719"/>
            <a:ext cx="5537996" cy="5700877"/>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b="1" dirty="0">
              <a:solidFill>
                <a:srgbClr val="00AEEF"/>
              </a:solidFill>
              <a:latin typeface="Clarendon LT Std Light" pitchFamily="18" charset="0"/>
            </a:endParaRPr>
          </a:p>
        </p:txBody>
      </p:sp>
      <p:sp>
        <p:nvSpPr>
          <p:cNvPr id="10" name="Rectangle 9"/>
          <p:cNvSpPr/>
          <p:nvPr/>
        </p:nvSpPr>
        <p:spPr>
          <a:xfrm>
            <a:off x="21179" y="1542213"/>
            <a:ext cx="2755237" cy="1754326"/>
          </a:xfrm>
          <a:prstGeom prst="rect">
            <a:avLst/>
          </a:prstGeom>
        </p:spPr>
        <p:txBody>
          <a:bodyPr wrap="square">
            <a:spAutoFit/>
          </a:bodyPr>
          <a:lstStyle/>
          <a:p>
            <a:pPr defTabSz="457200" fontAlgn="auto">
              <a:spcBef>
                <a:spcPts val="0"/>
              </a:spcBef>
              <a:spcAft>
                <a:spcPts val="0"/>
              </a:spcAft>
            </a:pPr>
            <a:r>
              <a:rPr lang="en-US" sz="3600" dirty="0">
                <a:solidFill>
                  <a:prstClr val="white"/>
                </a:solidFill>
                <a:latin typeface="Clarendon LT Std Light" pitchFamily="18" charset="0"/>
              </a:rPr>
              <a:t>h</a:t>
            </a:r>
            <a:r>
              <a:rPr lang="en-US" sz="3600" dirty="0" smtClean="0">
                <a:solidFill>
                  <a:prstClr val="white"/>
                </a:solidFill>
                <a:latin typeface="Clarendon LT Std Light" pitchFamily="18" charset="0"/>
              </a:rPr>
              <a:t>arnessing current movements</a:t>
            </a:r>
            <a:endParaRPr lang="en-US" sz="2400" dirty="0">
              <a:solidFill>
                <a:srgbClr val="00AEEF"/>
              </a:solidFill>
              <a:latin typeface="Calibri"/>
            </a:endParaRPr>
          </a:p>
        </p:txBody>
      </p:sp>
      <p:pic>
        <p:nvPicPr>
          <p:cNvPr id="2050" name="Picture 2" descr="http://www.wired.com/images_blogs/business/2011/08/wired_april_fried-e13125673286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799" y="271404"/>
            <a:ext cx="1886400" cy="25906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treehugger.com/assets/images/2011/10/patagonia-fortune-magazine-cover-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86" y="3604419"/>
            <a:ext cx="2830285" cy="194933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QSEhUUEhQUFBUUFBUWFxcYFxcVFxQUFRcXFxUYFBQYHCggGBolHBQUITEhJSkrLi4uGB8zODMsNygtLisBCgoKDg0OGxAQGywlICUsNCwtLCwsLCwsLCwsLCwsLCwsLCwsLCwsLCwsLCwsLCwsLCwsLCwsLCwsLCwsLCwsLP/AABEIAQAAxQMBIgACEQEDEQH/xAAcAAABBQEBAQAAAAAAAAAAAAABAAIFBgcEAwj/xABTEAABAwEEAwgLDAgFAwUAAAABAAIRAwQSITEFQVEGBxMiMmFxkRRCUnJzgYKys8HRFSQlMzQ1U3SSk6GxFiNiwsPS4fBDg4SitFRjdQgXRNPx/8QAGQEBAQEBAQEAAAAAAAAAAAAAAAEDAgQF/8QAKxEAAgECBQMEAgMBAQAAAAAAAAECERMDEkFRYRQhMQQygZFxoSLB0ZJy/9oADAMBAAIRAxEAPwCd3oPjLR3lPznLTgs+3sNEVqD6xrUn0w5jLpcImCcutXa32+lQYalaoykwZue4MbPSTmtcX3Ho9Q08R0OyUiVA2DdlYKzwyna6DnkwG3wC47GgxePQp2VkYiKC5NJ6XoWZl+0VadJswC9wbJ2CczzBcGjd2VhtDxTo2qi95ybeuud3odBd4kBNoIkqO0xp+zWUA2mtTpA8m+4Au71ubvEEBIgoqC0RuwsNqcGULTSe85Mkse7vWPAJ8QXfpfS9Gy0jWtD+DptIBdDjBcQBg0E5kakB3yiqd/7n6L/6sfd1v/rUpoXddYrW67Z7RTqPgm5Ja+BmQxwDiPEpUE5K8X2loiXASYEmJIMECc8U8lR9csAaXugX3gc5vlwBjvJVCTfZHubdTz4RmrthGIka9YxR7NZnfblPKGIgOkc0EFRgtNmxIdhAJIDsoNMSQNgI8Up5qUJnGQQ3J2d3AAxnA1etc5o7ndua0f0SZtbASC4AiJE7YjrkJwtTJAvNk5CRjhOHiI61F2mtQMucSL18Ew7G5dv6v2RjtyxTnPs9N5JJvUy8nB7rvEa52owLtz8s5VzLcW57MmEVx+6NO81k8ZwlogycAdmcOGC86el6Ti0BxlxaALrgeM282QRhIxxUzLcW57M75SlR3u1R7rIEniuwAEmcMP6hetPSVN0QSbxgYHOGnHDDlt60zLcPCmtH9HcimhOXRmMcgk5JUHhRcBTBJgBoJOwAYr5j3U6dr6Utd6HOvPuUKXcNcYY1re6OEnWeYCPpG3H3rU8A/wAwr503uPnOyeFHmlCM890e4W22Gm2paKbeDcYJa8PDXHJr4yJx2jnWkb0+7NzrLaKdpcXdh0zVDyZcaABLmknMtu57HAalfN2Ggez7I+z3+Dvlhv3b8XHtdyZEzdjNUJu937nWTSFXsjhb9gtFO7wdyJbemb5nk/ihTMtJ2206UtckGpVquusYDgwHJjJwDQNeGRJ1r03Tbi7XYAx1oYy68wHMdfbeibpMCHQCfEdikd6lvwtZemt/x6y0vfuHwc36zT8yqoDg3vN3bjo20urk1KlhZeknjVKbg7gg5xzdeYWzsgnFZS2natKWvCa1orHWYAAk5nBjGicNQ585rcaPeGlvq9D0jl27yg+Ef8ir+bEBXN025O1aOczshrRfxY9ji5stiQHQC1wwOQ5ssLvbN0tS27nq3DG9VoVqNNzjm9t9jmPPPBg7S0nWpzf1b71oeHPo3KiaGHwNb/D2XzwgITcvuUr6QqOp0DTDmMvnhHFouyG4ENOMuCdug3NWrRtVgrQ1x49N9NxIN05sdAIcDGoEYcyum8T8rr/Vz6SmpHf9/wDh/wCo/gIC773O6B1usTKlQzUYTTqHa5kG942uaeklS1upXmt4l8B7zndg3nQcOrxqkbxfyKr9Zd6KkrjpQ17reAieEfe5OLbzu616/Eo1Xsdwk1KpyvsDrxAotukxyjyQQWm7ezkuPUnvsdSQRRBMtfi4wHtmDF/mC5qda1y0kyP1R5VGHywXw3xzjPRgILrN2XIFR8RcEjgpeWtAecRkSC7AA4nJc2Vuei/Lj9/6dXYlUzNFpDr8m8Sf1hDX5vw4rW4j8Evc95vE0Q4kR8YWl1661943zPFLzz3G5ajTtdobwQIaZDQ+8WXy68Q+IcG4Ng4TnrXHbrXaeFqBtam1hvCmC6lLXGm0AOaTJh5afL2QqsJHN6T7Lt9/6TtjsYcGPq0wyq3VfL7pi6ONr4oHWvRujaQIIbBaWkcZ3atut148URBVaZbLS5h/XND+DaRdqUSC80KkwdY4V9AYxmNRR7MtAqAms3g7zXRfoXhTgsJdxsuEuiQTsxyXeRcGeaW5YjomiZ4gxLicXCS7B0wf7gJ9PR1MEENiCCOM6AQABxZjJrfsjYuHQmkP1LeHq0jUF68Q9kEBziDgY5MHmUnTtTHCQ9pByhwM4gYeMgeNc5UiOc92eycEAnKmYxySTykqCNto97VPAv8AMK+cd7o/Cdk8M3zSvo+1/J3+Bf5hXzhvc/OVj8M38ihDQ92m+jaLHba1np0aLm0iwBzr943qbHmYcBm8jxLm0dvgV9I2bSFKrTpMDNH2ioCy9Mht2DeccOMpTfc3KWXsa0W0Uz2QXUZfffHKp0vi713kADJZ5uC5Gk//ABVr/cQp6b1PzrZumt/x6q0zftHwcPrFPzaizLepPwrZemt/x6y03fu+bh9Yp+a9QGZ7jfkGlvq9D0jl2byfzl/kVfzYuHcYfeGlvq1H0jl27yfzl/kVfzYgLlv6/JaHhz6NyoWh/mbSHh7J56vm/wAfJLP9Y/hvVA0MfgXSHh7H6RCk7vEfLK/1Y+kpqS3/ALKx/wCo/gKM3hvllf6sfS01Kf8AqAGFj/1H8BASu8T8irfWXeipK56SNG60V8Qajg3lcol3c80ql7xHyKt9Zd6KkrtpOyuqMbcY15bUe6HEgAgvumLwBxjA/wBRY+e5G2l2OAUrFD8DAEv+MyL3MnxuvjnunYvSobHTvNcLobwk8uBcALzPMHjHnC8/cysWOYaNItN0QSSHNFSo7El5JguvScTO3APZo+sXlz6TJLXTxiZcW8lw4SC2WtwynHaVpSO/7OM8xo7CIIDHETJgVM3spuHWH0/HhmCuuw2SyV5NNt664Ti8AOAbdME6rjernXhR0S5paBZ6TWENa6HOBaAQJDg6SQ0YbIbjglYbHaqbSAyiwkEkN5JfewzOwn+4RpaMKctSTo6FoMxFPZm5xyunWf8Ats6YRp6GoAyKYmAMS44B4qAYnK8AVys7MvGeDu6sr3LHPHInxo++yDyQYEcmJ4l4HHL4z+4XNHudZj3GgqAypxq5T8ojuti9HaIouLS5gJbEElxODg8Yzjxmg4rlodl3je4KIdHTD4vY4ibmWOJyjGRsgfB4QtmTF0EC7hEyTjn+C5Za1OhEJqcFAMekg8Iqgj7UPe7/AATvMK+cd7r5ysfhm/kV9MWdgLADkWgeKF80br9zlbRlqui81offoVRPGa0ywh3dtwnWCJyIQhtG+6Pguv31H0zFkO4TkaT/APE2z8mLg3Q7t7bbabadorTTaZIa1rA5wyc+6MTnzcysu8xYw+2WilUaYfY6rHtIgw6pSa4EHmJQERvVn4WsvfVv+PWWob+B+DR9Yp+a9Y5p/RFp0Xag0lzHsdfo1W4B7WnivYcjqkapIKZui3W2y33G2mrfDDxWNa1gvnC9DRi4zHjMRJUKS+4r5Dpf6tR9I5dm8mfhIeAq/uq773G4I09H2htpBY+3Muubk6nSDXCnI1Pl7nR3oOIWRaQsdr0Xa4JdRrUnEseMnDK+wkQ5hB58yDrCA1nf6PvSz/WP4b1n+hfmXSPh7H6RQum90Nr0jUZw73VXDi02NYAAXRIYxgxcYG0rQdJbl32Dc9WFURWrVaFV4wNz9bTDGSNYAk87igOTeGPv2t9Wd6WkpX/1An5F/qP4Cy/c/ujtFhe6pZnhjnMLCS1r5aSHRDhGbQn2/Sts0lXZwr32iq7iU2hoEYzDGMAA2kxqxOCA2PeH+RVvrJ9FSVz0uatxnBODTw/GklssvPlogGSZGHMuPe+3OGwWJlF0cISalWMuEdGAOuAGtnXdUjbyQwckRUeTenC6XmRGsQj7FRDsNoc9ruEhpfZyZquya1oqiAIum8MNZfJ1XbGy3Uzk4ZTryw9o61D1SSIHBQ2M9RDSCSIjNmexpTC+MQaQiDJnMSQcseR1DpXOYtCaOkqQ7cY/09oTuz6cTeEGYzxgSY25KGqBgy4PPARm0F5JwGxo+wvMl0XXGhLQ/DHBwvgnLiiRq7kqZhQnRpGnJF4YTOeEXp1fsO6k7s2nDjeHFMOzwOGBHjHWoS0M4xANIXpIkY3XX7s8XKD/AHkn1BxsTSgkybuPHIhw4ueLcNZhWooTBtjB22uMjmL3N+w7qQZb6ZBIdMEA4HN0ADLnCiWl17jPoiSZykyYwBGs9crndVibr6IGPamIbeIwu58QE9CZhQn6VvpuIAdi7IQRMCTmNgK6goalY6ocDxBGuBIwIw4uGfUVMSukRjXhJBxRVIeNJ4DATqbP4Kv2/dHYqzCys3hGHNr6d5p8RUwfiz3h/JZG56wxsRwpQ0w4KXkt1idoii8PpWWm1wMh3Aglp2tnk+Jddn0zo6nWfXZTu1qgIfUDOM4EgkEzta3qVFvJsrDqJmtmJoOkN0dhrsuVqfCsPavpB7Z2wdaj9G2vRVnffoWZlN4yc2i0OHQ7MeJU+8hKdRMWomk/prZv+59n+q5NJborBaG3K9HhW9zUpNeAdoDjgVQkU6iYtRLjovSejLMS6z2ZtJxwLmUWNdGy8DMLr0humsVemadek6rTdEsfTa5pggiQTqIBVDCKdRMWolj4PQn/AEFL7in7VJaL03o6zT2PZhRnM06NNhPSQZKpJCSdRMWomindvZ9lX7I/mXjW3X2Rwh1Oo4STBY04mZ7bnPWqAgVL8xaiX79LLJEcHUjZcbznutpPWl+llky4KpGy62Neq/8AtHrVBRJS/MtuJe27q7GDIov19ozXM9tznrKLt1tkOdJ51chmWw8bHMqhSkEvzFqJfXbr7KRBpVCO9Zz/ALXOU07rbJ9C/wCwz+ZUUJFL8xbiXv8AS2y/QvwjtGdrl22qAl+llk+gd9inz/tc561RgjCX5i3Ev/6cUO4q9Tf5k79OKPcVepv8yz9JW/MluJfju4o/R1epv8ySoSCt+YtxNYd8V5H7qyBbD/heR6lkBC79VocYOo0IJ11K6vIbghGEQEYQCCJRuoOCAUJIBJAJJIpFAJJBKEAQhdSSUAbqQCUJwCAASRIQVAWpyaE4IAolCEoQCCSCS6BrTfivI/dWRQteb8V5HqWQr0+q0MMHUMLpoOoi7fDzyr8ZGeTd4w/srmWgblNGUX2Zjn0qbnG/JLGkmHuGJIWGFDM6Gs5URSxUoyOK8i6MCdd7HJ3c8+eoJ1N9C7ix8xnM4zmMRqjDbsWmN0LZ/oKP3bPYn+41n+go/ds9i3sPj6MrqM24WzT8W+MNfPj22yOpc76lERxHHEk4kdoAGjjZX5M7FqPuPZ/oKP3bPYm+49n+go/ds9iWHx9C4jNG1bNh+rfqnE9zB7bHjSdSIq2bXTqdeeIw5WyRP4bNKboiz/QUfu2exP8Acez/AEFH7tnsSw+PoXUZcx1AXpa8y0XTgIddIcSL2ImHeKE91azY/qn80uwzJjPZAnm69O9yLP8AQUfu2exD3KofQUfu2exLD3X0LqMvdXoRhTdPOT3EZ3u7x6Fz2tzCZpgtGw//AKfzWsjRND6Gj92z2Je5VD6Cj92z2I/Tt6i6jH0lsHuVQ+go/ds9iXuXQ+hpfds9i56Z7lvLYx9egWu+5lD6Gl92z2Jw0bR+hpfYb7Feme4vcGPkJpWxnR9L6Kn9hvsXmbBS+ip/Yb7E6bkXuDIWpwV13dWdjaVMtY1vHOTQO1OxR2h7DTczjOpP4NwqCA+TxSeDebmIN0GBJ4roCyeFSWWp2p9qldCRXvbGAOwex84ywENBJOABAjqXgszsCCKSoNbb8V5HqWQLXqfxXkepZCvT6rQwwdQhaZuNHvSn0v8APcszC0ncnVu2OmSDEvmBMC+7GMz4lx6f3fB1i+CfCcV42e0NeJaQRtC9XFe084pQScgEAU5NCJQDkIQCSAKCSSASBTimoAhEJpRBQCJTXIlIlAVPfA+Kp+EPmlU2jb6jA0NMBj+EEAcvAAk68te0q5b4HxVPwh80qirw47/menD9o575JJzJJMCBjsAwCbKUJQsDQMoIwgqDXWD9V5HqWQLYGfF+T6lj69XqtDDB1CFpW5Jk2OmOd20ZVHEYjoCzQLvoW+0MZxH1W0xsLg0SccRhmVjhTyuppOOZGo0LOGTdAF4ycXGTtgnNevG5vxWUjTNoOVarPfuTqmlLU0w6rXB2FzweorfqFsZ2nuamL3N+PtSN7a3qPtWWP0hagQDUrgnIFzwTqwGtE261zd4S0XjiG3qkkbQM9SdQtha5NS420dR9qMu2jqPtWXm0W3urV11Vze61o+nrfeP9qnUcC1ya1xto6j7UONtb1H2rKa1vtTMH1bQ3vn1Gz1lKrbbU2L1S0NnKX1BPRJxV6jgWuTV8do6j7UDe2jqPtWXNq20tvB1qLc7wNWI2zlC8KWkbS4w2taHE5AVKhJ6ACnUcC1yaxxto6j7UQHbW9R9qygWq13rnCWm/3N+reynkzOWKZU0jaGkh1a0NIzBqVAR0gmQp1HAtcmtODto6j7UONtHUfasos9rtVQwypaXnY19R2HQChXtlpYbr6loadjn1AeolOo1oLXJq8O2jqPtXnWquGonvWk/vLLeyLTdv37Rc7q9Uu7OVMZ4JPr2lrQ5z7QGuycXVA0ziIcTBTqOBa5LXu7fNCkYImocCIPJOY1Kjrqqiu5gc/hnMnBzr5ZOWDjhOpOZomucRRrEeDfj0YLCbc5VoaRSiqHIEU+vQcww9rmnY4EHHmKYFmdiSSQXQNcpn9X5PqWQLXqPxfk+pZDC9PqtDDB1ErZRd8FP77+K1VJW2g34Kf338VqxwtfwaT0/JWtHfG0/CM84Kx7tj76p+DZ571W9H/G0/CM84KybuB76p+DZ571Y+x/kP3IstusQNobXfyKNJx8qTj4gCepVjQFtNbSAqHtuEgbGhhDR4hCt9qt4FdlAiRVZUPjGQ6g/8FTdz1m4G33D2hqjnIDHQfGIW+J7lTczj4f4PfTu6WuytVptc26CW8kExG1VNWvdPuiqE1bPdaGSBON6BDtsSqmvNiusvJrBdi+Os3Z1Gy1My14bU73Kp+LB9pcWmbQK+kKdM4sY9jI1EzL/xw8le29/aDcrN1NLXDpcHA+Y1V7QNUutdJzsS6qCekmStnKqjz/Rml3fBcq+l6gt7KAI4MgSIGtpdM56goZlIM0rDRAvzA2upXj+JK6rX860+gejcvCp87+U30AVk6/8ARF/R7UvnZ39/4AVd3TfKq3fn8grFS+d3dH8AKvbpvlVbv/UFnie1/wDo7h5+Cf0VWNDRr6tOGvLuVAPbhmvYFxad0xTtFmpS6a7SL3FIwIIdjEYkNMBdlkcBoslwkCoCRtHDNkJmm7JQNjbWpUhTLnNjOQJIIz5l265e2xyqV+RO+aR338ZB7uF0WDmaLx+DoH+2oET80jvv4ybuQHC0LTQ7psjpcC2etrU8tLeI0b5DuiPB2KzUtbgHHxNk/i9SW6C31qNKhwJIvN40NDsmsjMGMyofd1Wmu1gyZTHW4k/kGqZ09pmpZqVA07vHbjeBOTWxEEbSrXvL4JTwUq32t9V5dUMuwBwAywyC50+01i97nuiXOLjGUuMmOteYXlb7m4UkEkBrdL4vyfUsjha9S+L8n1LJAMF6vVaGGDqeasuidP0Kdm4CtTe8EkkCIPGvDG8DmAq7dT6Vme8wxjnmJhoLjG2BqxC80ZNPsbSSfkkdIW6zF9J1Ck6mGOl8xxoLSI4x2HrR3RaZZaKzajGuaGtAIdEyHOOEE7VE1qTmEtcC0jMOBBGvEHJKhQc83WNc5x1NBJMYnAKucn2JlXkn9MbpG1a9GtTa5vBZh0SeNJGBOYkJ9XdDS7MbaQypAaQ4cWS66WgjGMi3qUHW0bWYJfSqNA1ljgB0khc0alXOde4UYlstGn7C9xc+zPLnYkkNxP21UyV72mwVKYBqU3sByLmlsnmkI2bR9WoJp03vAMEtaXCdkgKScpPugkkSe5vTbbMKt5rncIGgXYwu3s5P7QUPZbQabmvbymkOHSDKdZ7I+obrGOc6JhoJMDMwPEibFUD+DLHB+HFg3sRIwzyUrKiL2qWsbq7MXCs6zu4YNgGRGUcqec4xKrj9LvNo7Iwv3w6NWGAb0Rgud1hqB/B3HB/cwb2IkYdC869BzHFr2lrhmCII6QupTm/JFGK8Fv8A0ts97hhZ3cMWxMiMo5U+KYlVO12o1Hue7N7i47JOocy8ElzLElLyVRS8Fg0JugZSpOo16ZqU3GcIkTEiCRhInPBO0xujZVomiylcaHNuYjBrRrG1V2EgrclShMirUm/dtvYfY1116ZvSI5d/LNeW53S/Y1UvILgWFpAI1kEH8FFJKZ3VPYuVHdpe38PWfUgi8cAcwAAB+SsLt1VB7GNqWa/caAL10xgAYnoVQTgixJKvIcUzv0va6dSpepUxSbdAuiM5MnDpHUuJBFRurqVKgkEUkBrlI8TyfUsja7ALWqR4nk+pY/ewXq9VoYYOp0SrRuLcGC0VjlTpj1uI/wBoVRa5XXc7YHVLDUa0gOquMEzEC605dDljgr+XY0xH2I7dzRi03u7Y13jEt/dC8Nxfyun0P8xylN3NnIp0HHEgFjiMiYBw6nKL3F/K6fQ/zHLpqmL8kT/gWewaUqOt1ag4h1MB0NIGEXdYEkYnOVVLPYx2cKYHFFoIj9lryfyCntF/Olbof+6ufQlC9pKqe4dWd/uLf3121mpXc5Xav4JHdlFSzOI/wawB6rp88Ly3C1LtCoT9MB1hg9a66+jHCz2sOc1/COqVWgThhIB+wFDaBeRYLSRmHSOkBhC6fadeCLvGhI6AsnBWm1OIwa9rG/5r5H5sXFbvnVvfU/RhTWlazQKTm52i02dx5wA0j8GN61C2/wCdW99T9GEkqJJbhd+/BLaYsXvuzVhrdwbukAlv73UFT91vyur0t8xqu9itAfaK9J3aPp1G/YZMeMD7SpG635XW6W+Y1c43tqty4fn4IhBJJeQ2EiEISCAKSEJQgHBOTGhOAQBRQAToVAEkYQVBrdEcTyfUsejLoWxUBxPJ9Sx8ZBer1Whhg6gCmbXphrrJTs7WuBa4FxMQeUTHjd+Ch00ryqTXg3aqTdfTLX2RlAtdeY6Q7CMC7x5OXhoHSIoVm1HAuDb2Az4zSNfSotOCud1TJlXguD91tFpfUpWeKrxBe4j8YxOQwwyUZoHTooOqve1z3VBmIEGSXE9JI6lBIq3ZVqTIqUJnc3pltmL7zS8PaAQIGR5+koWHTLadmrUbpJqHAyIGAGPUocJKKbSoXKiafp6RZQWn3uQTiONBbEbMGx40rRpsOtYtFwwC03ZE8VoGfiUKgEzyGVE83dBFsNoDTddgWziRdDYnpAPiXk/S7HWs130g9h7R0HtA0TIjPFQ0pBLkv7GVHRb6zX1HOa0Ma5xIaIho2YYLnCSS5bqURRQSCgCkkUkAQiE0JwQDgigEQqBJIFBUGvUOR5PqWOtyC2GjyPJ9Sx1uQ6F6vVaGGDqFAoyg5eQ3EEQUEggCklCUKACJQhFUCSBQSAQBQlKEAgHL0pWdzmuc1pIbyjqHSvEL2o2l7Wua1xDX4OA19KKmoHCyvkNjExAkdtF3XrvN60x1IjPYHeJ0EH8Qux2kxec67mZbyZaAHXRMYwSzH9hNZbwHOcGZll0EgwGNIaDhjiGbOTzrqkdydzjaCckajS0kHMEg9IzyXbT0jdcXBpxNPC9Au04wdAxktbsyXnWtstLQIJgThi0BsA4bQTh3XMpRbjueQoOmIyaH5jkkAg57CMOdMld/ukDMskHCJGAlhAyyHBsEdO1H3THcYYZnEgcGMTGsUyPKOxWkdxVnFUYWuLTgQSCM4IwOIQletrtHCOvH85jbHNJK8oXP4KCUEYQVBr9nMMnYPUoB26KzAuHAHiOY08Snm8lojHLBT9Ifq/J9SzWry63hbP6Qr6jPCWyrpmi4mmylDy2QblOMmE684eE3R+kqfD1KbmF8CASxgEscWuyOZlpyCg7N8pHeHzaC6rH8pf39f0jEKWu0VqTTdFMOPFENa0nGdWeED7QVc3wKYFOkQ0NlztQGrXCNP5wf4QflRVstDREuDCBjxsh1gricc0aFi6OpjUoyteZTY7kspHoj+VNtJp0xeeKDBMS5waJ1CS3NeZ+mp5Zte4MilJbAxgIkMpEHIgyCOYhqjtI6bslne1lerZKT3Yhr6jGEg4AwRlzq9NyL3BmCS2BoaTFylJF7PVt5OSbUqsaSC2lIF4icQJgEi7tTpuf0L3BkKAWvNtFMmAKRMxHPMRyOZG1VmUheqCkxsxJOEwT3OwFOmT1K8VryjIElrVHSNFwBaaJBMDjZmSIgt2tI8SI0jR7qgdeDwchJyHMU6bkl7gyQohayNIUjEPoYmBxxicMBhzhFmkKRIAdQJMQL4k3uTGGMp03IvcGSylK12jbWPIDTSJcJAnEiAZiJyIPjC6Ydsb1n2J0vP6F7gxkOG0J0jaFqbdOUTH62jjBEujPLAhOs+mqb38G17S6S2IfmC4HEtjtHfhtEul5Je4MrEJ4WxC9+z+Kdxv2fxV6bkXuDGyElsTr3N+KSdNyL3B4McAzEgYAeMiAOtZ9UsT71U3SL1SgRJAkCqQYnPEjrWhWeC1swcAfGF6uDTmAekAr1mBQ6FBwrh5ENuxOESRRAHW0/3C67HZ3cO5903SapB5nva5uGqQCrhwLY5LYziAnsAAwAHRgoUqVCk4257gCWmoCHAEtIIo4h2RCsWkwbojCDM4QCMRN7DmnUSF2tgCBgEiUBC6NpuDgHZgnAEd652sgEtMycSQVHaerMdbKVO0tHBYGieMS+s43SCBxSBhmMJGOMK0MaAMAB0YJFwWeJDMqEaK3uMtAc2q2kALOx4FIgOBxBL2uvYkgkYzrWZ26nZKVstTtJRw7a1V4bVbIr0nuPAOokCXwy62JwIjVhuIITXBpgkAkZSAYPNsVhFxhlqWP8WnStCob3rKjaNNtRjqZ4FzmU3YGlQfXqmgwg4iGXRGoADUm0HuNutrnEcHwdNpDgS2WXQ2YxObsANauWEzhOU642JGNgxz/qu++nydVXlrvpw9ysWao01GwaOLg7DhsYcXEtkRnJU/pJ8MkupMxzqCW5HLEY/wBV7ikzuW9QTnwc4PSlFoRzlL3MhW2mBPDWUAGJuYNJktnjYbcc5Xl2QRdIqWIYAO4pw4oMAz04GMDzKdAbsHUEQxuxvUEIV+0W9rCCa1lE3seDJls4Yh2otdPqXmNMM7S02U4CRwTsIAnIzhiY1KyOY3YOoJQ3YOpARNh0rTvtBrUncJ8WGsLSZE8rI4RsyUygI5krwQFeo20ED3xRxEgiicWkRLp145YepdNC2APBdaad0km7da0wQ4t42Y1nxFS8hEFAMs1qZUng3tfBg3XB0Hnhe6aXppqIBPKK8nvG1JUH/9k="/>
          <p:cNvSpPr>
            <a:spLocks noChangeAspect="1" noChangeArrowheads="1"/>
          </p:cNvSpPr>
          <p:nvPr/>
        </p:nvSpPr>
        <p:spPr bwMode="auto">
          <a:xfrm>
            <a:off x="155575" y="-2560638"/>
            <a:ext cx="410527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a:solidFill>
                <a:prstClr val="black"/>
              </a:solidFill>
              <a:latin typeface="Calibri"/>
            </a:endParaRPr>
          </a:p>
        </p:txBody>
      </p:sp>
      <p:pic>
        <p:nvPicPr>
          <p:cNvPr id="2062" name="Picture 14" descr="http://www.inc.com/uploaded_files/magazinetoc/Inc-cover-ecoscraps-sargent-martineau-blake_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4776" y="2584677"/>
            <a:ext cx="2409230" cy="32123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anticorruptionsociety.files.wordpress.com/2010/07/time-eat-loc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6416" y="150518"/>
            <a:ext cx="3102226" cy="41779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4.bp.blogspot.com/-u5PBVZPaE-8/Ti-ReUd2p0I/AAAAAAAAAsY/vw8ZHuH2n1w/s1600/good.9-06cov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7731" y="2979043"/>
            <a:ext cx="2466068" cy="32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70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Oval 4"/>
          <p:cNvSpPr/>
          <p:nvPr/>
        </p:nvSpPr>
        <p:spPr>
          <a:xfrm>
            <a:off x="-2768998" y="-679719"/>
            <a:ext cx="5537996" cy="5700877"/>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b="1" dirty="0">
              <a:solidFill>
                <a:srgbClr val="00AEEF"/>
              </a:solidFill>
              <a:latin typeface="Clarendon LT Std Light" pitchFamily="18" charset="0"/>
            </a:endParaRPr>
          </a:p>
        </p:txBody>
      </p:sp>
      <p:sp>
        <p:nvSpPr>
          <p:cNvPr id="10" name="Rectangle 9"/>
          <p:cNvSpPr/>
          <p:nvPr/>
        </p:nvSpPr>
        <p:spPr>
          <a:xfrm>
            <a:off x="21179" y="1440615"/>
            <a:ext cx="2755237" cy="2308324"/>
          </a:xfrm>
          <a:prstGeom prst="rect">
            <a:avLst/>
          </a:prstGeom>
        </p:spPr>
        <p:txBody>
          <a:bodyPr wrap="square">
            <a:spAutoFit/>
          </a:bodyPr>
          <a:lstStyle/>
          <a:p>
            <a:pPr defTabSz="457200" fontAlgn="auto">
              <a:spcBef>
                <a:spcPts val="0"/>
              </a:spcBef>
              <a:spcAft>
                <a:spcPts val="0"/>
              </a:spcAft>
            </a:pPr>
            <a:r>
              <a:rPr lang="en-US" sz="3600" dirty="0">
                <a:solidFill>
                  <a:prstClr val="white"/>
                </a:solidFill>
                <a:latin typeface="Clarendon LT Std Light" pitchFamily="18" charset="0"/>
              </a:rPr>
              <a:t>c</a:t>
            </a:r>
            <a:r>
              <a:rPr lang="en-US" sz="3600" dirty="0" smtClean="0">
                <a:solidFill>
                  <a:prstClr val="white"/>
                </a:solidFill>
                <a:latin typeface="Clarendon LT Std Light" pitchFamily="18" charset="0"/>
              </a:rPr>
              <a:t>reating conditions for local change</a:t>
            </a:r>
            <a:endParaRPr lang="en-US" sz="2400" dirty="0">
              <a:solidFill>
                <a:srgbClr val="00AEEF"/>
              </a:solidFill>
              <a:latin typeface="Calibri"/>
            </a:endParaRPr>
          </a:p>
        </p:txBody>
      </p:sp>
      <p:sp>
        <p:nvSpPr>
          <p:cNvPr id="6" name="Content Placeholder 2"/>
          <p:cNvSpPr>
            <a:spLocks noGrp="1"/>
          </p:cNvSpPr>
          <p:nvPr>
            <p:ph idx="1"/>
          </p:nvPr>
        </p:nvSpPr>
        <p:spPr>
          <a:xfrm>
            <a:off x="2776416" y="1079291"/>
            <a:ext cx="6212114" cy="4525963"/>
          </a:xfrm>
        </p:spPr>
        <p:txBody>
          <a:bodyPr>
            <a:normAutofit fontScale="92500" lnSpcReduction="20000"/>
          </a:bodyPr>
          <a:lstStyle/>
          <a:p>
            <a:pPr marL="0" indent="0">
              <a:buNone/>
            </a:pPr>
            <a:r>
              <a:rPr lang="en-US" sz="4800" b="1" dirty="0" smtClean="0"/>
              <a:t>I change my behavior when:</a:t>
            </a:r>
          </a:p>
          <a:p>
            <a:pPr marL="457200" indent="-282575"/>
            <a:r>
              <a:rPr lang="en-US" sz="4000" b="1" dirty="0">
                <a:solidFill>
                  <a:schemeClr val="accent6"/>
                </a:solidFill>
              </a:rPr>
              <a:t>c</a:t>
            </a:r>
            <a:r>
              <a:rPr lang="en-US" sz="4000" b="1" dirty="0" smtClean="0">
                <a:solidFill>
                  <a:schemeClr val="accent6"/>
                </a:solidFill>
              </a:rPr>
              <a:t>ommunity expects it </a:t>
            </a:r>
          </a:p>
          <a:p>
            <a:pPr marL="457200" indent="-282575"/>
            <a:r>
              <a:rPr lang="en-US" sz="4000" b="1" dirty="0" smtClean="0">
                <a:solidFill>
                  <a:schemeClr val="accent6"/>
                </a:solidFill>
              </a:rPr>
              <a:t>feedback/rewards exist</a:t>
            </a:r>
          </a:p>
          <a:p>
            <a:pPr marL="457200" indent="-282575"/>
            <a:r>
              <a:rPr lang="en-US" sz="4000" b="1" dirty="0">
                <a:solidFill>
                  <a:schemeClr val="accent6"/>
                </a:solidFill>
              </a:rPr>
              <a:t>a</a:t>
            </a:r>
            <a:r>
              <a:rPr lang="en-US" sz="4000" b="1" dirty="0" smtClean="0">
                <a:solidFill>
                  <a:schemeClr val="accent6"/>
                </a:solidFill>
              </a:rPr>
              <a:t>ppeals to me very personally</a:t>
            </a:r>
          </a:p>
          <a:p>
            <a:pPr marL="457200" indent="-282575"/>
            <a:r>
              <a:rPr lang="en-US" sz="4000" b="1" dirty="0" smtClean="0">
                <a:solidFill>
                  <a:schemeClr val="accent6"/>
                </a:solidFill>
              </a:rPr>
              <a:t>ask is within my control</a:t>
            </a:r>
          </a:p>
          <a:p>
            <a:pPr marL="457200" indent="-282575"/>
            <a:r>
              <a:rPr lang="en-US" sz="4000" b="1" dirty="0" smtClean="0">
                <a:solidFill>
                  <a:schemeClr val="accent6"/>
                </a:solidFill>
              </a:rPr>
              <a:t>IT’S FUN!</a:t>
            </a:r>
            <a:endParaRPr lang="en-US" sz="4000" b="1" dirty="0">
              <a:solidFill>
                <a:schemeClr val="accent6"/>
              </a:solidFill>
            </a:endParaRPr>
          </a:p>
        </p:txBody>
      </p:sp>
    </p:spTree>
    <p:extLst>
      <p:ext uri="{BB962C8B-B14F-4D97-AF65-F5344CB8AC3E}">
        <p14:creationId xmlns:p14="http://schemas.microsoft.com/office/powerpoint/2010/main" val="2981984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28600" y="990600"/>
            <a:ext cx="5181600" cy="5257800"/>
          </a:xfrm>
        </p:spPr>
        <p:txBody>
          <a:bodyPr/>
          <a:lstStyle/>
          <a:p>
            <a:r>
              <a:rPr lang="en-US" sz="1800" b="1" dirty="0" smtClean="0"/>
              <a:t>Atlanta Headquarters with 800+ attorneys </a:t>
            </a:r>
          </a:p>
          <a:p>
            <a:r>
              <a:rPr lang="en-US" sz="1800" b="1" dirty="0" smtClean="0"/>
              <a:t>Attorneys ranked among the best in the U.S. and the world </a:t>
            </a:r>
          </a:p>
          <a:p>
            <a:r>
              <a:rPr lang="en-US" sz="1800" b="1" dirty="0" smtClean="0"/>
              <a:t>Strong practices in energy and infrastructure development</a:t>
            </a:r>
          </a:p>
          <a:p>
            <a:r>
              <a:rPr lang="en-US" sz="1800" b="1" dirty="0" smtClean="0"/>
              <a:t>Public and private finance</a:t>
            </a:r>
          </a:p>
          <a:p>
            <a:r>
              <a:rPr lang="en-US" sz="1800" b="1" dirty="0" smtClean="0"/>
              <a:t>International construction &amp; government contracts practice</a:t>
            </a:r>
          </a:p>
          <a:p>
            <a:r>
              <a:rPr lang="en-US" sz="1800" dirty="0" smtClean="0"/>
              <a:t>Tax Expertise (Intl., Fed., State &amp; Local)</a:t>
            </a:r>
          </a:p>
          <a:p>
            <a:pPr lvl="1"/>
            <a:r>
              <a:rPr lang="en-US" sz="1400" u="sng" dirty="0" smtClean="0"/>
              <a:t>Represent</a:t>
            </a:r>
            <a:r>
              <a:rPr lang="en-US" sz="1400" dirty="0" smtClean="0"/>
              <a:t>: Ga. state and local governments, </a:t>
            </a:r>
          </a:p>
          <a:p>
            <a:pPr lvl="1">
              <a:buFont typeface="Wingdings" pitchFamily="2" charset="2"/>
              <a:buNone/>
            </a:pPr>
            <a:r>
              <a:rPr lang="en-US" sz="1400" dirty="0" smtClean="0"/>
              <a:t> 	public and private owners, engineering and design firms, contractors and subcontractors.</a:t>
            </a:r>
          </a:p>
          <a:p>
            <a:pPr lvl="1"/>
            <a:r>
              <a:rPr lang="en-US" sz="1400" u="sng" dirty="0" smtClean="0"/>
              <a:t>Extensive Experience with</a:t>
            </a:r>
            <a:r>
              <a:rPr lang="en-US" sz="1400" dirty="0" smtClean="0"/>
              <a:t>: public finance, commercial construction, tax, grants and incentives, energy regulation, hospital-medical office building projects, college and university projects, retail and hospitality projects, sporting venues, industrial plants and facilities.</a:t>
            </a:r>
          </a:p>
          <a:p>
            <a:pPr lvl="1">
              <a:buFont typeface="Wingdings" pitchFamily="2" charset="2"/>
              <a:buNone/>
            </a:pPr>
            <a:endParaRPr lang="en-US" sz="1400" dirty="0" smtClean="0"/>
          </a:p>
          <a:p>
            <a:endParaRPr lang="en-US" sz="1500" dirty="0" smtClean="0"/>
          </a:p>
        </p:txBody>
      </p:sp>
      <p:pic>
        <p:nvPicPr>
          <p:cNvPr id="5123" name="Picture 4" descr="Alston_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32229" y="449943"/>
            <a:ext cx="1059542" cy="14949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839" y="67139"/>
            <a:ext cx="8162047" cy="57589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37" y="2965598"/>
            <a:ext cx="871832" cy="87183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534" y="1885117"/>
            <a:ext cx="802473" cy="80247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864" y="4082427"/>
            <a:ext cx="1016000" cy="1016000"/>
          </a:xfrm>
          <a:prstGeom prst="rect">
            <a:avLst/>
          </a:prstGeom>
        </p:spPr>
      </p:pic>
    </p:spTree>
    <p:extLst>
      <p:ext uri="{BB962C8B-B14F-4D97-AF65-F5344CB8AC3E}">
        <p14:creationId xmlns:p14="http://schemas.microsoft.com/office/powerpoint/2010/main" val="3531708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2392" t="-1632" b="17749"/>
          <a:stretch/>
        </p:blipFill>
        <p:spPr>
          <a:xfrm>
            <a:off x="4322692" y="1"/>
            <a:ext cx="4784485" cy="5561572"/>
          </a:xfrm>
          <a:prstGeom prst="flowChartAlternateProcess">
            <a:avLst/>
          </a:prstGeom>
        </p:spPr>
      </p:pic>
      <p:sp>
        <p:nvSpPr>
          <p:cNvPr id="5" name="Rectangle 4"/>
          <p:cNvSpPr/>
          <p:nvPr/>
        </p:nvSpPr>
        <p:spPr>
          <a:xfrm>
            <a:off x="4322692" y="1"/>
            <a:ext cx="754912" cy="446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Rectangle 7"/>
          <p:cNvSpPr/>
          <p:nvPr/>
        </p:nvSpPr>
        <p:spPr>
          <a:xfrm>
            <a:off x="8352265" y="0"/>
            <a:ext cx="754912" cy="691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Rectangle 8"/>
          <p:cNvSpPr/>
          <p:nvPr/>
        </p:nvSpPr>
        <p:spPr>
          <a:xfrm>
            <a:off x="8889376" y="598967"/>
            <a:ext cx="254624" cy="446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 name="Rectangle 9"/>
          <p:cNvSpPr/>
          <p:nvPr/>
        </p:nvSpPr>
        <p:spPr>
          <a:xfrm>
            <a:off x="4475092" y="5115007"/>
            <a:ext cx="754912" cy="61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1" name="Oval 10"/>
          <p:cNvSpPr/>
          <p:nvPr/>
        </p:nvSpPr>
        <p:spPr>
          <a:xfrm>
            <a:off x="-2768998" y="-679719"/>
            <a:ext cx="5537996" cy="5700877"/>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b="1" dirty="0">
              <a:solidFill>
                <a:srgbClr val="00AEEF"/>
              </a:solidFill>
              <a:latin typeface="Clarendon LT Std Light" pitchFamily="18" charset="0"/>
            </a:endParaRPr>
          </a:p>
        </p:txBody>
      </p:sp>
      <p:sp>
        <p:nvSpPr>
          <p:cNvPr id="13" name="Rectangle 12"/>
          <p:cNvSpPr/>
          <p:nvPr/>
        </p:nvSpPr>
        <p:spPr>
          <a:xfrm>
            <a:off x="21179" y="1733002"/>
            <a:ext cx="2755237" cy="584775"/>
          </a:xfrm>
          <a:prstGeom prst="rect">
            <a:avLst/>
          </a:prstGeom>
        </p:spPr>
        <p:txBody>
          <a:bodyPr wrap="square">
            <a:spAutoFit/>
          </a:bodyPr>
          <a:lstStyle/>
          <a:p>
            <a:pPr defTabSz="457200" fontAlgn="auto">
              <a:spcBef>
                <a:spcPts val="0"/>
              </a:spcBef>
              <a:spcAft>
                <a:spcPts val="0"/>
              </a:spcAft>
            </a:pPr>
            <a:r>
              <a:rPr lang="en-US" sz="3200" dirty="0" smtClean="0">
                <a:solidFill>
                  <a:prstClr val="white"/>
                </a:solidFill>
                <a:latin typeface="Clarendon LT Std Light" pitchFamily="18" charset="0"/>
              </a:rPr>
              <a:t>EcoDistricts</a:t>
            </a:r>
            <a:endParaRPr lang="en-US" sz="2000" dirty="0">
              <a:solidFill>
                <a:srgbClr val="00AEEF"/>
              </a:solidFill>
              <a:latin typeface="Calibri"/>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459484" y="2889626"/>
            <a:ext cx="2619027" cy="3389330"/>
          </a:xfrm>
          <a:ln>
            <a:solidFill>
              <a:schemeClr val="accent1"/>
            </a:solidFill>
          </a:ln>
        </p:spPr>
      </p:pic>
    </p:spTree>
    <p:extLst>
      <p:ext uri="{BB962C8B-B14F-4D97-AF65-F5344CB8AC3E}">
        <p14:creationId xmlns:p14="http://schemas.microsoft.com/office/powerpoint/2010/main" val="1835828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9862" y="194872"/>
            <a:ext cx="1633928" cy="17688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Oval 4"/>
          <p:cNvSpPr/>
          <p:nvPr/>
        </p:nvSpPr>
        <p:spPr>
          <a:xfrm>
            <a:off x="-2768998" y="-679719"/>
            <a:ext cx="5537996" cy="5700877"/>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b="1" dirty="0">
              <a:solidFill>
                <a:srgbClr val="00AEEF"/>
              </a:solidFill>
              <a:latin typeface="Clarendon LT Std Light" pitchFamily="18" charset="0"/>
            </a:endParaRPr>
          </a:p>
        </p:txBody>
      </p:sp>
      <p:sp>
        <p:nvSpPr>
          <p:cNvPr id="8" name="Rectangle 7"/>
          <p:cNvSpPr/>
          <p:nvPr/>
        </p:nvSpPr>
        <p:spPr>
          <a:xfrm>
            <a:off x="2965098" y="56138"/>
            <a:ext cx="6178901" cy="5816977"/>
          </a:xfrm>
          <a:prstGeom prst="rect">
            <a:avLst/>
          </a:prstGeom>
        </p:spPr>
        <p:txBody>
          <a:bodyPr wrap="square">
            <a:spAutoFit/>
          </a:bodyPr>
          <a:lstStyle/>
          <a:p>
            <a:pPr defTabSz="457200" fontAlgn="auto">
              <a:spcBef>
                <a:spcPts val="0"/>
              </a:spcBef>
              <a:spcAft>
                <a:spcPts val="0"/>
              </a:spcAft>
            </a:pPr>
            <a:r>
              <a:rPr lang="en-US" sz="3200" b="1" dirty="0" smtClean="0">
                <a:solidFill>
                  <a:srgbClr val="00B0F0"/>
                </a:solidFill>
                <a:latin typeface="Calibri"/>
              </a:rPr>
              <a:t>If you only remember 4 things about our time today…</a:t>
            </a:r>
          </a:p>
          <a:p>
            <a:pPr marL="457200" indent="-457200" defTabSz="457200" fontAlgn="auto">
              <a:spcBef>
                <a:spcPts val="0"/>
              </a:spcBef>
              <a:spcAft>
                <a:spcPts val="600"/>
              </a:spcAft>
              <a:buFont typeface="+mj-lt"/>
              <a:buAutoNum type="arabicPeriod"/>
            </a:pPr>
            <a:r>
              <a:rPr lang="en-US" sz="2400" b="1" dirty="0" smtClean="0">
                <a:solidFill>
                  <a:prstClr val="black"/>
                </a:solidFill>
                <a:latin typeface="Calibri"/>
              </a:rPr>
              <a:t>Sustainability </a:t>
            </a:r>
            <a:r>
              <a:rPr lang="en-US" sz="2400" b="1" dirty="0">
                <a:solidFill>
                  <a:prstClr val="black"/>
                </a:solidFill>
                <a:latin typeface="Calibri"/>
              </a:rPr>
              <a:t>is more than green – it’s about interdependence and empowering PEOPLE to be a part of building healthy, inspiring PLACES</a:t>
            </a:r>
          </a:p>
          <a:p>
            <a:pPr marL="457200" indent="-457200" defTabSz="457200" fontAlgn="auto">
              <a:spcBef>
                <a:spcPts val="0"/>
              </a:spcBef>
              <a:spcAft>
                <a:spcPts val="600"/>
              </a:spcAft>
              <a:buFont typeface="+mj-lt"/>
              <a:buAutoNum type="arabicPeriod"/>
            </a:pPr>
            <a:r>
              <a:rPr lang="en-US" sz="2400" b="1" dirty="0" smtClean="0">
                <a:solidFill>
                  <a:srgbClr val="F79646"/>
                </a:solidFill>
                <a:latin typeface="Calibri"/>
              </a:rPr>
              <a:t>Sustainable local government requires holistic thinking and piercing traditional silos.</a:t>
            </a:r>
          </a:p>
          <a:p>
            <a:pPr marL="457200" indent="-457200" defTabSz="457200" fontAlgn="auto">
              <a:spcBef>
                <a:spcPts val="0"/>
              </a:spcBef>
              <a:spcAft>
                <a:spcPts val="600"/>
              </a:spcAft>
              <a:buFont typeface="+mj-lt"/>
              <a:buAutoNum type="arabicPeriod"/>
            </a:pPr>
            <a:r>
              <a:rPr lang="en-US" sz="2400" b="1" dirty="0" smtClean="0">
                <a:solidFill>
                  <a:prstClr val="black"/>
                </a:solidFill>
                <a:latin typeface="Calibri"/>
              </a:rPr>
              <a:t>Share your community’s sustainability stories on Lookupatl.org</a:t>
            </a:r>
          </a:p>
          <a:p>
            <a:pPr marL="457200" indent="-457200" defTabSz="457200" fontAlgn="auto">
              <a:spcBef>
                <a:spcPts val="0"/>
              </a:spcBef>
              <a:spcAft>
                <a:spcPts val="600"/>
              </a:spcAft>
              <a:buFont typeface="+mj-lt"/>
              <a:buAutoNum type="arabicPeriod"/>
            </a:pPr>
            <a:r>
              <a:rPr lang="en-US" sz="2400" b="1" dirty="0" smtClean="0">
                <a:solidFill>
                  <a:srgbClr val="F79646"/>
                </a:solidFill>
                <a:latin typeface="Calibri"/>
              </a:rPr>
              <a:t>Email </a:t>
            </a:r>
            <a:r>
              <a:rPr lang="en-US" sz="2400" b="1" dirty="0" smtClean="0">
                <a:solidFill>
                  <a:srgbClr val="F79646"/>
                </a:solidFill>
                <a:latin typeface="Calibri"/>
                <a:hlinkClick r:id="rId4"/>
              </a:rPr>
              <a:t>suzanne@sustainableatlanta.org</a:t>
            </a:r>
            <a:r>
              <a:rPr lang="en-US" sz="2400" b="1" dirty="0" smtClean="0">
                <a:solidFill>
                  <a:srgbClr val="F79646"/>
                </a:solidFill>
                <a:latin typeface="Calibri"/>
              </a:rPr>
              <a:t> for more info re: EcoDistrict Beta Communities </a:t>
            </a:r>
            <a:endParaRPr lang="en-US" sz="2400" b="1" dirty="0">
              <a:solidFill>
                <a:srgbClr val="F79646"/>
              </a:solidFill>
              <a:latin typeface="Calibri"/>
            </a:endParaRPr>
          </a:p>
          <a:p>
            <a:pPr defTabSz="457200" fontAlgn="auto">
              <a:spcBef>
                <a:spcPts val="0"/>
              </a:spcBef>
              <a:spcAft>
                <a:spcPts val="600"/>
              </a:spcAft>
            </a:pPr>
            <a:endParaRPr lang="en-US" sz="2400" dirty="0">
              <a:solidFill>
                <a:prstClr val="black"/>
              </a:solidFill>
              <a:latin typeface="Calibri"/>
            </a:endParaRPr>
          </a:p>
        </p:txBody>
      </p:sp>
      <p:sp>
        <p:nvSpPr>
          <p:cNvPr id="10" name="Rectangle 9"/>
          <p:cNvSpPr/>
          <p:nvPr/>
        </p:nvSpPr>
        <p:spPr>
          <a:xfrm>
            <a:off x="21179" y="1440615"/>
            <a:ext cx="2755237" cy="1323439"/>
          </a:xfrm>
          <a:prstGeom prst="rect">
            <a:avLst/>
          </a:prstGeom>
        </p:spPr>
        <p:txBody>
          <a:bodyPr wrap="square">
            <a:spAutoFit/>
          </a:bodyPr>
          <a:lstStyle/>
          <a:p>
            <a:pPr defTabSz="457200" fontAlgn="auto">
              <a:spcBef>
                <a:spcPts val="0"/>
              </a:spcBef>
              <a:spcAft>
                <a:spcPts val="0"/>
              </a:spcAft>
            </a:pPr>
            <a:r>
              <a:rPr lang="en-US" sz="4000" dirty="0">
                <a:solidFill>
                  <a:prstClr val="white"/>
                </a:solidFill>
                <a:latin typeface="Clarendon LT Std Light" pitchFamily="18" charset="0"/>
              </a:rPr>
              <a:t>c</a:t>
            </a:r>
            <a:r>
              <a:rPr lang="en-US" sz="4000" dirty="0" smtClean="0">
                <a:solidFill>
                  <a:prstClr val="white"/>
                </a:solidFill>
                <a:latin typeface="Clarendon LT Std Light" pitchFamily="18" charset="0"/>
              </a:rPr>
              <a:t>losing thoughts</a:t>
            </a:r>
            <a:endParaRPr lang="en-US" sz="2800" dirty="0">
              <a:solidFill>
                <a:srgbClr val="00AEEF"/>
              </a:solidFill>
              <a:latin typeface="Calibri"/>
            </a:endParaRPr>
          </a:p>
        </p:txBody>
      </p:sp>
    </p:spTree>
    <p:extLst>
      <p:ext uri="{BB962C8B-B14F-4D97-AF65-F5344CB8AC3E}">
        <p14:creationId xmlns:p14="http://schemas.microsoft.com/office/powerpoint/2010/main" val="676797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1219200"/>
            <a:ext cx="8686800" cy="5257800"/>
          </a:xfrm>
        </p:spPr>
        <p:txBody>
          <a:bodyPr/>
          <a:lstStyle/>
          <a:p>
            <a:pPr marL="0" indent="0">
              <a:buNone/>
            </a:pPr>
            <a:r>
              <a:rPr lang="en-US" sz="2400" b="1" dirty="0" smtClean="0"/>
              <a:t>Funding </a:t>
            </a:r>
            <a:r>
              <a:rPr lang="en-US" sz="2400" b="1" dirty="0"/>
              <a:t>Options for Energy </a:t>
            </a:r>
            <a:r>
              <a:rPr lang="en-US" sz="2400" b="1" dirty="0" smtClean="0"/>
              <a:t>Saving and </a:t>
            </a:r>
          </a:p>
          <a:p>
            <a:pPr marL="0" indent="0">
              <a:buNone/>
            </a:pPr>
            <a:r>
              <a:rPr lang="en-US" sz="2400" b="1" dirty="0" smtClean="0"/>
              <a:t>Other </a:t>
            </a:r>
            <a:r>
              <a:rPr lang="en-US" sz="2400" b="1" dirty="0"/>
              <a:t>Operational Cost Saving Transactions</a:t>
            </a:r>
            <a:br>
              <a:rPr lang="en-US" sz="2400" b="1" dirty="0"/>
            </a:br>
            <a:endParaRPr lang="en-US" sz="2000" b="1" dirty="0" smtClean="0"/>
          </a:p>
          <a:p>
            <a:pPr lvl="1"/>
            <a:endParaRPr lang="en-US" sz="2000" b="1" dirty="0" smtClean="0"/>
          </a:p>
          <a:p>
            <a:pPr lvl="1"/>
            <a:r>
              <a:rPr lang="en-US" sz="2000" b="1" dirty="0" smtClean="0"/>
              <a:t>New Approaches in GA</a:t>
            </a:r>
          </a:p>
          <a:p>
            <a:pPr lvl="1"/>
            <a:endParaRPr lang="en-US" sz="2000" b="1" dirty="0" smtClean="0"/>
          </a:p>
          <a:p>
            <a:pPr lvl="1"/>
            <a:r>
              <a:rPr lang="en-US" sz="2000" b="1" dirty="0" smtClean="0"/>
              <a:t>Traditional Approach </a:t>
            </a:r>
            <a:r>
              <a:rPr lang="en-US" sz="2000" b="1" dirty="0"/>
              <a:t>n</a:t>
            </a:r>
            <a:r>
              <a:rPr lang="en-US" sz="2000" b="1" dirty="0" smtClean="0"/>
              <a:t>ot originally designed for your clients</a:t>
            </a:r>
          </a:p>
          <a:p>
            <a:pPr lvl="1"/>
            <a:endParaRPr lang="en-US" sz="2000" b="1" dirty="0" smtClean="0"/>
          </a:p>
          <a:p>
            <a:pPr lvl="1"/>
            <a:r>
              <a:rPr lang="en-US" sz="2000" b="1" dirty="0" smtClean="0"/>
              <a:t>Wrap Up</a:t>
            </a:r>
            <a:endParaRPr lang="en-US" sz="1800" b="1" dirty="0"/>
          </a:p>
          <a:p>
            <a:endParaRPr lang="en-US" sz="2400" b="1" dirty="0" smtClean="0"/>
          </a:p>
          <a:p>
            <a:endParaRPr lang="en-US" sz="1800" b="1" dirty="0" smtClean="0"/>
          </a:p>
        </p:txBody>
      </p:sp>
      <p:sp>
        <p:nvSpPr>
          <p:cNvPr id="2" name="Title 1"/>
          <p:cNvSpPr>
            <a:spLocks noGrp="1"/>
          </p:cNvSpPr>
          <p:nvPr>
            <p:ph type="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403391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686800" cy="914400"/>
          </a:xfrm>
        </p:spPr>
        <p:txBody>
          <a:bodyPr/>
          <a:lstStyle/>
          <a:p>
            <a:r>
              <a:rPr lang="en-US" sz="2200" b="1" dirty="0" smtClean="0">
                <a:latin typeface="Arial" pitchFamily="34" charset="0"/>
              </a:rPr>
              <a:t>Traditional ESPCs: Typical transaction?</a:t>
            </a:r>
          </a:p>
        </p:txBody>
      </p:sp>
      <p:sp>
        <p:nvSpPr>
          <p:cNvPr id="30723" name="Rectangle 3"/>
          <p:cNvSpPr>
            <a:spLocks noGrp="1" noChangeArrowheads="1"/>
          </p:cNvSpPr>
          <p:nvPr>
            <p:ph type="body" idx="1"/>
          </p:nvPr>
        </p:nvSpPr>
        <p:spPr>
          <a:xfrm>
            <a:off x="228600" y="1295400"/>
            <a:ext cx="8610600" cy="4648200"/>
          </a:xfrm>
        </p:spPr>
        <p:txBody>
          <a:bodyPr/>
          <a:lstStyle/>
          <a:p>
            <a:r>
              <a:rPr lang="en-US" sz="1800" dirty="0" smtClean="0"/>
              <a:t>A typical EPC project is delivered by an Energy Service Company (ESCO) and consists of the following elements: </a:t>
            </a:r>
          </a:p>
          <a:p>
            <a:endParaRPr lang="en-US" sz="1600" b="1" dirty="0" smtClean="0"/>
          </a:p>
          <a:p>
            <a:pPr lvl="1"/>
            <a:r>
              <a:rPr lang="en-US" sz="1200" b="1" dirty="0" smtClean="0"/>
              <a:t>Turnkey Service </a:t>
            </a:r>
            <a:r>
              <a:rPr lang="en-US" sz="1200" dirty="0" smtClean="0"/>
              <a:t>– The ESCO provides all of the services required to design and implement a comprehensive project at the customer facility, from the initial energy audit through long-term Monitoring and Verification (M&amp;V) of project savings. </a:t>
            </a:r>
          </a:p>
          <a:p>
            <a:pPr lvl="1"/>
            <a:endParaRPr lang="en-US" sz="1200" dirty="0" smtClean="0"/>
          </a:p>
          <a:p>
            <a:pPr lvl="1"/>
            <a:r>
              <a:rPr lang="en-US" sz="1200" b="1" dirty="0" smtClean="0"/>
              <a:t>Comprehensive </a:t>
            </a:r>
            <a:r>
              <a:rPr lang="en-US" sz="1200" b="1" dirty="0"/>
              <a:t>Measures </a:t>
            </a:r>
            <a:r>
              <a:rPr lang="en-US" sz="1200" dirty="0"/>
              <a:t>– The ESCO tailors a comprehensive set of measures to fit the needs of a particular facility, and can include energy efficiency, renewables, distributed generation, water conservation and sustainable materials and operations. </a:t>
            </a:r>
          </a:p>
          <a:p>
            <a:pPr lvl="1"/>
            <a:endParaRPr lang="en-US" sz="1200" b="1" dirty="0" smtClean="0"/>
          </a:p>
          <a:p>
            <a:pPr lvl="1"/>
            <a:r>
              <a:rPr lang="en-US" sz="1200" b="1" dirty="0" smtClean="0"/>
              <a:t>Project </a:t>
            </a:r>
            <a:r>
              <a:rPr lang="en-US" sz="1200" b="1" dirty="0"/>
              <a:t>financing </a:t>
            </a:r>
            <a:r>
              <a:rPr lang="en-US" sz="1200" dirty="0"/>
              <a:t>– The ESCO arranges for long-term project financing that is provided by a third-party financing company. Financing is typically in the form of an operating lease or municipal lease. </a:t>
            </a:r>
          </a:p>
          <a:p>
            <a:pPr lvl="1"/>
            <a:endParaRPr lang="en-US" sz="1200" b="1" dirty="0" smtClean="0"/>
          </a:p>
          <a:p>
            <a:pPr lvl="1"/>
            <a:r>
              <a:rPr lang="en-US" sz="1200" b="1" dirty="0" smtClean="0"/>
              <a:t>Project </a:t>
            </a:r>
            <a:r>
              <a:rPr lang="en-US" sz="1200" b="1" dirty="0"/>
              <a:t>Savings Guarantee </a:t>
            </a:r>
            <a:r>
              <a:rPr lang="en-US" sz="1200" dirty="0"/>
              <a:t>– The ESCO provides a guarantee that the savings produced by the project will be sufficient to cover the cost of project financing for the life of the project. </a:t>
            </a:r>
          </a:p>
          <a:p>
            <a:endParaRPr lang="en-US" sz="1800" b="1" dirty="0" smtClean="0"/>
          </a:p>
          <a:p>
            <a:r>
              <a:rPr lang="en-US" sz="1000" dirty="0" smtClean="0"/>
              <a:t>Sources: </a:t>
            </a:r>
            <a:r>
              <a:rPr lang="en-US" sz="1000" dirty="0"/>
              <a:t>Energy and Environmental Project Finance Law and Taxation Law, Energy Saving Performance Contracts (Chapter 11), </a:t>
            </a:r>
            <a:r>
              <a:rPr lang="en-US" sz="1000" b="1" dirty="0"/>
              <a:t>William Hughes (Alston &amp;  Bird Partner</a:t>
            </a:r>
            <a:r>
              <a:rPr lang="en-US" sz="1000" b="1" dirty="0" smtClean="0"/>
              <a:t>)</a:t>
            </a:r>
            <a:r>
              <a:rPr lang="en-US" sz="1000" dirty="0" smtClean="0"/>
              <a:t>;</a:t>
            </a:r>
            <a:r>
              <a:rPr lang="en-US" sz="1000" b="1" u="sng" dirty="0" smtClean="0"/>
              <a:t> </a:t>
            </a:r>
            <a:r>
              <a:rPr lang="en-US" sz="1000" dirty="0" smtClean="0"/>
              <a:t>U.S</a:t>
            </a:r>
            <a:r>
              <a:rPr lang="en-US" sz="1000" dirty="0"/>
              <a:t>. EPA ENERGY STAR Buildings Program’s </a:t>
            </a:r>
            <a:r>
              <a:rPr lang="en-US" sz="1000" dirty="0" smtClean="0"/>
              <a:t>Introduction </a:t>
            </a:r>
            <a:r>
              <a:rPr lang="en-US" sz="1000" dirty="0"/>
              <a:t>to Energy </a:t>
            </a:r>
            <a:r>
              <a:rPr lang="en-US" sz="1000" dirty="0" smtClean="0"/>
              <a:t>Performance Contracting, Prepared </a:t>
            </a:r>
            <a:r>
              <a:rPr lang="en-US" sz="1000" dirty="0"/>
              <a:t>by: ICF International National Association of Energy Services </a:t>
            </a:r>
            <a:r>
              <a:rPr lang="en-US" sz="1000" dirty="0" smtClean="0"/>
              <a:t>Companies (October 2007) </a:t>
            </a:r>
            <a:endParaRPr lang="en-US" sz="1000" dirty="0" smtClean="0">
              <a:latin typeface="Arial" pitchFamily="34" charset="0"/>
            </a:endParaRPr>
          </a:p>
        </p:txBody>
      </p:sp>
    </p:spTree>
    <p:extLst>
      <p:ext uri="{BB962C8B-B14F-4D97-AF65-F5344CB8AC3E}">
        <p14:creationId xmlns:p14="http://schemas.microsoft.com/office/powerpoint/2010/main" val="141596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36625"/>
          </a:xfrm>
        </p:spPr>
        <p:txBody>
          <a:bodyPr/>
          <a:lstStyle/>
          <a:p>
            <a:r>
              <a:rPr lang="en-US" sz="3600" b="1" i="1" dirty="0"/>
              <a:t>Brief History of EPC </a:t>
            </a:r>
            <a:endParaRPr lang="en-US" dirty="0"/>
          </a:p>
        </p:txBody>
      </p:sp>
      <p:sp>
        <p:nvSpPr>
          <p:cNvPr id="3" name="Content Placeholder 2"/>
          <p:cNvSpPr>
            <a:spLocks noGrp="1"/>
          </p:cNvSpPr>
          <p:nvPr>
            <p:ph idx="1"/>
          </p:nvPr>
        </p:nvSpPr>
        <p:spPr>
          <a:xfrm>
            <a:off x="228600" y="1143000"/>
            <a:ext cx="8610600" cy="4025900"/>
          </a:xfrm>
        </p:spPr>
        <p:txBody>
          <a:bodyPr/>
          <a:lstStyle/>
          <a:p>
            <a:endParaRPr lang="en-US" sz="1600" dirty="0" smtClean="0"/>
          </a:p>
          <a:p>
            <a:r>
              <a:rPr lang="en-US" sz="1600" dirty="0" smtClean="0"/>
              <a:t>The </a:t>
            </a:r>
            <a:r>
              <a:rPr lang="en-US" sz="1600" dirty="0"/>
              <a:t>history of EPC can be usefully divided into four stages. </a:t>
            </a:r>
          </a:p>
          <a:p>
            <a:endParaRPr lang="en-US" sz="1600" b="1" dirty="0" smtClean="0"/>
          </a:p>
          <a:p>
            <a:r>
              <a:rPr lang="en-US" sz="1600" b="1" dirty="0" smtClean="0"/>
              <a:t>The </a:t>
            </a:r>
            <a:r>
              <a:rPr lang="en-US" sz="1600" b="1" dirty="0"/>
              <a:t>Beginning of </a:t>
            </a:r>
            <a:r>
              <a:rPr lang="en-US" sz="1600" b="1" dirty="0" smtClean="0"/>
              <a:t>Demand Side Management (DSM) </a:t>
            </a:r>
            <a:r>
              <a:rPr lang="en-US" sz="1600" b="1" dirty="0"/>
              <a:t>(pre-1985) </a:t>
            </a:r>
            <a:r>
              <a:rPr lang="en-US" sz="1600" dirty="0"/>
              <a:t>– ESCOs were established to provide manpower and systems to enable utilities to meet federal and state mandates and offer energy conservation services. </a:t>
            </a:r>
          </a:p>
          <a:p>
            <a:endParaRPr lang="en-US" sz="1600" b="1" dirty="0" smtClean="0"/>
          </a:p>
          <a:p>
            <a:r>
              <a:rPr lang="en-US" sz="1600" b="1" dirty="0" smtClean="0"/>
              <a:t>Emergence </a:t>
            </a:r>
            <a:r>
              <a:rPr lang="en-US" sz="1600" b="1" dirty="0"/>
              <a:t>of EPC (1985-1993) – </a:t>
            </a:r>
            <a:r>
              <a:rPr lang="en-US" sz="1600" dirty="0"/>
              <a:t>Utility programs evolved from purchasing services (</a:t>
            </a:r>
            <a:r>
              <a:rPr lang="en-US" sz="1600" i="1" dirty="0"/>
              <a:t>e.g., </a:t>
            </a:r>
            <a:r>
              <a:rPr lang="en-US" sz="1600" dirty="0"/>
              <a:t>home energy audits) to acquiring large amounts of kW or kWh as part of their Integrated Resource Plans (IRPs). ESCOs bid to provide the kW or kWh and delivered turnkey projects to large industrial and institutional customers and financed the projects themselves. </a:t>
            </a:r>
          </a:p>
          <a:p>
            <a:endParaRPr lang="en-US" sz="1600" dirty="0" smtClean="0"/>
          </a:p>
          <a:p>
            <a:endParaRPr lang="en-US" sz="1000" dirty="0"/>
          </a:p>
          <a:p>
            <a:endParaRPr lang="en-US" sz="1000" dirty="0" smtClean="0"/>
          </a:p>
          <a:p>
            <a:endParaRPr lang="en-US" sz="1000" dirty="0"/>
          </a:p>
          <a:p>
            <a:endParaRPr lang="en-US" sz="1000" dirty="0" smtClean="0"/>
          </a:p>
          <a:p>
            <a:endParaRPr lang="en-US" sz="1000" dirty="0" smtClean="0"/>
          </a:p>
          <a:p>
            <a:pPr marL="0" indent="0">
              <a:buNone/>
            </a:pPr>
            <a:r>
              <a:rPr lang="en-US" sz="1000" dirty="0" smtClean="0"/>
              <a:t>Sources</a:t>
            </a:r>
            <a:r>
              <a:rPr lang="en-US" sz="1000" dirty="0"/>
              <a:t>: Energy and Environmental Project Finance Law and Taxation Law, Energy Saving Performance Contracts (Chapter 11), </a:t>
            </a:r>
            <a:r>
              <a:rPr lang="en-US" sz="1000" b="1" dirty="0"/>
              <a:t>William Hughes (Alston &amp;  Bird Partner)</a:t>
            </a:r>
            <a:r>
              <a:rPr lang="en-US" sz="1000" dirty="0"/>
              <a:t>;</a:t>
            </a:r>
            <a:r>
              <a:rPr lang="en-US" sz="1000" b="1" u="sng" dirty="0"/>
              <a:t> </a:t>
            </a:r>
            <a:r>
              <a:rPr lang="en-US" sz="1000" dirty="0"/>
              <a:t>U.S. EPA ENERGY STAR Buildings Program’s Introduction to Energy Performance Contracting, Prepared by: ICF International National Association of Energy Services Companies (October 2007) </a:t>
            </a:r>
          </a:p>
        </p:txBody>
      </p:sp>
    </p:spTree>
    <p:extLst>
      <p:ext uri="{BB962C8B-B14F-4D97-AF65-F5344CB8AC3E}">
        <p14:creationId xmlns:p14="http://schemas.microsoft.com/office/powerpoint/2010/main" val="324352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36625"/>
          </a:xfrm>
        </p:spPr>
        <p:txBody>
          <a:bodyPr/>
          <a:lstStyle/>
          <a:p>
            <a:r>
              <a:rPr lang="en-US" sz="3600" b="1" i="1" dirty="0"/>
              <a:t>Brief History of EPC </a:t>
            </a:r>
            <a:endParaRPr lang="en-US" dirty="0"/>
          </a:p>
        </p:txBody>
      </p:sp>
      <p:sp>
        <p:nvSpPr>
          <p:cNvPr id="3" name="Content Placeholder 2"/>
          <p:cNvSpPr>
            <a:spLocks noGrp="1"/>
          </p:cNvSpPr>
          <p:nvPr>
            <p:ph idx="1"/>
          </p:nvPr>
        </p:nvSpPr>
        <p:spPr>
          <a:xfrm>
            <a:off x="228600" y="1143000"/>
            <a:ext cx="8610600" cy="4025900"/>
          </a:xfrm>
        </p:spPr>
        <p:txBody>
          <a:bodyPr/>
          <a:lstStyle/>
          <a:p>
            <a:endParaRPr lang="en-US" sz="1600" b="1" dirty="0" smtClean="0"/>
          </a:p>
          <a:p>
            <a:r>
              <a:rPr lang="en-US" sz="1600" b="1" dirty="0" smtClean="0"/>
              <a:t>Success </a:t>
            </a:r>
            <a:r>
              <a:rPr lang="en-US" sz="1600" b="1" dirty="0"/>
              <a:t>and Consolidation (1994-2002) – </a:t>
            </a:r>
            <a:r>
              <a:rPr lang="en-US" sz="1600" dirty="0"/>
              <a:t>Successful experience with EPC documented in studies by the Lawrence Berkeley National Laboratory (LBNL) and the National Association of Energy Service Companies (NAESCO) encouraged the federal and state governments to promote EPC. The implementation of the International Performance Measurement and Verification Protocol (IPMVP), which provided standard methods for documenting project savings, gave commercial lenders the confidence to begin financing EPC projects on a large scale. </a:t>
            </a:r>
          </a:p>
          <a:p>
            <a:endParaRPr lang="en-US" sz="1600" b="1" dirty="0" smtClean="0"/>
          </a:p>
          <a:p>
            <a:r>
              <a:rPr lang="en-US" sz="1600" b="1" dirty="0" smtClean="0"/>
              <a:t>Pause </a:t>
            </a:r>
            <a:r>
              <a:rPr lang="en-US" sz="1600" b="1" dirty="0"/>
              <a:t>and then Fast Growth (2003</a:t>
            </a:r>
            <a:r>
              <a:rPr lang="en-US" sz="1600" dirty="0"/>
              <a:t>-</a:t>
            </a:r>
            <a:r>
              <a:rPr lang="en-US" sz="1600" b="1" dirty="0"/>
              <a:t>present) – </a:t>
            </a:r>
            <a:r>
              <a:rPr lang="en-US" sz="1600" dirty="0"/>
              <a:t>The collapse of </a:t>
            </a:r>
            <a:r>
              <a:rPr lang="en-US" sz="1600" dirty="0" smtClean="0"/>
              <a:t>Enron*, </a:t>
            </a:r>
            <a:r>
              <a:rPr lang="en-US" sz="1600" dirty="0"/>
              <a:t>the suspension of the federal ESPC program and the uncertainty about the deregulation of the electric utility industry caused a slowdown in the growth of EPC from 2002-2004. EPC is now growing at more than 20% per year, driven by increasing and volatile energy prices, federal and state energy savings mandates, the continued lack of capital and maintenance budgets for federal facilities, and growing awareness of the need for large-scale action to limit greenhouse gas emissions. </a:t>
            </a:r>
            <a:endParaRPr lang="en-US" sz="1600" dirty="0" smtClean="0"/>
          </a:p>
          <a:p>
            <a:pPr marL="0" indent="0">
              <a:buNone/>
            </a:pPr>
            <a:endParaRPr lang="en-US" sz="1000" dirty="0" smtClean="0"/>
          </a:p>
          <a:p>
            <a:pPr marL="0" indent="0">
              <a:buNone/>
            </a:pPr>
            <a:r>
              <a:rPr lang="en-US" sz="1000" dirty="0" smtClean="0"/>
              <a:t>Sources</a:t>
            </a:r>
            <a:r>
              <a:rPr lang="en-US" sz="1000" dirty="0"/>
              <a:t>: Energy and Environmental Project Finance Law and Taxation Law, Energy Saving Performance Contracts (Chapter 11), </a:t>
            </a:r>
            <a:r>
              <a:rPr lang="en-US" sz="1000" b="1" dirty="0"/>
              <a:t>William Hughes (Alston &amp;  Bird Partner</a:t>
            </a:r>
            <a:r>
              <a:rPr lang="en-US" sz="1000" b="1" dirty="0" smtClean="0"/>
              <a:t>)</a:t>
            </a:r>
            <a:r>
              <a:rPr lang="en-US" sz="1000" dirty="0" smtClean="0"/>
              <a:t>;</a:t>
            </a:r>
            <a:r>
              <a:rPr lang="en-US" sz="1000" b="1" u="sng" dirty="0" smtClean="0"/>
              <a:t> </a:t>
            </a:r>
            <a:r>
              <a:rPr lang="en-US" sz="1000" dirty="0" smtClean="0"/>
              <a:t>U.S</a:t>
            </a:r>
            <a:r>
              <a:rPr lang="en-US" sz="1000" dirty="0"/>
              <a:t>. EPA ENERGY STAR Buildings Program’s Introduction to Energy Performance Contracting, Prepared by: ICF International National Association of Energy Services Companies (October 2007) </a:t>
            </a:r>
            <a:endParaRPr lang="en-US" sz="1000" dirty="0" smtClean="0"/>
          </a:p>
          <a:p>
            <a:pPr marL="0" indent="0">
              <a:buNone/>
            </a:pPr>
            <a:endParaRPr lang="en-US" sz="1000" dirty="0"/>
          </a:p>
          <a:p>
            <a:pPr marL="0" indent="0">
              <a:buNone/>
            </a:pPr>
            <a:r>
              <a:rPr lang="en-US" sz="1000" dirty="0" smtClean="0"/>
              <a:t>*  Alston &amp;  Bird was the court appointed bankruptcy examiner in the Enron case.</a:t>
            </a:r>
            <a:endParaRPr lang="en-US" sz="1000" dirty="0"/>
          </a:p>
        </p:txBody>
      </p:sp>
      <p:sp>
        <p:nvSpPr>
          <p:cNvPr id="4" name="TextBox 3"/>
          <p:cNvSpPr txBox="1"/>
          <p:nvPr/>
        </p:nvSpPr>
        <p:spPr>
          <a:xfrm>
            <a:off x="381000" y="5791200"/>
            <a:ext cx="3613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82851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609600"/>
            <a:ext cx="8686800" cy="685800"/>
          </a:xfrm>
        </p:spPr>
        <p:txBody>
          <a:bodyPr/>
          <a:lstStyle/>
          <a:p>
            <a:r>
              <a:rPr lang="en-US" sz="3200" b="1" dirty="0" smtClean="0">
                <a:latin typeface="Arial" pitchFamily="34" charset="0"/>
              </a:rPr>
              <a:t>ESPC Markets</a:t>
            </a:r>
          </a:p>
        </p:txBody>
      </p:sp>
      <p:sp>
        <p:nvSpPr>
          <p:cNvPr id="37891" name="Rectangle 3"/>
          <p:cNvSpPr>
            <a:spLocks noGrp="1" noChangeArrowheads="1"/>
          </p:cNvSpPr>
          <p:nvPr>
            <p:ph type="body" idx="1"/>
          </p:nvPr>
        </p:nvSpPr>
        <p:spPr>
          <a:xfrm>
            <a:off x="228600" y="1371600"/>
            <a:ext cx="8610600" cy="2286000"/>
          </a:xfrm>
        </p:spPr>
        <p:txBody>
          <a:bodyPr/>
          <a:lstStyle/>
          <a:p>
            <a:pPr>
              <a:lnSpc>
                <a:spcPct val="90000"/>
              </a:lnSpc>
            </a:pPr>
            <a:endParaRPr lang="en-US" dirty="0" smtClean="0">
              <a:latin typeface="Arial" pitchFamily="34" charset="0"/>
            </a:endParaRPr>
          </a:p>
          <a:p>
            <a:pPr>
              <a:lnSpc>
                <a:spcPct val="90000"/>
              </a:lnSpc>
            </a:pPr>
            <a:r>
              <a:rPr lang="en-US" dirty="0" smtClean="0">
                <a:latin typeface="Arial" pitchFamily="34" charset="0"/>
              </a:rPr>
              <a:t>MUSH – </a:t>
            </a:r>
            <a:r>
              <a:rPr lang="en-US" sz="2000" dirty="0" smtClean="0">
                <a:latin typeface="Arial" pitchFamily="34" charset="0"/>
              </a:rPr>
              <a:t>municipal and state governments, universities and colleges, K-12 schools, and hospitals*</a:t>
            </a:r>
          </a:p>
          <a:p>
            <a:pPr>
              <a:lnSpc>
                <a:spcPct val="90000"/>
              </a:lnSpc>
            </a:pPr>
            <a:endParaRPr lang="en-US" dirty="0" smtClean="0">
              <a:latin typeface="Arial" pitchFamily="34" charset="0"/>
            </a:endParaRPr>
          </a:p>
          <a:p>
            <a:pPr>
              <a:lnSpc>
                <a:spcPct val="90000"/>
              </a:lnSpc>
            </a:pPr>
            <a:r>
              <a:rPr lang="en-US" dirty="0" smtClean="0">
                <a:latin typeface="Arial" pitchFamily="34" charset="0"/>
              </a:rPr>
              <a:t>Federal</a:t>
            </a:r>
          </a:p>
          <a:p>
            <a:pPr>
              <a:lnSpc>
                <a:spcPct val="90000"/>
              </a:lnSpc>
            </a:pPr>
            <a:endParaRPr lang="en-US" dirty="0" smtClean="0">
              <a:latin typeface="Arial" pitchFamily="34" charset="0"/>
            </a:endParaRPr>
          </a:p>
          <a:p>
            <a:pPr>
              <a:lnSpc>
                <a:spcPct val="90000"/>
              </a:lnSpc>
            </a:pPr>
            <a:r>
              <a:rPr lang="en-US" dirty="0" smtClean="0">
                <a:latin typeface="Arial" pitchFamily="34" charset="0"/>
              </a:rPr>
              <a:t>Commercial and Industrial</a:t>
            </a:r>
          </a:p>
          <a:p>
            <a:pPr>
              <a:lnSpc>
                <a:spcPct val="90000"/>
              </a:lnSpc>
            </a:pPr>
            <a:endParaRPr lang="en-US" dirty="0" smtClean="0">
              <a:latin typeface="Arial" pitchFamily="34" charset="0"/>
            </a:endParaRPr>
          </a:p>
          <a:p>
            <a:pPr>
              <a:lnSpc>
                <a:spcPct val="90000"/>
              </a:lnSpc>
            </a:pPr>
            <a:r>
              <a:rPr lang="en-US" dirty="0" smtClean="0">
                <a:latin typeface="Arial" pitchFamily="34" charset="0"/>
              </a:rPr>
              <a:t>Utility Residential Programs</a:t>
            </a:r>
          </a:p>
          <a:p>
            <a:pPr>
              <a:lnSpc>
                <a:spcPct val="90000"/>
              </a:lnSpc>
            </a:pPr>
            <a:endParaRPr lang="en-US" dirty="0" smtClean="0">
              <a:latin typeface="Arial" pitchFamily="34" charset="0"/>
            </a:endParaRPr>
          </a:p>
          <a:p>
            <a:pPr>
              <a:lnSpc>
                <a:spcPct val="90000"/>
              </a:lnSpc>
            </a:pPr>
            <a:r>
              <a:rPr lang="en-US" dirty="0" smtClean="0">
                <a:latin typeface="Arial" pitchFamily="34" charset="0"/>
              </a:rPr>
              <a:t>Public Housing</a:t>
            </a:r>
          </a:p>
          <a:p>
            <a:pPr>
              <a:lnSpc>
                <a:spcPct val="90000"/>
              </a:lnSpc>
            </a:pPr>
            <a:endParaRPr lang="en-US" dirty="0" smtClean="0">
              <a:latin typeface="Arial" pitchFamily="34" charset="0"/>
            </a:endParaRPr>
          </a:p>
          <a:p>
            <a:pPr marL="0" indent="0">
              <a:lnSpc>
                <a:spcPct val="90000"/>
              </a:lnSpc>
              <a:buNone/>
            </a:pPr>
            <a:r>
              <a:rPr lang="en-US" sz="1800" dirty="0" smtClean="0">
                <a:latin typeface="Arial" pitchFamily="34" charset="0"/>
              </a:rPr>
              <a:t>* Ga. Energy Service Coalition is meeting monthly on how to serve your clients.</a:t>
            </a:r>
          </a:p>
          <a:p>
            <a:pPr marL="0" indent="0">
              <a:lnSpc>
                <a:spcPct val="90000"/>
              </a:lnSpc>
              <a:buNone/>
            </a:pPr>
            <a:r>
              <a:rPr lang="en-US" sz="1800" dirty="0" smtClean="0">
                <a:latin typeface="Arial" pitchFamily="34" charset="0"/>
              </a:rPr>
              <a:t>**Walk around the Conference vendor booth floor. </a:t>
            </a:r>
          </a:p>
        </p:txBody>
      </p:sp>
    </p:spTree>
    <p:extLst>
      <p:ext uri="{BB962C8B-B14F-4D97-AF65-F5344CB8AC3E}">
        <p14:creationId xmlns:p14="http://schemas.microsoft.com/office/powerpoint/2010/main" val="3510797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609600"/>
            <a:ext cx="8686800" cy="609600"/>
          </a:xfrm>
        </p:spPr>
        <p:txBody>
          <a:bodyPr/>
          <a:lstStyle/>
          <a:p>
            <a:r>
              <a:rPr lang="en-US" sz="3200" b="1" smtClean="0">
                <a:latin typeface="Arial" pitchFamily="34" charset="0"/>
              </a:rPr>
              <a:t>Role of ESPCs in Green Building</a:t>
            </a:r>
          </a:p>
        </p:txBody>
      </p:sp>
      <p:sp>
        <p:nvSpPr>
          <p:cNvPr id="36867" name="Rectangle 3"/>
          <p:cNvSpPr>
            <a:spLocks noGrp="1" noChangeArrowheads="1"/>
          </p:cNvSpPr>
          <p:nvPr>
            <p:ph type="body" idx="1"/>
          </p:nvPr>
        </p:nvSpPr>
        <p:spPr>
          <a:xfrm>
            <a:off x="228600" y="1371600"/>
            <a:ext cx="4114800" cy="4724400"/>
          </a:xfrm>
        </p:spPr>
        <p:txBody>
          <a:bodyPr/>
          <a:lstStyle/>
          <a:p>
            <a:pPr>
              <a:lnSpc>
                <a:spcPct val="90000"/>
              </a:lnSpc>
            </a:pPr>
            <a:r>
              <a:rPr lang="en-US" sz="2100" b="1" dirty="0" smtClean="0">
                <a:latin typeface="Arial" pitchFamily="34" charset="0"/>
              </a:rPr>
              <a:t>“Savings-Paid Green Retrofits”</a:t>
            </a:r>
          </a:p>
          <a:p>
            <a:pPr>
              <a:lnSpc>
                <a:spcPct val="90000"/>
              </a:lnSpc>
            </a:pPr>
            <a:endParaRPr lang="en-US" sz="2100" b="1" dirty="0" smtClean="0">
              <a:latin typeface="Arial" pitchFamily="34" charset="0"/>
            </a:endParaRPr>
          </a:p>
          <a:p>
            <a:pPr>
              <a:lnSpc>
                <a:spcPct val="90000"/>
              </a:lnSpc>
            </a:pPr>
            <a:r>
              <a:rPr lang="en-US" sz="2100" b="1" dirty="0" smtClean="0">
                <a:latin typeface="Arial" pitchFamily="34" charset="0"/>
              </a:rPr>
              <a:t>Innovative approach to financing and implementing energy efficiency capital improvements</a:t>
            </a:r>
          </a:p>
          <a:p>
            <a:pPr>
              <a:lnSpc>
                <a:spcPct val="90000"/>
              </a:lnSpc>
              <a:buFont typeface="Wingdings" pitchFamily="2" charset="2"/>
              <a:buNone/>
            </a:pPr>
            <a:endParaRPr lang="en-US" sz="2100" b="1" dirty="0" smtClean="0">
              <a:latin typeface="Arial" pitchFamily="34" charset="0"/>
            </a:endParaRPr>
          </a:p>
          <a:p>
            <a:pPr>
              <a:lnSpc>
                <a:spcPct val="90000"/>
              </a:lnSpc>
            </a:pPr>
            <a:r>
              <a:rPr lang="en-US" sz="2100" b="1" dirty="0" smtClean="0">
                <a:latin typeface="Arial" pitchFamily="34" charset="0"/>
              </a:rPr>
              <a:t>ESCO industry has experienced rapid growth</a:t>
            </a:r>
            <a:r>
              <a:rPr lang="en-US" dirty="0" smtClean="0">
                <a:latin typeface="Arial" pitchFamily="34" charset="0"/>
              </a:rPr>
              <a:t>:</a:t>
            </a:r>
          </a:p>
          <a:p>
            <a:pPr lvl="1">
              <a:lnSpc>
                <a:spcPct val="90000"/>
              </a:lnSpc>
            </a:pPr>
            <a:r>
              <a:rPr lang="en-US" sz="1700" dirty="0" smtClean="0">
                <a:latin typeface="Arial" pitchFamily="34" charset="0"/>
              </a:rPr>
              <a:t>2000 - $2 billion (total revenue)</a:t>
            </a:r>
          </a:p>
          <a:p>
            <a:pPr lvl="1">
              <a:lnSpc>
                <a:spcPct val="90000"/>
              </a:lnSpc>
            </a:pPr>
            <a:r>
              <a:rPr lang="en-US" sz="1700" dirty="0" smtClean="0">
                <a:latin typeface="Arial" pitchFamily="34" charset="0"/>
              </a:rPr>
              <a:t>2006 - $3.6 billion</a:t>
            </a:r>
          </a:p>
          <a:p>
            <a:pPr lvl="1">
              <a:lnSpc>
                <a:spcPct val="90000"/>
              </a:lnSpc>
            </a:pPr>
            <a:r>
              <a:rPr lang="en-US" sz="1700" dirty="0" smtClean="0">
                <a:latin typeface="Arial" pitchFamily="34" charset="0"/>
              </a:rPr>
              <a:t>2008 - $4.1 billion</a:t>
            </a:r>
          </a:p>
          <a:p>
            <a:pPr lvl="1">
              <a:lnSpc>
                <a:spcPct val="90000"/>
              </a:lnSpc>
            </a:pPr>
            <a:r>
              <a:rPr lang="en-US" sz="1700" dirty="0" smtClean="0">
                <a:latin typeface="Arial" pitchFamily="34" charset="0"/>
              </a:rPr>
              <a:t>2011 - $7.1-7.3 billion (projected)</a:t>
            </a:r>
          </a:p>
          <a:p>
            <a:pPr lvl="1">
              <a:lnSpc>
                <a:spcPct val="90000"/>
              </a:lnSpc>
              <a:buFont typeface="Wingdings" pitchFamily="2" charset="2"/>
              <a:buNone/>
            </a:pPr>
            <a:endParaRPr lang="en-US" sz="1700" dirty="0" smtClean="0"/>
          </a:p>
          <a:p>
            <a:pPr lvl="1">
              <a:lnSpc>
                <a:spcPct val="90000"/>
              </a:lnSpc>
            </a:pPr>
            <a:endParaRPr lang="en-US" dirty="0" smtClean="0"/>
          </a:p>
          <a:p>
            <a:pPr>
              <a:lnSpc>
                <a:spcPct val="90000"/>
              </a:lnSpc>
            </a:pPr>
            <a:endParaRPr lang="en-US" dirty="0" smtClean="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l="25000" t="33171" r="18750" b="11623"/>
          <a:stretch>
            <a:fillRect/>
          </a:stretch>
        </p:blipFill>
        <p:spPr bwMode="auto">
          <a:xfrm>
            <a:off x="4343400" y="21336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252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smtClean="0"/>
              <a:t>Potential Issues:  </a:t>
            </a:r>
            <a:endParaRPr lang="en-US" sz="2800" b="1" dirty="0"/>
          </a:p>
        </p:txBody>
      </p:sp>
      <p:sp>
        <p:nvSpPr>
          <p:cNvPr id="20489" name="Rectangle 9"/>
          <p:cNvSpPr>
            <a:spLocks noChangeArrowheads="1"/>
          </p:cNvSpPr>
          <p:nvPr/>
        </p:nvSpPr>
        <p:spPr bwMode="auto">
          <a:xfrm>
            <a:off x="152400" y="1143000"/>
            <a:ext cx="8839200" cy="812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Guarantee:  Tool </a:t>
            </a:r>
            <a:r>
              <a:rPr lang="en-US" dirty="0">
                <a:solidFill>
                  <a:schemeClr val="bg1"/>
                </a:solidFill>
              </a:rPr>
              <a:t>b</a:t>
            </a:r>
            <a:r>
              <a:rPr lang="en-US" dirty="0" smtClean="0">
                <a:solidFill>
                  <a:schemeClr val="bg1"/>
                </a:solidFill>
              </a:rPr>
              <a:t>uilt for the Feds and not your clients – the “guarantee” was the reasoning behind creating the Congressional appropriations loophole, but has less utility for others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Guarantee is only as good as the ESCOs credit and the verification process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Guarantee is optional and costs $:  why buy it if your client is confident that the technology will achieve the desired result </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ESCOs may be partial to their technology and have unnecessary blinders on as to broader or innovative O&amp;M savings opportunities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Local Governments have many more financing options than the Feds, so financing through the ESCO is one of many options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Many ESCOs are relatively new to Georgia and are not familiar with the other local </a:t>
            </a:r>
            <a:r>
              <a:rPr lang="en-US" dirty="0" err="1" smtClean="0">
                <a:solidFill>
                  <a:schemeClr val="bg1"/>
                </a:solidFill>
              </a:rPr>
              <a:t>gov</a:t>
            </a:r>
            <a:r>
              <a:rPr lang="en-US" dirty="0" smtClean="0">
                <a:solidFill>
                  <a:schemeClr val="bg1"/>
                </a:solidFill>
              </a:rPr>
              <a:t> options </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smtClean="0">
              <a:solidFill>
                <a:schemeClr val="bg1"/>
              </a:solidFill>
            </a:endParaRPr>
          </a:p>
          <a:p>
            <a:pPr marL="628650" lvl="1" indent="-171450">
              <a:buFont typeface="Arial" pitchFamily="34" charset="0"/>
              <a:buChar char="•"/>
            </a:pPr>
            <a:endParaRPr lang="en-US" dirty="0">
              <a:solidFill>
                <a:schemeClr val="bg1"/>
              </a:solidFill>
            </a:endParaRPr>
          </a:p>
          <a:p>
            <a:pPr lvl="1"/>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9573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28600" y="914400"/>
            <a:ext cx="8534400" cy="5715000"/>
          </a:xfrm>
        </p:spPr>
        <p:txBody>
          <a:bodyPr/>
          <a:lstStyle/>
          <a:p>
            <a:pPr marL="0" indent="0">
              <a:buNone/>
            </a:pPr>
            <a:r>
              <a:rPr lang="en-US" sz="1600" b="1" dirty="0"/>
              <a:t>My areas of expertize:</a:t>
            </a:r>
          </a:p>
          <a:p>
            <a:pPr marL="0" indent="0">
              <a:buNone/>
            </a:pPr>
            <a:endParaRPr lang="en-US" sz="1600" b="1" dirty="0"/>
          </a:p>
          <a:p>
            <a:r>
              <a:rPr lang="en-US" sz="1600" b="1" dirty="0"/>
              <a:t>Energy and Utilities (transactions and regulatory (Ga. PSC));</a:t>
            </a:r>
          </a:p>
          <a:p>
            <a:r>
              <a:rPr lang="en-US" sz="1600" b="1" dirty="0"/>
              <a:t>Economic Incentives; and </a:t>
            </a:r>
          </a:p>
          <a:p>
            <a:r>
              <a:rPr lang="en-US" sz="1600" b="1" dirty="0"/>
              <a:t>Public Finance</a:t>
            </a:r>
          </a:p>
          <a:p>
            <a:pPr marL="0" indent="0">
              <a:buNone/>
            </a:pPr>
            <a:endParaRPr lang="en-US" sz="1600" b="1" dirty="0" smtClean="0"/>
          </a:p>
          <a:p>
            <a:pPr marL="0" indent="0">
              <a:buNone/>
            </a:pPr>
            <a:r>
              <a:rPr lang="en-US" sz="1600" b="1" dirty="0" smtClean="0"/>
              <a:t>A&amp;B </a:t>
            </a:r>
            <a:r>
              <a:rPr lang="en-US" sz="1600" b="1" dirty="0" smtClean="0"/>
              <a:t>is counsel to Electric Cities of Georgia, MEAG Power, the Municipal Gas Authority of Georgia and a number of other local government utilities (electric</a:t>
            </a:r>
            <a:r>
              <a:rPr lang="en-US" sz="1600" b="1" dirty="0"/>
              <a:t>/</a:t>
            </a:r>
            <a:r>
              <a:rPr lang="en-US" sz="1600" b="1" dirty="0" smtClean="0"/>
              <a:t> gas/water/telecom) providers and related entities in Georgia</a:t>
            </a:r>
          </a:p>
          <a:p>
            <a:pPr marL="0" indent="0">
              <a:buNone/>
            </a:pPr>
            <a:endParaRPr lang="en-US" sz="1600" b="1" dirty="0"/>
          </a:p>
          <a:p>
            <a:pPr marL="0" indent="0">
              <a:buNone/>
            </a:pPr>
            <a:r>
              <a:rPr lang="en-US" sz="1600" b="1" dirty="0" smtClean="0"/>
              <a:t>Also, represents private entities in public private partnerships and utility customers (e.g., customers of Georgia Power or EMCs) and traditional and renewable independent power providers (IPP) in Georgia and nationally</a:t>
            </a:r>
          </a:p>
          <a:p>
            <a:pPr marL="0" indent="0">
              <a:buNone/>
            </a:pPr>
            <a:endParaRPr lang="en-US" sz="1600" b="1" dirty="0" smtClean="0"/>
          </a:p>
          <a:p>
            <a:pPr marL="0" indent="0">
              <a:buNone/>
            </a:pPr>
            <a:r>
              <a:rPr lang="en-US" sz="1600" b="1" dirty="0" smtClean="0"/>
              <a:t>Disclaimer – Nothing in this presentation should be interpreted as the formal position of A&amp;B or any of its clients</a:t>
            </a:r>
          </a:p>
          <a:p>
            <a:pPr marL="0" indent="0">
              <a:buNone/>
            </a:pPr>
            <a:endParaRPr lang="en-US" sz="1600" b="1" dirty="0"/>
          </a:p>
          <a:p>
            <a:pPr marL="0" indent="0">
              <a:buNone/>
            </a:pPr>
            <a:r>
              <a:rPr lang="en-US" sz="1600" b="1" dirty="0"/>
              <a:t>Disclaimer – </a:t>
            </a:r>
            <a:r>
              <a:rPr lang="en-US" sz="1600" b="1" dirty="0" smtClean="0"/>
              <a:t>Very high level summary and not intended as legal advice re: a particular project</a:t>
            </a:r>
            <a:endParaRPr lang="en-US" sz="1600" b="1" dirty="0"/>
          </a:p>
          <a:p>
            <a:endParaRPr lang="en-US" sz="1600" b="1" dirty="0" smtClean="0"/>
          </a:p>
          <a:p>
            <a:endParaRPr lang="en-US" sz="1600" b="1" dirty="0"/>
          </a:p>
          <a:p>
            <a:endParaRPr lang="en-US" sz="1800" b="1" dirty="0" smtClean="0"/>
          </a:p>
        </p:txBody>
      </p:sp>
    </p:spTree>
    <p:extLst>
      <p:ext uri="{BB962C8B-B14F-4D97-AF65-F5344CB8AC3E}">
        <p14:creationId xmlns:p14="http://schemas.microsoft.com/office/powerpoint/2010/main" val="4235357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686800" cy="838200"/>
          </a:xfrm>
        </p:spPr>
        <p:txBody>
          <a:bodyPr/>
          <a:lstStyle/>
          <a:p>
            <a:r>
              <a:rPr lang="en-US" sz="2200" b="1" dirty="0" smtClean="0">
                <a:latin typeface="Arial" pitchFamily="34" charset="0"/>
              </a:rPr>
              <a:t>Georgia ESPC Legislation</a:t>
            </a:r>
          </a:p>
        </p:txBody>
      </p:sp>
      <p:sp>
        <p:nvSpPr>
          <p:cNvPr id="30723" name="Rectangle 3"/>
          <p:cNvSpPr>
            <a:spLocks noGrp="1" noChangeArrowheads="1"/>
          </p:cNvSpPr>
          <p:nvPr>
            <p:ph type="body" idx="1"/>
          </p:nvPr>
        </p:nvSpPr>
        <p:spPr>
          <a:xfrm>
            <a:off x="228600" y="1143000"/>
            <a:ext cx="8610600" cy="4800600"/>
          </a:xfrm>
        </p:spPr>
        <p:txBody>
          <a:bodyPr/>
          <a:lstStyle/>
          <a:p>
            <a:pPr>
              <a:lnSpc>
                <a:spcPct val="80000"/>
              </a:lnSpc>
            </a:pPr>
            <a:r>
              <a:rPr lang="en-US" sz="1800" dirty="0" smtClean="0">
                <a:latin typeface="Arial" pitchFamily="34" charset="0"/>
              </a:rPr>
              <a:t>Constitutional prohibition limited multi-year contracts for certain Ga. Governmental Units</a:t>
            </a:r>
          </a:p>
          <a:p>
            <a:pPr>
              <a:lnSpc>
                <a:spcPct val="80000"/>
              </a:lnSpc>
            </a:pPr>
            <a:endParaRPr lang="en-US" sz="1800" dirty="0" smtClean="0">
              <a:latin typeface="Arial" pitchFamily="34" charset="0"/>
            </a:endParaRPr>
          </a:p>
          <a:p>
            <a:pPr>
              <a:lnSpc>
                <a:spcPct val="80000"/>
              </a:lnSpc>
            </a:pPr>
            <a:r>
              <a:rPr lang="en-US" sz="1800" dirty="0"/>
              <a:t>Guaranteed Energy Savings Performance Contracting Act, </a:t>
            </a:r>
            <a:r>
              <a:rPr lang="en-US" sz="1800" dirty="0" smtClean="0"/>
              <a:t>O.C.G.A. </a:t>
            </a:r>
            <a:r>
              <a:rPr lang="en-US" sz="1800" dirty="0"/>
              <a:t>Section § 50-37-1, et seq</a:t>
            </a:r>
            <a:r>
              <a:rPr lang="en-US" sz="1800" dirty="0" smtClean="0"/>
              <a:t>. </a:t>
            </a:r>
            <a:r>
              <a:rPr lang="en-US" sz="1800" dirty="0" smtClean="0">
                <a:latin typeface="Arial" pitchFamily="34" charset="0"/>
              </a:rPr>
              <a:t>and related Constitutional Amendment</a:t>
            </a:r>
          </a:p>
          <a:p>
            <a:pPr>
              <a:lnSpc>
                <a:spcPct val="80000"/>
              </a:lnSpc>
            </a:pPr>
            <a:endParaRPr lang="en-US" sz="1800" dirty="0" smtClean="0">
              <a:latin typeface="Arial" pitchFamily="34" charset="0"/>
            </a:endParaRPr>
          </a:p>
          <a:p>
            <a:pPr>
              <a:lnSpc>
                <a:spcPct val="80000"/>
              </a:lnSpc>
            </a:pPr>
            <a:r>
              <a:rPr lang="en-US" sz="1800" dirty="0" smtClean="0">
                <a:latin typeface="Arial" pitchFamily="34" charset="0"/>
              </a:rPr>
              <a:t>Governmental Units  </a:t>
            </a:r>
          </a:p>
          <a:p>
            <a:pPr>
              <a:lnSpc>
                <a:spcPct val="80000"/>
              </a:lnSpc>
            </a:pPr>
            <a:endParaRPr lang="en-US" sz="1800" dirty="0" smtClean="0">
              <a:latin typeface="Arial" pitchFamily="34" charset="0"/>
            </a:endParaRPr>
          </a:p>
          <a:p>
            <a:pPr lvl="1">
              <a:lnSpc>
                <a:spcPct val="80000"/>
              </a:lnSpc>
            </a:pPr>
            <a:r>
              <a:rPr lang="en-US" sz="1600" dirty="0" smtClean="0">
                <a:latin typeface="Arial" pitchFamily="34" charset="0"/>
              </a:rPr>
              <a:t>State government agencies</a:t>
            </a:r>
          </a:p>
          <a:p>
            <a:pPr lvl="1">
              <a:lnSpc>
                <a:spcPct val="80000"/>
              </a:lnSpc>
            </a:pPr>
            <a:r>
              <a:rPr lang="en-US" sz="1600" dirty="0" smtClean="0">
                <a:latin typeface="Arial" pitchFamily="34" charset="0"/>
              </a:rPr>
              <a:t>Colleges and universities</a:t>
            </a:r>
          </a:p>
          <a:p>
            <a:pPr lvl="1">
              <a:lnSpc>
                <a:spcPct val="80000"/>
              </a:lnSpc>
            </a:pPr>
            <a:r>
              <a:rPr lang="en-US" sz="1600" dirty="0" smtClean="0">
                <a:latin typeface="Arial" pitchFamily="34" charset="0"/>
              </a:rPr>
              <a:t>Counties and municipalities*</a:t>
            </a:r>
          </a:p>
          <a:p>
            <a:pPr lvl="1">
              <a:lnSpc>
                <a:spcPct val="80000"/>
              </a:lnSpc>
            </a:pPr>
            <a:r>
              <a:rPr lang="en-US" sz="1600" dirty="0" smtClean="0">
                <a:latin typeface="Arial" pitchFamily="34" charset="0"/>
              </a:rPr>
              <a:t>Public school districts*</a:t>
            </a:r>
          </a:p>
          <a:p>
            <a:pPr>
              <a:lnSpc>
                <a:spcPct val="80000"/>
              </a:lnSpc>
            </a:pPr>
            <a:endParaRPr lang="en-US" sz="1600" dirty="0" smtClean="0">
              <a:latin typeface="Arial" pitchFamily="34" charset="0"/>
            </a:endParaRPr>
          </a:p>
          <a:p>
            <a:pPr>
              <a:lnSpc>
                <a:spcPct val="80000"/>
              </a:lnSpc>
            </a:pPr>
            <a:r>
              <a:rPr lang="en-US" sz="1800" dirty="0" smtClean="0">
                <a:latin typeface="Arial" pitchFamily="34" charset="0"/>
              </a:rPr>
              <a:t>Contract for up to 20 years – solves the one year contract limit applicable to many GA gov. units</a:t>
            </a:r>
          </a:p>
          <a:p>
            <a:pPr>
              <a:lnSpc>
                <a:spcPct val="80000"/>
              </a:lnSpc>
            </a:pPr>
            <a:endParaRPr lang="en-US" sz="1800" dirty="0" smtClean="0">
              <a:latin typeface="Arial" pitchFamily="34" charset="0"/>
            </a:endParaRPr>
          </a:p>
          <a:p>
            <a:pPr>
              <a:lnSpc>
                <a:spcPct val="80000"/>
              </a:lnSpc>
            </a:pPr>
            <a:r>
              <a:rPr lang="en-US" sz="1800" dirty="0" smtClean="0">
                <a:latin typeface="Arial" pitchFamily="34" charset="0"/>
              </a:rPr>
              <a:t>ESCO guarantees that cost savings or revenue increases will meet or exceed project cost within 20 years </a:t>
            </a:r>
          </a:p>
          <a:p>
            <a:pPr>
              <a:lnSpc>
                <a:spcPct val="80000"/>
              </a:lnSpc>
            </a:pPr>
            <a:endParaRPr lang="en-US" sz="1800" dirty="0">
              <a:latin typeface="Arial" pitchFamily="34" charset="0"/>
            </a:endParaRPr>
          </a:p>
          <a:p>
            <a:pPr>
              <a:lnSpc>
                <a:spcPct val="80000"/>
              </a:lnSpc>
            </a:pPr>
            <a:r>
              <a:rPr lang="en-US" sz="1800" dirty="0" smtClean="0">
                <a:latin typeface="Arial" pitchFamily="34" charset="0"/>
              </a:rPr>
              <a:t>* One of many options available for local governments.</a:t>
            </a:r>
          </a:p>
          <a:p>
            <a:pPr>
              <a:lnSpc>
                <a:spcPct val="80000"/>
              </a:lnSpc>
            </a:pPr>
            <a:endParaRPr lang="en-US" sz="1800" dirty="0" smtClean="0">
              <a:latin typeface="Arial" pitchFamily="34" charset="0"/>
            </a:endParaRPr>
          </a:p>
        </p:txBody>
      </p:sp>
    </p:spTree>
    <p:extLst>
      <p:ext uri="{BB962C8B-B14F-4D97-AF65-F5344CB8AC3E}">
        <p14:creationId xmlns:p14="http://schemas.microsoft.com/office/powerpoint/2010/main" val="2500124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en-US" sz="3200" dirty="0" smtClean="0">
                <a:latin typeface="Arial" pitchFamily="34" charset="0"/>
              </a:rPr>
              <a:t>How does that impact me?</a:t>
            </a:r>
            <a:endParaRPr lang="en-US" sz="2800" b="1" u="sng" dirty="0"/>
          </a:p>
        </p:txBody>
      </p:sp>
      <p:sp>
        <p:nvSpPr>
          <p:cNvPr id="20489" name="Rectangle 9"/>
          <p:cNvSpPr>
            <a:spLocks noChangeArrowheads="1"/>
          </p:cNvSpPr>
          <p:nvPr/>
        </p:nvSpPr>
        <p:spPr bwMode="auto">
          <a:xfrm>
            <a:off x="304800" y="1676400"/>
            <a:ext cx="883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smtClean="0">
                <a:solidFill>
                  <a:schemeClr val="bg1"/>
                </a:solidFill>
              </a:rPr>
              <a:t>The State is going slow and setting a cap on the aggregate amount of ESPC funded improvements by State Agencies.</a:t>
            </a:r>
          </a:p>
          <a:p>
            <a:endParaRPr lang="en-US" sz="1600" dirty="0">
              <a:solidFill>
                <a:schemeClr val="bg1"/>
              </a:solidFill>
            </a:endParaRPr>
          </a:p>
          <a:p>
            <a:r>
              <a:rPr lang="en-US" sz="1600" dirty="0" smtClean="0">
                <a:solidFill>
                  <a:schemeClr val="bg1"/>
                </a:solidFill>
              </a:rPr>
              <a:t>ESCOs are all revved up to go in Georgia and the State’s slow go process has them beating down the door of entities that own lots of facilities:</a:t>
            </a:r>
          </a:p>
          <a:p>
            <a:endParaRPr lang="en-US" sz="1600" dirty="0">
              <a:solidFill>
                <a:schemeClr val="bg1"/>
              </a:solidFill>
            </a:endParaRPr>
          </a:p>
          <a:p>
            <a:pPr marL="285750" indent="-285750">
              <a:buFont typeface="Arial" pitchFamily="34" charset="0"/>
              <a:buChar char="•"/>
            </a:pPr>
            <a:r>
              <a:rPr lang="en-US" sz="1600" dirty="0" smtClean="0">
                <a:solidFill>
                  <a:schemeClr val="bg1"/>
                </a:solidFill>
              </a:rPr>
              <a:t>Cities</a:t>
            </a:r>
          </a:p>
          <a:p>
            <a:pPr marL="285750" indent="-285750">
              <a:buFont typeface="Arial" pitchFamily="34" charset="0"/>
              <a:buChar char="•"/>
            </a:pPr>
            <a:r>
              <a:rPr lang="en-US" sz="1600" dirty="0" smtClean="0">
                <a:solidFill>
                  <a:schemeClr val="bg1"/>
                </a:solidFill>
              </a:rPr>
              <a:t>Counties</a:t>
            </a:r>
          </a:p>
          <a:p>
            <a:pPr marL="285750" indent="-285750">
              <a:buFont typeface="Arial" pitchFamily="34" charset="0"/>
              <a:buChar char="•"/>
            </a:pPr>
            <a:r>
              <a:rPr lang="en-US" sz="1600" dirty="0" smtClean="0">
                <a:solidFill>
                  <a:schemeClr val="bg1"/>
                </a:solidFill>
              </a:rPr>
              <a:t>School Boards</a:t>
            </a:r>
          </a:p>
          <a:p>
            <a:pPr marL="285750" indent="-285750">
              <a:buFont typeface="Arial" pitchFamily="34" charset="0"/>
              <a:buChar char="•"/>
            </a:pPr>
            <a:r>
              <a:rPr lang="en-US" sz="1600" dirty="0" smtClean="0">
                <a:solidFill>
                  <a:schemeClr val="bg1"/>
                </a:solidFill>
              </a:rPr>
              <a:t>Hospitals</a:t>
            </a:r>
          </a:p>
          <a:p>
            <a:endParaRPr lang="en-US" sz="1600" dirty="0" smtClean="0">
              <a:solidFill>
                <a:schemeClr val="bg1"/>
              </a:solidFill>
            </a:endParaRPr>
          </a:p>
          <a:p>
            <a:r>
              <a:rPr lang="en-US" sz="1600" dirty="0" smtClean="0">
                <a:solidFill>
                  <a:schemeClr val="bg1"/>
                </a:solidFill>
              </a:rPr>
              <a:t>Walk through the convention vendor area and count the ESCOs and other efficiency service providers.</a:t>
            </a:r>
          </a:p>
          <a:p>
            <a:endParaRPr lang="en-US" sz="1600" dirty="0">
              <a:solidFill>
                <a:schemeClr val="bg1"/>
              </a:solidFill>
            </a:endParaRPr>
          </a:p>
          <a:p>
            <a:r>
              <a:rPr lang="en-US" sz="1600" dirty="0" smtClean="0">
                <a:solidFill>
                  <a:schemeClr val="bg1"/>
                </a:solidFill>
              </a:rPr>
              <a:t>That’s not a bad thing unless you let the ESCO drive.  Local governments have many more options than State Agencies or the Federal Government and have access to independent experts.</a:t>
            </a:r>
          </a:p>
          <a:p>
            <a:endParaRPr lang="en-US" sz="1600" dirty="0">
              <a:solidFill>
                <a:schemeClr val="bg1"/>
              </a:solidFill>
            </a:endParaRPr>
          </a:p>
        </p:txBody>
      </p:sp>
    </p:spTree>
    <p:extLst>
      <p:ext uri="{BB962C8B-B14F-4D97-AF65-F5344CB8AC3E}">
        <p14:creationId xmlns:p14="http://schemas.microsoft.com/office/powerpoint/2010/main" val="1338072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609600"/>
            <a:ext cx="8686800" cy="914400"/>
          </a:xfrm>
        </p:spPr>
        <p:txBody>
          <a:bodyPr/>
          <a:lstStyle/>
          <a:p>
            <a:r>
              <a:rPr lang="en-US" sz="3600" b="1" dirty="0" smtClean="0">
                <a:latin typeface="Arial" pitchFamily="34" charset="0"/>
              </a:rPr>
              <a:t>Georgia ESPC Legislation</a:t>
            </a:r>
          </a:p>
        </p:txBody>
      </p:sp>
      <p:sp>
        <p:nvSpPr>
          <p:cNvPr id="31747" name="Rectangle 3"/>
          <p:cNvSpPr>
            <a:spLocks noGrp="1" noChangeArrowheads="1"/>
          </p:cNvSpPr>
          <p:nvPr>
            <p:ph type="body" idx="1"/>
          </p:nvPr>
        </p:nvSpPr>
        <p:spPr>
          <a:xfrm>
            <a:off x="228600" y="1524000"/>
            <a:ext cx="8610600" cy="4648200"/>
          </a:xfrm>
        </p:spPr>
        <p:txBody>
          <a:bodyPr/>
          <a:lstStyle/>
          <a:p>
            <a:pPr>
              <a:lnSpc>
                <a:spcPct val="90000"/>
              </a:lnSpc>
            </a:pPr>
            <a:r>
              <a:rPr lang="en-US" sz="1800" dirty="0" smtClean="0">
                <a:latin typeface="Arial" pitchFamily="34" charset="0"/>
              </a:rPr>
              <a:t>“Energy conservation measure” means a program, or facility alteration, or technology upgrade* </a:t>
            </a:r>
            <a:r>
              <a:rPr lang="en-US" sz="1800" u="sng" dirty="0" smtClean="0">
                <a:latin typeface="Arial" pitchFamily="34" charset="0"/>
              </a:rPr>
              <a:t>designed to reduce energy, water, waste-water, or other consumption or operating costs</a:t>
            </a:r>
            <a:r>
              <a:rPr lang="en-US" sz="1800" dirty="0" smtClean="0">
                <a:latin typeface="Arial" pitchFamily="34" charset="0"/>
              </a:rPr>
              <a:t>. The term may include, without limitation:</a:t>
            </a:r>
          </a:p>
          <a:p>
            <a:pPr lvl="1">
              <a:lnSpc>
                <a:spcPct val="90000"/>
              </a:lnSpc>
            </a:pPr>
            <a:endParaRPr lang="en-US" sz="1400" dirty="0" smtClean="0">
              <a:latin typeface="Arial" pitchFamily="34" charset="0"/>
            </a:endParaRPr>
          </a:p>
          <a:p>
            <a:pPr lvl="1">
              <a:lnSpc>
                <a:spcPct val="90000"/>
              </a:lnSpc>
            </a:pPr>
            <a:r>
              <a:rPr lang="en-US" sz="1400" dirty="0" smtClean="0">
                <a:latin typeface="Arial" pitchFamily="34" charset="0"/>
              </a:rPr>
              <a:t>Insulation, windows, doors, energy control systems, HVAC, lighting, water and sewer.</a:t>
            </a:r>
          </a:p>
          <a:p>
            <a:pPr lvl="1">
              <a:lnSpc>
                <a:spcPct val="90000"/>
              </a:lnSpc>
            </a:pPr>
            <a:r>
              <a:rPr lang="en-US" sz="1400" dirty="0" smtClean="0">
                <a:latin typeface="Arial" pitchFamily="34" charset="0"/>
              </a:rPr>
              <a:t>Training program.</a:t>
            </a:r>
          </a:p>
          <a:p>
            <a:pPr lvl="1">
              <a:lnSpc>
                <a:spcPct val="90000"/>
              </a:lnSpc>
            </a:pPr>
            <a:r>
              <a:rPr lang="en-US" sz="1400" dirty="0" smtClean="0">
                <a:latin typeface="Arial" pitchFamily="34" charset="0"/>
              </a:rPr>
              <a:t>A program to reduce energy costs through rate adjustments, load shifting to reduce peak demand, or use of alternative suppliers** as otherwise provided by law.</a:t>
            </a:r>
          </a:p>
          <a:p>
            <a:pPr lvl="1">
              <a:lnSpc>
                <a:spcPct val="90000"/>
              </a:lnSpc>
            </a:pPr>
            <a:r>
              <a:rPr lang="en-US" sz="1400" dirty="0" smtClean="0">
                <a:latin typeface="Arial" pitchFamily="34" charset="0"/>
              </a:rPr>
              <a:t>Renewable generation systems owned by the governmental unit, such as solar photovoltaic, solar thermal, wind, and other tech.**</a:t>
            </a:r>
          </a:p>
          <a:p>
            <a:pPr lvl="1">
              <a:lnSpc>
                <a:spcPct val="90000"/>
              </a:lnSpc>
              <a:buNone/>
            </a:pPr>
            <a:endParaRPr lang="en-US" dirty="0" smtClean="0">
              <a:latin typeface="Arial" pitchFamily="34" charset="0"/>
            </a:endParaRPr>
          </a:p>
          <a:p>
            <a:pPr lvl="1">
              <a:lnSpc>
                <a:spcPct val="90000"/>
              </a:lnSpc>
              <a:buNone/>
            </a:pPr>
            <a:r>
              <a:rPr lang="en-US" dirty="0" smtClean="0">
                <a:latin typeface="Arial" pitchFamily="34" charset="0"/>
              </a:rPr>
              <a:t>*	“Program, or …Technology upgrade” – we’re not just talking about buildings.</a:t>
            </a:r>
          </a:p>
          <a:p>
            <a:pPr lvl="1">
              <a:lnSpc>
                <a:spcPct val="90000"/>
              </a:lnSpc>
              <a:buFont typeface="Wingdings" pitchFamily="2" charset="2"/>
              <a:buNone/>
            </a:pPr>
            <a:r>
              <a:rPr lang="en-US" dirty="0" smtClean="0">
                <a:latin typeface="Arial" pitchFamily="34" charset="0"/>
              </a:rPr>
              <a:t>**  Must understand and comply with Georgia Territorial Electric Service Act of 1973 and Georgia Cogeneration and Distributed Generation Act of 2001. I have another presentation on these Acts if anyone would like a copy. The ESPC Act requires notice to utility providers of ESPCs.</a:t>
            </a:r>
            <a:r>
              <a:rPr lang="en-US" sz="1600" dirty="0" smtClean="0"/>
              <a:t>  </a:t>
            </a:r>
          </a:p>
          <a:p>
            <a:pPr>
              <a:lnSpc>
                <a:spcPct val="90000"/>
              </a:lnSpc>
              <a:buFont typeface="Wingdings" pitchFamily="2" charset="2"/>
              <a:buNone/>
            </a:pPr>
            <a:endParaRPr lang="en-US" sz="2100" dirty="0" smtClean="0">
              <a:latin typeface="Arial" pitchFamily="34" charset="0"/>
            </a:endParaRPr>
          </a:p>
        </p:txBody>
      </p:sp>
    </p:spTree>
    <p:extLst>
      <p:ext uri="{BB962C8B-B14F-4D97-AF65-F5344CB8AC3E}">
        <p14:creationId xmlns:p14="http://schemas.microsoft.com/office/powerpoint/2010/main" val="2713742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609600"/>
            <a:ext cx="8686800" cy="914400"/>
          </a:xfrm>
        </p:spPr>
        <p:txBody>
          <a:bodyPr/>
          <a:lstStyle/>
          <a:p>
            <a:r>
              <a:rPr lang="en-US" sz="3600" b="1" smtClean="0">
                <a:latin typeface="Arial" pitchFamily="34" charset="0"/>
              </a:rPr>
              <a:t>Georgia ESPC Legislation</a:t>
            </a:r>
          </a:p>
        </p:txBody>
      </p:sp>
      <p:sp>
        <p:nvSpPr>
          <p:cNvPr id="32771" name="Rectangle 3"/>
          <p:cNvSpPr>
            <a:spLocks noGrp="1" noChangeArrowheads="1"/>
          </p:cNvSpPr>
          <p:nvPr>
            <p:ph type="body" idx="1"/>
          </p:nvPr>
        </p:nvSpPr>
        <p:spPr>
          <a:xfrm>
            <a:off x="228600" y="1524000"/>
            <a:ext cx="8610600" cy="4648200"/>
          </a:xfrm>
        </p:spPr>
        <p:txBody>
          <a:bodyPr/>
          <a:lstStyle/>
          <a:p>
            <a:r>
              <a:rPr lang="en-US" sz="2300" dirty="0" smtClean="0">
                <a:latin typeface="Arial" pitchFamily="34" charset="0"/>
              </a:rPr>
              <a:t>State Agencies are subject to GEFA </a:t>
            </a:r>
            <a:r>
              <a:rPr lang="en-US" sz="2300" dirty="0" err="1" smtClean="0">
                <a:latin typeface="Arial" pitchFamily="34" charset="0"/>
              </a:rPr>
              <a:t>Regs</a:t>
            </a:r>
            <a:r>
              <a:rPr lang="en-US" sz="2300" dirty="0" smtClean="0">
                <a:latin typeface="Arial" pitchFamily="34" charset="0"/>
              </a:rPr>
              <a:t> and Review</a:t>
            </a:r>
          </a:p>
          <a:p>
            <a:pPr lvl="1"/>
            <a:r>
              <a:rPr lang="en-US" sz="2000" dirty="0" smtClean="0">
                <a:latin typeface="Arial" pitchFamily="34" charset="0"/>
              </a:rPr>
              <a:t>GEFA - tasked with prequalifying Qualified ESCOs</a:t>
            </a:r>
          </a:p>
          <a:p>
            <a:pPr lvl="1"/>
            <a:endParaRPr lang="en-US" sz="2000" dirty="0" smtClean="0">
              <a:latin typeface="Arial" pitchFamily="34" charset="0"/>
            </a:endParaRPr>
          </a:p>
          <a:p>
            <a:pPr lvl="1"/>
            <a:r>
              <a:rPr lang="en-US" sz="2000" dirty="0" smtClean="0">
                <a:latin typeface="Arial" pitchFamily="34" charset="0"/>
              </a:rPr>
              <a:t>GEFA - </a:t>
            </a:r>
            <a:r>
              <a:rPr lang="en-US" sz="2000" dirty="0" err="1" smtClean="0">
                <a:latin typeface="Arial" pitchFamily="34" charset="0"/>
              </a:rPr>
              <a:t>regs</a:t>
            </a:r>
            <a:r>
              <a:rPr lang="en-US" sz="2000" dirty="0" smtClean="0">
                <a:latin typeface="Arial" pitchFamily="34" charset="0"/>
              </a:rPr>
              <a:t> and policies necessary to carry out ESCO Act contracting and procurement procedures for State Agencies</a:t>
            </a:r>
          </a:p>
          <a:p>
            <a:pPr lvl="1"/>
            <a:endParaRPr lang="en-US" sz="2000" dirty="0" smtClean="0">
              <a:latin typeface="Arial" pitchFamily="34" charset="0"/>
            </a:endParaRPr>
          </a:p>
          <a:p>
            <a:pPr lvl="1"/>
            <a:r>
              <a:rPr lang="en-US" sz="2000" dirty="0" smtClean="0">
                <a:latin typeface="Arial" pitchFamily="34" charset="0"/>
              </a:rPr>
              <a:t>GEFA - provide technical assistance to State Agencies </a:t>
            </a:r>
          </a:p>
          <a:p>
            <a:pPr lvl="1"/>
            <a:endParaRPr lang="en-US" sz="2000" dirty="0" smtClean="0">
              <a:latin typeface="Arial" pitchFamily="34" charset="0"/>
            </a:endParaRPr>
          </a:p>
          <a:p>
            <a:pPr lvl="1"/>
            <a:r>
              <a:rPr lang="en-US" sz="2000" dirty="0" smtClean="0">
                <a:latin typeface="Arial" pitchFamily="34" charset="0"/>
              </a:rPr>
              <a:t>GEFA - develop model contractual and related documents for use by State Agencies. </a:t>
            </a:r>
          </a:p>
          <a:p>
            <a:pPr lvl="1"/>
            <a:endParaRPr lang="en-US" sz="2000" dirty="0" smtClean="0">
              <a:latin typeface="Arial" pitchFamily="34" charset="0"/>
            </a:endParaRPr>
          </a:p>
          <a:p>
            <a:pPr lvl="1"/>
            <a:r>
              <a:rPr lang="en-US" sz="2000" dirty="0" smtClean="0">
                <a:latin typeface="Arial" pitchFamily="34" charset="0"/>
              </a:rPr>
              <a:t>State Agencies required to proposed contract or lease to GEFA for review and approval</a:t>
            </a:r>
            <a:r>
              <a:rPr lang="en-US" sz="2000" dirty="0" smtClean="0"/>
              <a:t>    </a:t>
            </a:r>
          </a:p>
        </p:txBody>
      </p:sp>
    </p:spTree>
    <p:extLst>
      <p:ext uri="{BB962C8B-B14F-4D97-AF65-F5344CB8AC3E}">
        <p14:creationId xmlns:p14="http://schemas.microsoft.com/office/powerpoint/2010/main" val="2840268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609600"/>
            <a:ext cx="8686800" cy="914400"/>
          </a:xfrm>
        </p:spPr>
        <p:txBody>
          <a:bodyPr/>
          <a:lstStyle/>
          <a:p>
            <a:r>
              <a:rPr lang="en-US" sz="3600" b="1" smtClean="0">
                <a:latin typeface="Arial" pitchFamily="34" charset="0"/>
              </a:rPr>
              <a:t>Georgia ESPC Legislation</a:t>
            </a:r>
          </a:p>
        </p:txBody>
      </p:sp>
      <p:sp>
        <p:nvSpPr>
          <p:cNvPr id="33795" name="Rectangle 3"/>
          <p:cNvSpPr>
            <a:spLocks noGrp="1" noChangeArrowheads="1"/>
          </p:cNvSpPr>
          <p:nvPr>
            <p:ph type="body" idx="1"/>
          </p:nvPr>
        </p:nvSpPr>
        <p:spPr>
          <a:xfrm>
            <a:off x="228600" y="1524000"/>
            <a:ext cx="8610600" cy="4648200"/>
          </a:xfrm>
        </p:spPr>
        <p:txBody>
          <a:bodyPr/>
          <a:lstStyle/>
          <a:p>
            <a:r>
              <a:rPr lang="en-US" dirty="0" smtClean="0">
                <a:latin typeface="Arial" pitchFamily="34" charset="0"/>
              </a:rPr>
              <a:t>GSFIC is authorized to establish certain financial criteria and policies related to State Agency ESPCs</a:t>
            </a:r>
          </a:p>
          <a:p>
            <a:endParaRPr lang="en-US" dirty="0" smtClean="0">
              <a:latin typeface="Arial" pitchFamily="34" charset="0"/>
            </a:endParaRPr>
          </a:p>
          <a:p>
            <a:r>
              <a:rPr lang="en-US" dirty="0" smtClean="0">
                <a:latin typeface="Arial" pitchFamily="34" charset="0"/>
              </a:rPr>
              <a:t>No State Agency ESPCs may be entered into before GEFA and GSFIC </a:t>
            </a:r>
            <a:r>
              <a:rPr lang="en-US" dirty="0" err="1" smtClean="0">
                <a:latin typeface="Arial" pitchFamily="34" charset="0"/>
              </a:rPr>
              <a:t>regs</a:t>
            </a:r>
            <a:r>
              <a:rPr lang="en-US" dirty="0" smtClean="0">
                <a:latin typeface="Arial" pitchFamily="34" charset="0"/>
              </a:rPr>
              <a:t> and policies </a:t>
            </a:r>
          </a:p>
          <a:p>
            <a:endParaRPr lang="en-US" dirty="0" smtClean="0">
              <a:latin typeface="Arial" pitchFamily="34" charset="0"/>
            </a:endParaRPr>
          </a:p>
          <a:p>
            <a:r>
              <a:rPr lang="en-US" dirty="0" smtClean="0">
                <a:latin typeface="Arial" pitchFamily="34" charset="0"/>
              </a:rPr>
              <a:t>Noncompliant ESPCs are “void and of no effect”</a:t>
            </a:r>
          </a:p>
        </p:txBody>
      </p:sp>
    </p:spTree>
    <p:extLst>
      <p:ext uri="{BB962C8B-B14F-4D97-AF65-F5344CB8AC3E}">
        <p14:creationId xmlns:p14="http://schemas.microsoft.com/office/powerpoint/2010/main" val="3775201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609600"/>
            <a:ext cx="8686800" cy="914400"/>
          </a:xfrm>
        </p:spPr>
        <p:txBody>
          <a:bodyPr/>
          <a:lstStyle/>
          <a:p>
            <a:r>
              <a:rPr lang="en-US" sz="3600" b="1" dirty="0" smtClean="0">
                <a:latin typeface="Arial" pitchFamily="34" charset="0"/>
              </a:rPr>
              <a:t>State Agency Program</a:t>
            </a:r>
          </a:p>
        </p:txBody>
      </p:sp>
      <p:sp>
        <p:nvSpPr>
          <p:cNvPr id="33795" name="Rectangle 3"/>
          <p:cNvSpPr>
            <a:spLocks noGrp="1" noChangeArrowheads="1"/>
          </p:cNvSpPr>
          <p:nvPr>
            <p:ph type="body" idx="1"/>
          </p:nvPr>
        </p:nvSpPr>
        <p:spPr>
          <a:xfrm>
            <a:off x="228600" y="1371600"/>
            <a:ext cx="8610600" cy="4800600"/>
          </a:xfrm>
        </p:spPr>
        <p:txBody>
          <a:bodyPr/>
          <a:lstStyle/>
          <a:p>
            <a:pPr marL="0" indent="0">
              <a:buNone/>
            </a:pPr>
            <a:endParaRPr lang="en-US" sz="1800" dirty="0" smtClean="0"/>
          </a:p>
          <a:p>
            <a:pPr marL="0" indent="0">
              <a:buNone/>
            </a:pPr>
            <a:r>
              <a:rPr lang="en-US" sz="1800" dirty="0" smtClean="0"/>
              <a:t>“GEFA News</a:t>
            </a:r>
          </a:p>
          <a:p>
            <a:pPr marL="0" indent="0">
              <a:buNone/>
            </a:pPr>
            <a:r>
              <a:rPr lang="en-US" sz="1800" dirty="0" smtClean="0"/>
              <a:t>Performance Contracting Prequalification List Selected </a:t>
            </a:r>
          </a:p>
          <a:p>
            <a:pPr marL="0" indent="0">
              <a:buNone/>
            </a:pPr>
            <a:r>
              <a:rPr lang="en-US" sz="1800" dirty="0" smtClean="0"/>
              <a:t>Posted Date: 3/16/2012 4:30 PM </a:t>
            </a:r>
          </a:p>
          <a:p>
            <a:pPr marL="0" indent="0">
              <a:buNone/>
            </a:pPr>
            <a:r>
              <a:rPr lang="en-US" sz="1800" dirty="0" smtClean="0"/>
              <a:t>The Georgia Environmental Finance Authority (GEFA) is pleased to announce the companies selected for the Guaranteed Energy Savings Performance Contracting (GESPC) prequalification list. Companies on the prequalification list are eligible to compete for future GESPC solicitations issued by the state of Georgia. </a:t>
            </a:r>
            <a:br>
              <a:rPr lang="en-US" sz="1800" dirty="0" smtClean="0"/>
            </a:br>
            <a:r>
              <a:rPr lang="en-US" sz="1800" dirty="0" smtClean="0"/>
              <a:t/>
            </a:r>
            <a:br>
              <a:rPr lang="en-US" sz="1800" dirty="0" smtClean="0"/>
            </a:br>
            <a:r>
              <a:rPr lang="en-US" sz="1800" dirty="0" smtClean="0"/>
              <a:t>The initial GESPC prequalification list includes: AECOM, Chevron Energy Solutions, </a:t>
            </a:r>
            <a:r>
              <a:rPr lang="en-US" sz="1800" dirty="0" err="1" smtClean="0"/>
              <a:t>ConEdison</a:t>
            </a:r>
            <a:r>
              <a:rPr lang="en-US" sz="1800" dirty="0" smtClean="0"/>
              <a:t> Solutions, Constellation Energy, Eaton Corporation, Energy Systems Group, Honeywell, Johnson Controls, </a:t>
            </a:r>
            <a:r>
              <a:rPr lang="en-US" sz="1800" dirty="0" err="1" smtClean="0"/>
              <a:t>Linc</a:t>
            </a:r>
            <a:r>
              <a:rPr lang="en-US" sz="1800" dirty="0" smtClean="0"/>
              <a:t> Mechanical, </a:t>
            </a:r>
            <a:r>
              <a:rPr lang="en-US" sz="1800" dirty="0" err="1" smtClean="0"/>
              <a:t>NEXTera</a:t>
            </a:r>
            <a:r>
              <a:rPr lang="en-US" sz="1800" dirty="0" smtClean="0"/>
              <a:t> Energy Services, </a:t>
            </a:r>
            <a:r>
              <a:rPr lang="en-US" sz="1800" dirty="0" err="1" smtClean="0"/>
              <a:t>Noresco</a:t>
            </a:r>
            <a:r>
              <a:rPr lang="en-US" sz="1800" dirty="0" smtClean="0"/>
              <a:t>, Pepco Energy Services, Schneider Electric, Siemens and Trane.” </a:t>
            </a:r>
            <a:r>
              <a:rPr lang="en-US" dirty="0" smtClean="0"/>
              <a:t/>
            </a:r>
            <a:br>
              <a:rPr lang="en-US" dirty="0" smtClean="0"/>
            </a:br>
            <a:r>
              <a:rPr lang="en-US" dirty="0" smtClean="0"/>
              <a:t/>
            </a:r>
            <a:br>
              <a:rPr lang="en-US" dirty="0" smtClean="0"/>
            </a:br>
            <a:endParaRPr lang="en-US" dirty="0" smtClean="0"/>
          </a:p>
          <a:p>
            <a:endParaRPr lang="en-US" dirty="0" smtClean="0">
              <a:latin typeface="Arial" pitchFamily="34" charset="0"/>
            </a:endParaRPr>
          </a:p>
          <a:p>
            <a:endParaRPr lang="en-US" sz="2600" dirty="0" smtClean="0">
              <a:latin typeface="Arial" pitchFamily="34" charset="0"/>
            </a:endParaRPr>
          </a:p>
        </p:txBody>
      </p:sp>
    </p:spTree>
    <p:extLst>
      <p:ext uri="{BB962C8B-B14F-4D97-AF65-F5344CB8AC3E}">
        <p14:creationId xmlns:p14="http://schemas.microsoft.com/office/powerpoint/2010/main" val="3161766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1219200"/>
            <a:ext cx="8686800" cy="5257800"/>
          </a:xfrm>
        </p:spPr>
        <p:txBody>
          <a:bodyPr/>
          <a:lstStyle/>
          <a:p>
            <a:endParaRPr lang="en-US" sz="2400" b="1" dirty="0" smtClean="0"/>
          </a:p>
          <a:p>
            <a:pPr marL="0" indent="0">
              <a:buNone/>
            </a:pPr>
            <a:r>
              <a:rPr lang="en-US" sz="2400" b="1" dirty="0" smtClean="0"/>
              <a:t>Public Private Partnerships</a:t>
            </a:r>
          </a:p>
          <a:p>
            <a:pPr lvl="1"/>
            <a:endParaRPr lang="en-US" sz="2000" b="1" dirty="0" smtClean="0"/>
          </a:p>
          <a:p>
            <a:pPr lvl="1"/>
            <a:r>
              <a:rPr lang="en-US" sz="2000" b="1" dirty="0" smtClean="0"/>
              <a:t>Merely a form of outsourcing to private entities on a more comprehensive basis typically coupled with financing</a:t>
            </a:r>
          </a:p>
        </p:txBody>
      </p:sp>
      <p:sp>
        <p:nvSpPr>
          <p:cNvPr id="2" name="Title 1"/>
          <p:cNvSpPr>
            <a:spLocks noGrp="1"/>
          </p:cNvSpPr>
          <p:nvPr>
            <p:ph type="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581388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1219200"/>
            <a:ext cx="8686800" cy="5257800"/>
          </a:xfrm>
        </p:spPr>
        <p:txBody>
          <a:bodyPr/>
          <a:lstStyle/>
          <a:p>
            <a:pPr marL="0" indent="0">
              <a:buNone/>
            </a:pPr>
            <a:r>
              <a:rPr lang="en-US" sz="2400" b="1" dirty="0" smtClean="0"/>
              <a:t>Public </a:t>
            </a:r>
            <a:r>
              <a:rPr lang="en-US" sz="2400" b="1" dirty="0" smtClean="0"/>
              <a:t>Private Partnerships</a:t>
            </a:r>
          </a:p>
          <a:p>
            <a:pPr lvl="1"/>
            <a:endParaRPr lang="en-US" sz="2000" b="1" dirty="0" smtClean="0"/>
          </a:p>
          <a:p>
            <a:pPr lvl="1"/>
            <a:r>
              <a:rPr lang="en-US" b="1" dirty="0" smtClean="0"/>
              <a:t>“New </a:t>
            </a:r>
            <a:r>
              <a:rPr lang="en-US" b="1" dirty="0"/>
              <a:t>Georgia Legislation for Public-Private Partnerships in </a:t>
            </a:r>
            <a:r>
              <a:rPr lang="en-US" b="1" dirty="0" smtClean="0"/>
              <a:t>Water” May 2011  - OCGA Section 36-91-100, et seq.</a:t>
            </a:r>
          </a:p>
          <a:p>
            <a:pPr lvl="1"/>
            <a:endParaRPr lang="en-US" b="1" dirty="0"/>
          </a:p>
          <a:p>
            <a:pPr lvl="1"/>
            <a:r>
              <a:rPr lang="en-US" b="1" dirty="0" smtClean="0"/>
              <a:t>Doesn’t appear to permit anything that local governments can’t already do other than permit a multi-year outsourcing/service contract with private parties.</a:t>
            </a:r>
          </a:p>
          <a:p>
            <a:pPr lvl="1"/>
            <a:endParaRPr lang="en-US" b="1" dirty="0"/>
          </a:p>
          <a:p>
            <a:pPr lvl="1"/>
            <a:r>
              <a:rPr lang="en-US" b="1" dirty="0" smtClean="0"/>
              <a:t>However, Georgia law already permits multi-year contracts with private parties for up to a reasonable period when a local government is acting in a “proprietary” capacity.  Georgia courts have upheld a 50 year power supply contract between and city and Georgia Power. </a:t>
            </a:r>
            <a:endParaRPr lang="en-US" b="1" dirty="0"/>
          </a:p>
        </p:txBody>
      </p:sp>
      <p:sp>
        <p:nvSpPr>
          <p:cNvPr id="2" name="Title 1"/>
          <p:cNvSpPr>
            <a:spLocks noGrp="1"/>
          </p:cNvSpPr>
          <p:nvPr>
            <p:ph type="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209050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762000"/>
            <a:ext cx="8686800" cy="5257800"/>
          </a:xfrm>
        </p:spPr>
        <p:txBody>
          <a:bodyPr/>
          <a:lstStyle/>
          <a:p>
            <a:endParaRPr lang="en-US" sz="2400" b="1" dirty="0" smtClean="0"/>
          </a:p>
          <a:p>
            <a:pPr marL="0" indent="0">
              <a:buNone/>
            </a:pPr>
            <a:r>
              <a:rPr lang="en-US" sz="2400" b="1" dirty="0" smtClean="0"/>
              <a:t>Public Private Partnerships</a:t>
            </a:r>
          </a:p>
          <a:p>
            <a:pPr lvl="1"/>
            <a:endParaRPr lang="en-US" sz="2000" b="1" dirty="0" smtClean="0"/>
          </a:p>
          <a:p>
            <a:pPr marL="457200" lvl="1" indent="0">
              <a:buNone/>
            </a:pPr>
            <a:r>
              <a:rPr lang="en-US" b="1" dirty="0" smtClean="0"/>
              <a:t>Two examples:</a:t>
            </a:r>
          </a:p>
          <a:p>
            <a:pPr lvl="1"/>
            <a:endParaRPr lang="en-US" b="1" dirty="0"/>
          </a:p>
          <a:p>
            <a:pPr lvl="1"/>
            <a:r>
              <a:rPr lang="en-US" b="1" dirty="0" smtClean="0"/>
              <a:t>GE – Electric Cities of Georgia – </a:t>
            </a:r>
            <a:r>
              <a:rPr lang="en-US" b="1" dirty="0" err="1" smtClean="0"/>
              <a:t>GridIQ</a:t>
            </a:r>
            <a:r>
              <a:rPr lang="en-US" b="1" dirty="0" smtClean="0"/>
              <a:t> Project “Beta” Project in Norcross.   </a:t>
            </a:r>
          </a:p>
          <a:p>
            <a:pPr lvl="2"/>
            <a:r>
              <a:rPr lang="en-US" b="1" dirty="0"/>
              <a:t>See </a:t>
            </a:r>
            <a:r>
              <a:rPr lang="en-US" b="1" dirty="0">
                <a:hlinkClick r:id="rId2"/>
              </a:rPr>
              <a:t>http://</a:t>
            </a:r>
            <a:r>
              <a:rPr lang="en-US" b="1" dirty="0" smtClean="0">
                <a:hlinkClick r:id="rId2"/>
              </a:rPr>
              <a:t>www.govtech.com/innovationnation/Georgia-City-Deploys-Smart-Grid-as-a-Service.html</a:t>
            </a:r>
            <a:r>
              <a:rPr lang="en-US" b="1" dirty="0" smtClean="0"/>
              <a:t>. </a:t>
            </a:r>
          </a:p>
          <a:p>
            <a:pPr lvl="2"/>
            <a:endParaRPr lang="en-US" b="1" dirty="0"/>
          </a:p>
          <a:p>
            <a:pPr lvl="1"/>
            <a:r>
              <a:rPr lang="en-US" b="1" dirty="0" smtClean="0"/>
              <a:t>Municipal Development Services LLC – Turnkey Projects bring tax-exempt financing, design, construct and operation together for local government projects.   </a:t>
            </a:r>
            <a:endParaRPr lang="en-US" b="1" dirty="0"/>
          </a:p>
          <a:p>
            <a:pPr marL="1371600" lvl="3" indent="0">
              <a:buNone/>
            </a:pPr>
            <a:endParaRPr lang="en-US" b="1" dirty="0" smtClean="0"/>
          </a:p>
          <a:p>
            <a:pPr marL="1371600" lvl="3" indent="0">
              <a:buNone/>
            </a:pPr>
            <a:endParaRPr lang="en-US" b="1" dirty="0"/>
          </a:p>
          <a:p>
            <a:pPr marL="1371600" lvl="3" indent="0">
              <a:buNone/>
            </a:pPr>
            <a:endParaRPr lang="en-US" b="1" dirty="0" smtClean="0"/>
          </a:p>
          <a:p>
            <a:pPr lvl="2"/>
            <a:endParaRPr lang="en-US" b="1" dirty="0"/>
          </a:p>
          <a:p>
            <a:pPr lvl="2"/>
            <a:endParaRPr lang="en-US" b="1" dirty="0" smtClean="0"/>
          </a:p>
          <a:p>
            <a:pPr lvl="2"/>
            <a:endParaRPr lang="en-US" b="1" dirty="0"/>
          </a:p>
        </p:txBody>
      </p:sp>
      <p:sp>
        <p:nvSpPr>
          <p:cNvPr id="2" name="Title 1"/>
          <p:cNvSpPr>
            <a:spLocks noGrp="1"/>
          </p:cNvSpPr>
          <p:nvPr>
            <p:ph type="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4157033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381000"/>
            <a:ext cx="8686800" cy="936625"/>
          </a:xfrm>
        </p:spPr>
        <p:txBody>
          <a:bodyPr/>
          <a:lstStyle/>
          <a:p>
            <a:r>
              <a:rPr lang="en-US" sz="2900" b="1" smtClean="0">
                <a:latin typeface="Arial" pitchFamily="34" charset="0"/>
              </a:rPr>
              <a:t>Property Assessed Clean Energy (PACE) Bonds</a:t>
            </a:r>
          </a:p>
        </p:txBody>
      </p:sp>
      <p:sp>
        <p:nvSpPr>
          <p:cNvPr id="27651" name="Rectangle 3"/>
          <p:cNvSpPr>
            <a:spLocks noGrp="1" noChangeArrowheads="1"/>
          </p:cNvSpPr>
          <p:nvPr>
            <p:ph type="body" idx="1"/>
          </p:nvPr>
        </p:nvSpPr>
        <p:spPr>
          <a:xfrm>
            <a:off x="228600" y="1295400"/>
            <a:ext cx="8610600" cy="3949700"/>
          </a:xfrm>
        </p:spPr>
        <p:txBody>
          <a:bodyPr/>
          <a:lstStyle/>
          <a:p>
            <a:r>
              <a:rPr lang="en-US" sz="2400" smtClean="0">
                <a:latin typeface="Arial" pitchFamily="34" charset="0"/>
              </a:rPr>
              <a:t>Legislation in Georgia and 14 other states </a:t>
            </a:r>
          </a:p>
          <a:p>
            <a:r>
              <a:rPr lang="en-US" sz="2400" smtClean="0">
                <a:latin typeface="Arial" pitchFamily="34" charset="0"/>
              </a:rPr>
              <a:t>Local gov. issues bonds to create loan pool</a:t>
            </a:r>
          </a:p>
          <a:p>
            <a:pPr lvl="1"/>
            <a:r>
              <a:rPr lang="en-US" sz="2400" smtClean="0">
                <a:latin typeface="Arial" pitchFamily="34" charset="0"/>
              </a:rPr>
              <a:t>Local gov. makes loans to private building owners for energy-saving or renewable energy retrofits</a:t>
            </a:r>
          </a:p>
          <a:p>
            <a:pPr lvl="1"/>
            <a:r>
              <a:rPr lang="en-US" sz="2400" smtClean="0">
                <a:latin typeface="Arial" pitchFamily="34" charset="0"/>
              </a:rPr>
              <a:t>Property taxes or utility bill on retrofitted buildings are increased by amount necessary to repay loan</a:t>
            </a:r>
          </a:p>
          <a:p>
            <a:pPr lvl="1"/>
            <a:r>
              <a:rPr lang="en-US" sz="2400" smtClean="0">
                <a:latin typeface="Arial" pitchFamily="34" charset="0"/>
              </a:rPr>
              <a:t>Loans are backed by property-tax or utility lien on retrofitted buildings</a:t>
            </a:r>
          </a:p>
          <a:p>
            <a:r>
              <a:rPr lang="en-US" sz="2400" smtClean="0">
                <a:latin typeface="Arial" pitchFamily="34" charset="0"/>
              </a:rPr>
              <a:t>No increase for nonparticipating residents </a:t>
            </a:r>
          </a:p>
          <a:p>
            <a:r>
              <a:rPr lang="en-US" sz="2400" smtClean="0">
                <a:latin typeface="Arial" pitchFamily="34" charset="0"/>
              </a:rPr>
              <a:t>Owner can couple this with Guaranteed Energy Savings Performance Contracting</a:t>
            </a:r>
            <a:r>
              <a:rPr lang="en-US" sz="2800" smtClean="0">
                <a:latin typeface="Arial" pitchFamily="34" charset="0"/>
              </a:rPr>
              <a:t> (ESPCs)</a:t>
            </a:r>
          </a:p>
        </p:txBody>
      </p:sp>
    </p:spTree>
    <p:extLst>
      <p:ext uri="{BB962C8B-B14F-4D97-AF65-F5344CB8AC3E}">
        <p14:creationId xmlns:p14="http://schemas.microsoft.com/office/powerpoint/2010/main" val="38355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838200"/>
            <a:ext cx="8686800" cy="5257800"/>
          </a:xfrm>
        </p:spPr>
        <p:txBody>
          <a:bodyPr/>
          <a:lstStyle/>
          <a:p>
            <a:pPr marL="0" indent="0">
              <a:buNone/>
            </a:pPr>
            <a:endParaRPr lang="en-US" sz="1800" b="1" dirty="0"/>
          </a:p>
          <a:p>
            <a:r>
              <a:rPr lang="en-US" sz="1800" b="1" dirty="0"/>
              <a:t>Chairman of the A&amp;B Atlanta Office Sustainability Committee -  </a:t>
            </a:r>
          </a:p>
          <a:p>
            <a:pPr marL="0" indent="0">
              <a:buNone/>
            </a:pPr>
            <a:r>
              <a:rPr lang="en-US" sz="1800" b="1" dirty="0"/>
              <a:t>	</a:t>
            </a:r>
          </a:p>
          <a:p>
            <a:pPr marL="0" indent="0">
              <a:buNone/>
            </a:pPr>
            <a:r>
              <a:rPr lang="en-US" sz="1800" b="1" dirty="0"/>
              <a:t>	One approach to continuous operational improvements </a:t>
            </a:r>
          </a:p>
          <a:p>
            <a:endParaRPr lang="en-US" sz="1800" b="1" dirty="0" smtClean="0"/>
          </a:p>
          <a:p>
            <a:r>
              <a:rPr lang="en-US" sz="1800" b="1" dirty="0" smtClean="0"/>
              <a:t>Sustainable Atlanta, Inc. Board – </a:t>
            </a:r>
          </a:p>
          <a:p>
            <a:pPr marL="0" indent="0">
              <a:buNone/>
            </a:pPr>
            <a:endParaRPr lang="en-US" sz="1800" b="1" dirty="0"/>
          </a:p>
          <a:p>
            <a:pPr marL="0" indent="0">
              <a:buNone/>
            </a:pPr>
            <a:r>
              <a:rPr lang="en-US" sz="1800" b="1" dirty="0" smtClean="0"/>
              <a:t>	Two Initiatives with Local Government Tools</a:t>
            </a:r>
          </a:p>
          <a:p>
            <a:pPr marL="0" indent="0">
              <a:buNone/>
            </a:pPr>
            <a:endParaRPr lang="en-US" sz="1800" b="1" dirty="0"/>
          </a:p>
          <a:p>
            <a:r>
              <a:rPr lang="en-US" sz="1800" b="1" dirty="0" smtClean="0"/>
              <a:t>Public Finance - Energy/Utility – Econ. Dev. Attorney – </a:t>
            </a:r>
          </a:p>
          <a:p>
            <a:pPr marL="0" indent="0">
              <a:buNone/>
            </a:pPr>
            <a:endParaRPr lang="en-US" sz="1800" b="1" dirty="0"/>
          </a:p>
          <a:p>
            <a:pPr marL="0" indent="0">
              <a:buNone/>
            </a:pPr>
            <a:r>
              <a:rPr lang="en-US" sz="1800" b="1" dirty="0" smtClean="0"/>
              <a:t>	Funding </a:t>
            </a:r>
            <a:r>
              <a:rPr lang="en-US" sz="1800" b="1" dirty="0"/>
              <a:t>Options for Energy Saving </a:t>
            </a:r>
            <a:r>
              <a:rPr lang="en-US" sz="1800" b="1" dirty="0" smtClean="0"/>
              <a:t>and </a:t>
            </a:r>
          </a:p>
          <a:p>
            <a:pPr marL="0" indent="0">
              <a:buNone/>
            </a:pPr>
            <a:r>
              <a:rPr lang="en-US" sz="1800" b="1" dirty="0"/>
              <a:t>	</a:t>
            </a:r>
            <a:r>
              <a:rPr lang="en-US" sz="1800" b="1" dirty="0" smtClean="0"/>
              <a:t>Other </a:t>
            </a:r>
            <a:r>
              <a:rPr lang="en-US" sz="1800" b="1" dirty="0"/>
              <a:t>Operational Cost Saving </a:t>
            </a:r>
            <a:r>
              <a:rPr lang="en-US" sz="1800" b="1" dirty="0" smtClean="0"/>
              <a:t>Transactions</a:t>
            </a:r>
          </a:p>
          <a:p>
            <a:pPr marL="0" indent="0">
              <a:buNone/>
            </a:pPr>
            <a:r>
              <a:rPr lang="en-US" sz="1800" b="1" dirty="0"/>
              <a:t>	</a:t>
            </a:r>
            <a:r>
              <a:rPr lang="en-US" sz="1800" b="1" dirty="0" smtClean="0"/>
              <a:t>for your Local </a:t>
            </a:r>
            <a:r>
              <a:rPr lang="en-US" sz="1800" b="1" dirty="0" err="1" smtClean="0"/>
              <a:t>Gov</a:t>
            </a:r>
            <a:r>
              <a:rPr lang="en-US" sz="1800" b="1" dirty="0" smtClean="0"/>
              <a:t> and Citizens</a:t>
            </a:r>
            <a:r>
              <a:rPr lang="en-US" sz="2400" b="1" dirty="0"/>
              <a:t/>
            </a:r>
            <a:br>
              <a:rPr lang="en-US" sz="2400" b="1" dirty="0"/>
            </a:br>
            <a:endParaRPr lang="en-US" sz="2000" b="1" dirty="0" smtClean="0"/>
          </a:p>
          <a:p>
            <a:pPr marL="0" indent="0">
              <a:buNone/>
            </a:pPr>
            <a:endParaRPr lang="en-US" sz="1800" b="1" dirty="0"/>
          </a:p>
          <a:p>
            <a:pPr lvl="1"/>
            <a:endParaRPr lang="en-US" sz="2000" b="1" dirty="0" smtClean="0"/>
          </a:p>
          <a:p>
            <a:endParaRPr lang="en-US" sz="2400" b="1" dirty="0" smtClean="0"/>
          </a:p>
          <a:p>
            <a:endParaRPr lang="en-US" sz="1800" b="1" dirty="0" smtClean="0"/>
          </a:p>
        </p:txBody>
      </p:sp>
      <p:sp>
        <p:nvSpPr>
          <p:cNvPr id="2" name="Title 1"/>
          <p:cNvSpPr>
            <a:spLocks noGrp="1"/>
          </p:cNvSpPr>
          <p:nvPr>
            <p:ph type="title"/>
          </p:nvPr>
        </p:nvSpPr>
        <p:spPr/>
        <p:txBody>
          <a:bodyPr/>
          <a:lstStyle/>
          <a:p>
            <a:pPr marL="457200" indent="-457200">
              <a:buFont typeface="Arial" pitchFamily="34" charset="0"/>
              <a:buChar cha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04800"/>
            <a:ext cx="8686800" cy="936625"/>
          </a:xfrm>
        </p:spPr>
        <p:txBody>
          <a:bodyPr/>
          <a:lstStyle/>
          <a:p>
            <a:r>
              <a:rPr lang="en-US" b="1" smtClean="0">
                <a:latin typeface="Arial" pitchFamily="34" charset="0"/>
              </a:rPr>
              <a:t>Georgia’s Version of PACE</a:t>
            </a:r>
          </a:p>
        </p:txBody>
      </p:sp>
      <p:sp>
        <p:nvSpPr>
          <p:cNvPr id="28675" name="Rectangle 3"/>
          <p:cNvSpPr>
            <a:spLocks noGrp="1" noChangeArrowheads="1"/>
          </p:cNvSpPr>
          <p:nvPr>
            <p:ph type="body" idx="1"/>
          </p:nvPr>
        </p:nvSpPr>
        <p:spPr>
          <a:xfrm>
            <a:off x="228600" y="990600"/>
            <a:ext cx="8610600" cy="3949700"/>
          </a:xfrm>
        </p:spPr>
        <p:txBody>
          <a:bodyPr/>
          <a:lstStyle/>
          <a:p>
            <a:r>
              <a:rPr lang="en-US" smtClean="0">
                <a:latin typeface="Arial" pitchFamily="34" charset="0"/>
              </a:rPr>
              <a:t>House Bill 1388, enacted in 2010, amended legislation related to certain Georgia development authorities to permit bond financing for the installation at residential, commercial, industrial or other qualifying property of: </a:t>
            </a:r>
          </a:p>
          <a:p>
            <a:pPr lvl="1"/>
            <a:r>
              <a:rPr lang="en-US" smtClean="0">
                <a:latin typeface="Arial" pitchFamily="34" charset="0"/>
              </a:rPr>
              <a:t>renewable energy systems, </a:t>
            </a:r>
          </a:p>
          <a:p>
            <a:pPr lvl="1"/>
            <a:r>
              <a:rPr lang="en-US" smtClean="0">
                <a:latin typeface="Arial" pitchFamily="34" charset="0"/>
              </a:rPr>
              <a:t>energy efficiency or conservation improvements, and </a:t>
            </a:r>
          </a:p>
          <a:p>
            <a:pPr lvl="1"/>
            <a:r>
              <a:rPr lang="en-US" smtClean="0">
                <a:latin typeface="Arial" pitchFamily="34" charset="0"/>
              </a:rPr>
              <a:t>water efficiency or conservation improvements. </a:t>
            </a:r>
          </a:p>
          <a:p>
            <a:r>
              <a:rPr lang="en-US" smtClean="0">
                <a:latin typeface="Arial" pitchFamily="34" charset="0"/>
              </a:rPr>
              <a:t>Development authorities do not have the power to tax, but could contract with local governments to collect as part of utility bill (water, sewer, gas or electric) and establish a utility lien on improved property. </a:t>
            </a:r>
          </a:p>
          <a:p>
            <a:endParaRPr lang="en-US" sz="1000" b="1" i="1" smtClean="0">
              <a:latin typeface="Arial" pitchFamily="34" charset="0"/>
            </a:endParaRPr>
          </a:p>
          <a:p>
            <a:r>
              <a:rPr lang="en-US" sz="1600" b="1" i="1" smtClean="0">
                <a:latin typeface="Arial" pitchFamily="34" charset="0"/>
              </a:rPr>
              <a:t>Notes: The Federal Housing Financing Agency (FHFA) issued a statement in July 2010 concerning the senior lien status associated with most PACE programs. In response to the FHFA statement, most local PACE programs have been suspended until further clarification is provided.</a:t>
            </a:r>
          </a:p>
          <a:p>
            <a:r>
              <a:rPr lang="en-US" sz="1600" b="1" i="1" smtClean="0">
                <a:latin typeface="Arial" pitchFamily="34" charset="0"/>
              </a:rPr>
              <a:t>Not aware of this statute having been used yet.  But, I’m happy to help a local gov. try it out.</a:t>
            </a:r>
            <a:r>
              <a:rPr lang="en-US" sz="1600" smtClean="0">
                <a:latin typeface="Arial" pitchFamily="34" charset="0"/>
              </a:rPr>
              <a:t> </a:t>
            </a:r>
          </a:p>
          <a:p>
            <a:pPr>
              <a:buFont typeface="Wingdings" pitchFamily="2" charset="2"/>
              <a:buNone/>
            </a:pPr>
            <a:r>
              <a:rPr lang="en-US" smtClean="0"/>
              <a:t/>
            </a:r>
            <a:br>
              <a:rPr lang="en-US" smtClean="0"/>
            </a:br>
            <a:endParaRPr lang="en-US" smtClean="0"/>
          </a:p>
        </p:txBody>
      </p:sp>
    </p:spTree>
    <p:extLst>
      <p:ext uri="{BB962C8B-B14F-4D97-AF65-F5344CB8AC3E}">
        <p14:creationId xmlns:p14="http://schemas.microsoft.com/office/powerpoint/2010/main" val="4048941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04800"/>
            <a:ext cx="8686800" cy="936625"/>
          </a:xfrm>
        </p:spPr>
        <p:txBody>
          <a:bodyPr/>
          <a:lstStyle/>
          <a:p>
            <a:r>
              <a:rPr lang="en-US" b="1" dirty="0"/>
              <a:t>Clean Energy Atlanta </a:t>
            </a:r>
            <a:r>
              <a:rPr lang="en-US" b="1" dirty="0" smtClean="0"/>
              <a:t>Program</a:t>
            </a:r>
            <a:endParaRPr lang="en-US" dirty="0"/>
          </a:p>
        </p:txBody>
      </p:sp>
      <p:sp>
        <p:nvSpPr>
          <p:cNvPr id="28675" name="Rectangle 3"/>
          <p:cNvSpPr>
            <a:spLocks noGrp="1" noChangeArrowheads="1"/>
          </p:cNvSpPr>
          <p:nvPr>
            <p:ph type="body" idx="1"/>
          </p:nvPr>
        </p:nvSpPr>
        <p:spPr>
          <a:xfrm>
            <a:off x="228600" y="990600"/>
            <a:ext cx="8610600" cy="3949700"/>
          </a:xfrm>
        </p:spPr>
        <p:txBody>
          <a:bodyPr/>
          <a:lstStyle/>
          <a:p>
            <a:endParaRPr lang="en-US" dirty="0" smtClean="0"/>
          </a:p>
          <a:p>
            <a:r>
              <a:rPr lang="en-US" dirty="0" smtClean="0"/>
              <a:t>“A </a:t>
            </a:r>
            <a:r>
              <a:rPr lang="en-US" dirty="0"/>
              <a:t>PACE program in Atlanta, Georgia is being spearheaded by Ygrene Energy Fund. In October 2012, Invest Atlanta, the Economic Development Authority for the City of Atlanta, decided to go forward with </a:t>
            </a:r>
            <a:r>
              <a:rPr lang="en-US" dirty="0" err="1"/>
              <a:t>Ygrene’s</a:t>
            </a:r>
            <a:r>
              <a:rPr lang="en-US" dirty="0"/>
              <a:t> Clean Energy Atlanta program</a:t>
            </a:r>
            <a:r>
              <a:rPr lang="en-US" dirty="0" smtClean="0"/>
              <a:t>.” </a:t>
            </a:r>
            <a:r>
              <a:rPr lang="en-US" dirty="0"/>
              <a:t> </a:t>
            </a:r>
            <a:endParaRPr lang="en-US" dirty="0" smtClean="0"/>
          </a:p>
          <a:p>
            <a:endParaRPr lang="en-US" dirty="0" smtClean="0"/>
          </a:p>
          <a:p>
            <a:r>
              <a:rPr lang="en-US" dirty="0" smtClean="0"/>
              <a:t>“Any </a:t>
            </a:r>
            <a:r>
              <a:rPr lang="en-US" dirty="0"/>
              <a:t>energy-saving or renewable energy-producing improvement that is permanently affixed to the property is eligible for funding through PACE. </a:t>
            </a:r>
            <a:r>
              <a:rPr lang="en-US" u="sng" dirty="0"/>
              <a:t>Eligible project groups include energy efficiency retrofits, water conservation measures, and renewable energy generation systems</a:t>
            </a:r>
            <a:r>
              <a:rPr lang="en-US" dirty="0" smtClean="0"/>
              <a:t>.”</a:t>
            </a:r>
          </a:p>
          <a:p>
            <a:endParaRPr lang="en-US" dirty="0"/>
          </a:p>
          <a:p>
            <a:r>
              <a:rPr lang="en-US" dirty="0"/>
              <a:t>See </a:t>
            </a:r>
            <a:r>
              <a:rPr lang="en-US" dirty="0">
                <a:hlinkClick r:id="rId3"/>
              </a:rPr>
              <a:t>https://</a:t>
            </a:r>
            <a:r>
              <a:rPr lang="en-US" dirty="0" smtClean="0">
                <a:hlinkClick r:id="rId3"/>
              </a:rPr>
              <a:t>ygrene.us/ga/atlanta</a:t>
            </a:r>
            <a:r>
              <a:rPr lang="en-US" dirty="0" smtClean="0"/>
              <a:t>. </a:t>
            </a:r>
            <a:endParaRPr lang="en-US" dirty="0"/>
          </a:p>
          <a:p>
            <a:endParaRPr lang="en-US" sz="1000" b="1" i="1" dirty="0">
              <a:latin typeface="Arial" pitchFamily="34" charset="0"/>
            </a:endParaRPr>
          </a:p>
          <a:p>
            <a:endParaRPr lang="en-US" sz="1000" b="1" i="1" dirty="0" smtClean="0">
              <a:latin typeface="Arial" pitchFamily="34" charset="0"/>
            </a:endParaRPr>
          </a:p>
          <a:p>
            <a:pPr>
              <a:buFont typeface="Wingdings" pitchFamily="2" charset="2"/>
              <a:buNone/>
            </a:pPr>
            <a:r>
              <a:rPr lang="en-US" dirty="0" smtClean="0"/>
              <a:t/>
            </a:r>
            <a:br>
              <a:rPr lang="en-US" dirty="0" smtClean="0"/>
            </a:br>
            <a:endParaRPr lang="en-US" dirty="0" smtClean="0"/>
          </a:p>
        </p:txBody>
      </p:sp>
    </p:spTree>
    <p:extLst>
      <p:ext uri="{BB962C8B-B14F-4D97-AF65-F5344CB8AC3E}">
        <p14:creationId xmlns:p14="http://schemas.microsoft.com/office/powerpoint/2010/main" val="1008198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1219200"/>
            <a:ext cx="8686800" cy="5257800"/>
          </a:xfrm>
        </p:spPr>
        <p:txBody>
          <a:bodyPr/>
          <a:lstStyle/>
          <a:p>
            <a:pPr marL="0" indent="0">
              <a:buNone/>
            </a:pPr>
            <a:r>
              <a:rPr lang="en-US" sz="2400" b="1" dirty="0" smtClean="0"/>
              <a:t>Private Funding </a:t>
            </a:r>
            <a:r>
              <a:rPr lang="en-US" sz="2400" b="1" dirty="0"/>
              <a:t>Options for Energy Saving </a:t>
            </a:r>
            <a:br>
              <a:rPr lang="en-US" sz="2400" b="1" dirty="0"/>
            </a:br>
            <a:r>
              <a:rPr lang="en-US" sz="2400" b="1" dirty="0" smtClean="0"/>
              <a:t>and Other </a:t>
            </a:r>
            <a:r>
              <a:rPr lang="en-US" sz="2400" b="1" dirty="0"/>
              <a:t>Operational Cost Saving Transactions</a:t>
            </a:r>
            <a:br>
              <a:rPr lang="en-US" sz="2400" b="1" dirty="0"/>
            </a:br>
            <a:endParaRPr lang="en-US" sz="2000" b="1" dirty="0" smtClean="0"/>
          </a:p>
          <a:p>
            <a:pPr lvl="1"/>
            <a:endParaRPr lang="en-US" sz="2000" b="1" dirty="0" smtClean="0"/>
          </a:p>
          <a:p>
            <a:pPr lvl="1"/>
            <a:r>
              <a:rPr lang="en-US" sz="2000" b="1" dirty="0" smtClean="0"/>
              <a:t>New Approaches in GA</a:t>
            </a:r>
          </a:p>
          <a:p>
            <a:pPr marL="914400" lvl="2" indent="0">
              <a:buNone/>
            </a:pPr>
            <a:endParaRPr lang="en-US" sz="1700" b="1" dirty="0" smtClean="0"/>
          </a:p>
          <a:p>
            <a:pPr lvl="1"/>
            <a:r>
              <a:rPr lang="en-US" sz="2000" b="1" dirty="0" smtClean="0"/>
              <a:t>Traditional Approach </a:t>
            </a:r>
          </a:p>
          <a:p>
            <a:pPr lvl="1"/>
            <a:endParaRPr lang="en-US" sz="2000" b="1" dirty="0" smtClean="0"/>
          </a:p>
          <a:p>
            <a:pPr lvl="1"/>
            <a:r>
              <a:rPr lang="en-US" sz="2000" b="1" dirty="0" smtClean="0"/>
              <a:t>Wrap Up</a:t>
            </a:r>
            <a:endParaRPr lang="en-US" sz="1800" b="1" dirty="0"/>
          </a:p>
          <a:p>
            <a:endParaRPr lang="en-US" sz="2400" b="1" dirty="0" smtClean="0"/>
          </a:p>
          <a:p>
            <a:endParaRPr lang="en-US" sz="1800" b="1" dirty="0" smtClean="0"/>
          </a:p>
        </p:txBody>
      </p:sp>
      <p:sp>
        <p:nvSpPr>
          <p:cNvPr id="2" name="Title 1"/>
          <p:cNvSpPr>
            <a:spLocks noGrp="1"/>
          </p:cNvSpPr>
          <p:nvPr>
            <p:ph type="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1975924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381000"/>
            <a:ext cx="8686800" cy="936625"/>
          </a:xfrm>
        </p:spPr>
        <p:txBody>
          <a:bodyPr/>
          <a:lstStyle/>
          <a:p>
            <a:r>
              <a:rPr lang="en-US" sz="3200" dirty="0" smtClean="0">
                <a:latin typeface="Arial" pitchFamily="34" charset="0"/>
              </a:rPr>
              <a:t>Traditional Approaches</a:t>
            </a:r>
            <a:endParaRPr lang="en-US" sz="2800" b="1" u="sng" dirty="0"/>
          </a:p>
        </p:txBody>
      </p:sp>
      <p:sp>
        <p:nvSpPr>
          <p:cNvPr id="20489" name="Rectangle 9"/>
          <p:cNvSpPr>
            <a:spLocks noChangeArrowheads="1"/>
          </p:cNvSpPr>
          <p:nvPr/>
        </p:nvSpPr>
        <p:spPr bwMode="auto">
          <a:xfrm>
            <a:off x="152400" y="1076411"/>
            <a:ext cx="88392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smtClean="0">
                <a:solidFill>
                  <a:schemeClr val="bg1"/>
                </a:solidFill>
              </a:rPr>
              <a:t>There’s no reason that local government’s traditional financing options can’t be used for efficiency/operational savings projects.</a:t>
            </a:r>
          </a:p>
          <a:p>
            <a:endParaRPr lang="en-US" sz="900" dirty="0"/>
          </a:p>
          <a:p>
            <a:endParaRPr lang="en-US" sz="900" dirty="0" smtClean="0"/>
          </a:p>
          <a:p>
            <a:endParaRPr lang="en-US" sz="900" dirty="0"/>
          </a:p>
        </p:txBody>
      </p:sp>
      <p:graphicFrame>
        <p:nvGraphicFramePr>
          <p:cNvPr id="4" name="Table 3"/>
          <p:cNvGraphicFramePr>
            <a:graphicFrameLocks noGrp="1"/>
          </p:cNvGraphicFramePr>
          <p:nvPr>
            <p:extLst>
              <p:ext uri="{D42A27DB-BD31-4B8C-83A1-F6EECF244321}">
                <p14:modId xmlns:p14="http://schemas.microsoft.com/office/powerpoint/2010/main" val="3739997727"/>
              </p:ext>
            </p:extLst>
          </p:nvPr>
        </p:nvGraphicFramePr>
        <p:xfrm>
          <a:off x="419100" y="1676400"/>
          <a:ext cx="8305800" cy="3962241"/>
        </p:xfrm>
        <a:graphic>
          <a:graphicData uri="http://schemas.openxmlformats.org/drawingml/2006/table">
            <a:tbl>
              <a:tblPr firstRow="1" firstCol="1" bandRow="1">
                <a:tableStyleId>{5C22544A-7EE6-4342-B048-85BDC9FD1C3A}</a:tableStyleId>
              </a:tblPr>
              <a:tblGrid>
                <a:gridCol w="3848100"/>
                <a:gridCol w="4457700"/>
              </a:tblGrid>
              <a:tr h="831850">
                <a:tc>
                  <a:txBody>
                    <a:bodyPr/>
                    <a:lstStyle/>
                    <a:p>
                      <a:pPr marL="0" marR="0" algn="l">
                        <a:spcBef>
                          <a:spcPts val="0"/>
                        </a:spcBef>
                        <a:spcAft>
                          <a:spcPts val="0"/>
                        </a:spcAft>
                      </a:pPr>
                      <a:r>
                        <a:rPr lang="en-US" sz="1400" b="0" dirty="0">
                          <a:effectLst/>
                        </a:rPr>
                        <a:t>Traditional “non-appropriations” lease financing, e.g., GMA or ACCG COPs programs.  </a:t>
                      </a:r>
                    </a:p>
                    <a:p>
                      <a:pPr marL="0" marR="0" algn="l">
                        <a:spcBef>
                          <a:spcPts val="0"/>
                        </a:spcBef>
                        <a:spcAft>
                          <a:spcPts val="0"/>
                        </a:spcAft>
                      </a:pPr>
                      <a:r>
                        <a:rPr lang="en-US" sz="1400" b="0" dirty="0">
                          <a:effectLst/>
                        </a:rPr>
                        <a:t>See O.C.G.A. § 36-60-13.</a:t>
                      </a:r>
                      <a:endParaRPr lang="en-US" sz="1400" b="0" dirty="0">
                        <a:effectLst/>
                        <a:latin typeface="Times New Roman"/>
                        <a:ea typeface="Times New Roman"/>
                      </a:endParaRPr>
                    </a:p>
                  </a:txBody>
                  <a:tcPr marL="42538" marR="42538" marT="0" marB="0"/>
                </a:tc>
                <a:tc>
                  <a:txBody>
                    <a:bodyPr/>
                    <a:lstStyle/>
                    <a:p>
                      <a:pPr marL="0" marR="0" algn="l">
                        <a:spcBef>
                          <a:spcPts val="0"/>
                        </a:spcBef>
                        <a:spcAft>
                          <a:spcPts val="0"/>
                        </a:spcAft>
                      </a:pPr>
                      <a:r>
                        <a:rPr lang="en-US" sz="1200" b="0" dirty="0">
                          <a:solidFill>
                            <a:schemeClr val="tx1"/>
                          </a:solidFill>
                          <a:effectLst/>
                        </a:rPr>
                        <a:t>Many building </a:t>
                      </a:r>
                      <a:r>
                        <a:rPr lang="en-US" sz="1200" b="0" dirty="0" smtClean="0">
                          <a:solidFill>
                            <a:schemeClr val="tx1"/>
                          </a:solidFill>
                          <a:effectLst/>
                        </a:rPr>
                        <a:t>improvements </a:t>
                      </a:r>
                      <a:r>
                        <a:rPr lang="en-US" sz="1200" b="0" dirty="0">
                          <a:solidFill>
                            <a:schemeClr val="tx1"/>
                          </a:solidFill>
                          <a:effectLst/>
                        </a:rPr>
                        <a:t>and equipment/vehicle purchases are made this way.  The equipment/vehicle provider is willing to be the lender for these transactions in many cases.  </a:t>
                      </a:r>
                      <a:endParaRPr lang="en-US" sz="1200" b="0" dirty="0" smtClean="0">
                        <a:solidFill>
                          <a:schemeClr val="tx1"/>
                        </a:solidFill>
                        <a:effectLst/>
                      </a:endParaRPr>
                    </a:p>
                    <a:p>
                      <a:pPr marL="0" marR="0" algn="l">
                        <a:spcBef>
                          <a:spcPts val="0"/>
                        </a:spcBef>
                        <a:spcAft>
                          <a:spcPts val="0"/>
                        </a:spcAft>
                      </a:pPr>
                      <a:endParaRPr lang="en-US" sz="1200" b="0" dirty="0" smtClean="0">
                        <a:solidFill>
                          <a:schemeClr val="tx1"/>
                        </a:solidFill>
                        <a:effectLst/>
                      </a:endParaRPr>
                    </a:p>
                    <a:p>
                      <a:pPr marL="0" marR="0" algn="l">
                        <a:spcBef>
                          <a:spcPts val="0"/>
                        </a:spcBef>
                        <a:spcAft>
                          <a:spcPts val="0"/>
                        </a:spcAft>
                      </a:pPr>
                      <a:r>
                        <a:rPr lang="en-US" sz="1200" b="0" dirty="0" smtClean="0">
                          <a:solidFill>
                            <a:schemeClr val="tx1"/>
                          </a:solidFill>
                          <a:effectLst/>
                        </a:rPr>
                        <a:t>Be </a:t>
                      </a:r>
                      <a:r>
                        <a:rPr lang="en-US" sz="1200" b="0" dirty="0">
                          <a:solidFill>
                            <a:schemeClr val="tx1"/>
                          </a:solidFill>
                          <a:effectLst/>
                        </a:rPr>
                        <a:t>wary of the “guaranteed” part of </a:t>
                      </a:r>
                      <a:r>
                        <a:rPr lang="en-US" sz="1200" b="0" dirty="0" smtClean="0">
                          <a:solidFill>
                            <a:schemeClr val="tx1"/>
                          </a:solidFill>
                          <a:effectLst/>
                        </a:rPr>
                        <a:t>ESPCs, </a:t>
                      </a:r>
                      <a:r>
                        <a:rPr lang="en-US" sz="1200" b="0" dirty="0">
                          <a:solidFill>
                            <a:schemeClr val="tx1"/>
                          </a:solidFill>
                          <a:effectLst/>
                        </a:rPr>
                        <a:t>which are optional, complex and in many cases </a:t>
                      </a:r>
                      <a:r>
                        <a:rPr lang="en-US" sz="1200" b="0" dirty="0" smtClean="0">
                          <a:solidFill>
                            <a:schemeClr val="tx1"/>
                          </a:solidFill>
                          <a:effectLst/>
                        </a:rPr>
                        <a:t>unnecessary, i.e., a waste</a:t>
                      </a:r>
                      <a:r>
                        <a:rPr lang="en-US" sz="1200" b="0" baseline="0" dirty="0" smtClean="0">
                          <a:solidFill>
                            <a:schemeClr val="tx1"/>
                          </a:solidFill>
                          <a:effectLst/>
                        </a:rPr>
                        <a:t> of money</a:t>
                      </a:r>
                      <a:r>
                        <a:rPr lang="en-US" sz="1200" b="0" dirty="0" smtClean="0">
                          <a:solidFill>
                            <a:schemeClr val="tx1"/>
                          </a:solidFill>
                          <a:effectLst/>
                        </a:rPr>
                        <a:t>.  The details of the verification process are the key.</a:t>
                      </a:r>
                      <a:r>
                        <a:rPr lang="en-US" sz="1200" b="0" baseline="0" dirty="0" smtClean="0">
                          <a:solidFill>
                            <a:schemeClr val="tx1"/>
                          </a:solidFill>
                          <a:effectLst/>
                        </a:rPr>
                        <a:t> </a:t>
                      </a:r>
                      <a:endParaRPr lang="en-US" sz="1200" b="0" dirty="0">
                        <a:solidFill>
                          <a:schemeClr val="tx1"/>
                        </a:solidFill>
                        <a:effectLst/>
                      </a:endParaRPr>
                    </a:p>
                    <a:p>
                      <a:pPr marL="0" marR="0" algn="l">
                        <a:spcBef>
                          <a:spcPts val="0"/>
                        </a:spcBef>
                        <a:spcAft>
                          <a:spcPts val="0"/>
                        </a:spcAft>
                      </a:pPr>
                      <a:r>
                        <a:rPr lang="en-US" sz="1200" dirty="0">
                          <a:effectLst/>
                        </a:rPr>
                        <a:t> </a:t>
                      </a:r>
                      <a:endParaRPr lang="en-US" sz="1200" dirty="0">
                        <a:effectLst/>
                        <a:latin typeface="Times New Roman"/>
                        <a:ea typeface="Times New Roman"/>
                      </a:endParaRPr>
                    </a:p>
                  </a:txBody>
                  <a:tcPr marL="42538" marR="42538" marT="0" marB="0">
                    <a:solidFill>
                      <a:schemeClr val="accent3">
                        <a:lumMod val="95000"/>
                      </a:schemeClr>
                    </a:solidFill>
                  </a:tcPr>
                </a:tc>
              </a:tr>
              <a:tr h="623887">
                <a:tc>
                  <a:txBody>
                    <a:bodyPr/>
                    <a:lstStyle/>
                    <a:p>
                      <a:pPr marL="0" marR="0" algn="l">
                        <a:spcBef>
                          <a:spcPts val="0"/>
                        </a:spcBef>
                        <a:spcAft>
                          <a:spcPts val="0"/>
                        </a:spcAft>
                      </a:pPr>
                      <a:r>
                        <a:rPr lang="en-US" sz="1400" b="0" dirty="0">
                          <a:effectLst/>
                        </a:rPr>
                        <a:t>Revenue bonds under the “Revenue Bond Law” (O.C.G.A. § 36-82-60) or other applicable law.</a:t>
                      </a:r>
                      <a:endParaRPr lang="en-US" sz="1400" b="0" dirty="0">
                        <a:effectLst/>
                        <a:latin typeface="Times New Roman"/>
                        <a:ea typeface="Times New Roman"/>
                      </a:endParaRPr>
                    </a:p>
                  </a:txBody>
                  <a:tcPr marL="42538" marR="42538" marT="0" marB="0"/>
                </a:tc>
                <a:tc>
                  <a:txBody>
                    <a:bodyPr/>
                    <a:lstStyle/>
                    <a:p>
                      <a:pPr marL="0" marR="0" algn="l">
                        <a:spcBef>
                          <a:spcPts val="0"/>
                        </a:spcBef>
                        <a:spcAft>
                          <a:spcPts val="0"/>
                        </a:spcAft>
                      </a:pPr>
                      <a:r>
                        <a:rPr lang="en-US" sz="1200" dirty="0">
                          <a:effectLst/>
                        </a:rPr>
                        <a:t>Available if there is a revenue component to your transaction, e.g., CNG or EV filling/charging station that is made available to the public or a limited number of private entities.</a:t>
                      </a:r>
                    </a:p>
                    <a:p>
                      <a:pPr marL="0" marR="0" algn="l">
                        <a:spcBef>
                          <a:spcPts val="0"/>
                        </a:spcBef>
                        <a:spcAft>
                          <a:spcPts val="0"/>
                        </a:spcAft>
                      </a:pPr>
                      <a:r>
                        <a:rPr lang="en-US" sz="1200" dirty="0">
                          <a:effectLst/>
                        </a:rPr>
                        <a:t> </a:t>
                      </a:r>
                      <a:endParaRPr lang="en-US" sz="1200" dirty="0">
                        <a:effectLst/>
                        <a:latin typeface="Times New Roman"/>
                        <a:ea typeface="Times New Roman"/>
                      </a:endParaRPr>
                    </a:p>
                  </a:txBody>
                  <a:tcPr marL="42538" marR="42538" marT="0" marB="0">
                    <a:solidFill>
                      <a:schemeClr val="accent5">
                        <a:lumMod val="60000"/>
                        <a:lumOff val="40000"/>
                      </a:schemeClr>
                    </a:solidFill>
                  </a:tcPr>
                </a:tc>
              </a:tr>
              <a:tr h="1767681">
                <a:tc>
                  <a:txBody>
                    <a:bodyPr/>
                    <a:lstStyle/>
                    <a:p>
                      <a:pPr marL="0" marR="0" algn="l">
                        <a:spcBef>
                          <a:spcPts val="0"/>
                        </a:spcBef>
                        <a:spcAft>
                          <a:spcPts val="0"/>
                        </a:spcAft>
                      </a:pPr>
                      <a:r>
                        <a:rPr lang="en-US" sz="1400" b="0" dirty="0">
                          <a:effectLst/>
                        </a:rPr>
                        <a:t>Back door general obligation (GO) revenue bonds through an intergovernmental contract or intergovernmental contracts</a:t>
                      </a:r>
                      <a:endParaRPr lang="en-US" sz="1400" b="0" dirty="0">
                        <a:effectLst/>
                        <a:latin typeface="Times New Roman"/>
                        <a:ea typeface="Times New Roman"/>
                      </a:endParaRPr>
                    </a:p>
                  </a:txBody>
                  <a:tcPr marL="42538" marR="42538" marT="0" marB="0"/>
                </a:tc>
                <a:tc>
                  <a:txBody>
                    <a:bodyPr/>
                    <a:lstStyle/>
                    <a:p>
                      <a:pPr marL="0" marR="0" algn="l">
                        <a:spcBef>
                          <a:spcPts val="0"/>
                        </a:spcBef>
                        <a:spcAft>
                          <a:spcPts val="0"/>
                        </a:spcAft>
                      </a:pPr>
                      <a:r>
                        <a:rPr lang="en-US" sz="1200" dirty="0">
                          <a:effectLst/>
                        </a:rPr>
                        <a:t>There are two versions of this:</a:t>
                      </a:r>
                    </a:p>
                    <a:p>
                      <a:pPr marL="0" marR="0" algn="l">
                        <a:spcBef>
                          <a:spcPts val="0"/>
                        </a:spcBef>
                        <a:spcAft>
                          <a:spcPts val="0"/>
                        </a:spcAft>
                      </a:pPr>
                      <a:r>
                        <a:rPr lang="en-US" sz="1200" dirty="0">
                          <a:effectLst/>
                        </a:rPr>
                        <a:t> </a:t>
                      </a:r>
                    </a:p>
                    <a:p>
                      <a:pPr marL="0" marR="0" lvl="0" indent="0" algn="l">
                        <a:spcBef>
                          <a:spcPts val="0"/>
                        </a:spcBef>
                        <a:spcAft>
                          <a:spcPts val="0"/>
                        </a:spcAft>
                        <a:buFont typeface="+mj-lt"/>
                        <a:buNone/>
                      </a:pPr>
                      <a:r>
                        <a:rPr lang="en-US" sz="1200" dirty="0">
                          <a:effectLst/>
                        </a:rPr>
                        <a:t>A true revenue deal like the revenue bonds described above except another local government is a customer (note: Ga. intergovernmental contracts are GO obligations </a:t>
                      </a:r>
                      <a:r>
                        <a:rPr lang="en-US" sz="1200" dirty="0" smtClean="0">
                          <a:effectLst/>
                        </a:rPr>
                        <a:t>unless expressly</a:t>
                      </a:r>
                      <a:r>
                        <a:rPr lang="en-US" sz="1200" baseline="0" dirty="0" smtClean="0">
                          <a:effectLst/>
                        </a:rPr>
                        <a:t> not</a:t>
                      </a:r>
                      <a:r>
                        <a:rPr lang="en-US" sz="1200" dirty="0" smtClean="0">
                          <a:effectLst/>
                        </a:rPr>
                        <a:t>).  See the Intergovernmental Contracts Clause of the Ga. Const.</a:t>
                      </a:r>
                      <a:endParaRPr lang="en-US" sz="1200" dirty="0">
                        <a:effectLst/>
                      </a:endParaRPr>
                    </a:p>
                    <a:p>
                      <a:pPr marL="457200" marR="0" algn="l">
                        <a:spcBef>
                          <a:spcPts val="0"/>
                        </a:spcBef>
                        <a:spcAft>
                          <a:spcPts val="0"/>
                        </a:spcAft>
                      </a:pPr>
                      <a:r>
                        <a:rPr lang="en-US" sz="1200" dirty="0">
                          <a:effectLst/>
                        </a:rPr>
                        <a:t> </a:t>
                      </a:r>
                    </a:p>
                    <a:p>
                      <a:pPr marL="0" marR="0" algn="l">
                        <a:spcBef>
                          <a:spcPts val="0"/>
                        </a:spcBef>
                        <a:spcAft>
                          <a:spcPts val="0"/>
                        </a:spcAft>
                      </a:pPr>
                      <a:r>
                        <a:rPr lang="en-US" sz="1200" dirty="0" smtClean="0">
                          <a:effectLst/>
                        </a:rPr>
                        <a:t> </a:t>
                      </a:r>
                      <a:endParaRPr lang="en-US" sz="1200" dirty="0">
                        <a:effectLst/>
                        <a:latin typeface="Times New Roman"/>
                        <a:ea typeface="Times New Roman"/>
                      </a:endParaRPr>
                    </a:p>
                  </a:txBody>
                  <a:tcPr marL="42538" marR="42538" marT="0" marB="0">
                    <a:solidFill>
                      <a:schemeClr val="accent3">
                        <a:lumMod val="95000"/>
                      </a:schemeClr>
                    </a:solidFill>
                  </a:tcPr>
                </a:tc>
              </a:tr>
            </a:tbl>
          </a:graphicData>
        </a:graphic>
      </p:graphicFrame>
    </p:spTree>
    <p:extLst>
      <p:ext uri="{BB962C8B-B14F-4D97-AF65-F5344CB8AC3E}">
        <p14:creationId xmlns:p14="http://schemas.microsoft.com/office/powerpoint/2010/main" val="2414055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324452"/>
            <a:ext cx="8686800" cy="936625"/>
          </a:xfrm>
        </p:spPr>
        <p:txBody>
          <a:bodyPr/>
          <a:lstStyle/>
          <a:p>
            <a:r>
              <a:rPr lang="en-US" sz="3200" dirty="0">
                <a:latin typeface="Arial" pitchFamily="34" charset="0"/>
              </a:rPr>
              <a:t>Traditional </a:t>
            </a:r>
            <a:r>
              <a:rPr lang="en-US" sz="3200" dirty="0" smtClean="0">
                <a:latin typeface="Arial" pitchFamily="34" charset="0"/>
              </a:rPr>
              <a:t>Approaches </a:t>
            </a:r>
            <a:r>
              <a:rPr lang="en-US" sz="2200" dirty="0" smtClean="0">
                <a:latin typeface="Arial" pitchFamily="34" charset="0"/>
              </a:rPr>
              <a:t>(cont.) </a:t>
            </a:r>
            <a:endParaRPr lang="en-US" sz="2200" b="1" u="sng" dirty="0"/>
          </a:p>
        </p:txBody>
      </p:sp>
      <p:sp>
        <p:nvSpPr>
          <p:cNvPr id="20489" name="Rectangle 9"/>
          <p:cNvSpPr>
            <a:spLocks noChangeArrowheads="1"/>
          </p:cNvSpPr>
          <p:nvPr/>
        </p:nvSpPr>
        <p:spPr bwMode="auto">
          <a:xfrm>
            <a:off x="152400" y="1076411"/>
            <a:ext cx="883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dirty="0" smtClean="0"/>
          </a:p>
          <a:p>
            <a:endParaRPr lang="en-US" sz="900" dirty="0"/>
          </a:p>
        </p:txBody>
      </p:sp>
      <p:graphicFrame>
        <p:nvGraphicFramePr>
          <p:cNvPr id="2" name="Table 1"/>
          <p:cNvGraphicFramePr>
            <a:graphicFrameLocks noGrp="1"/>
          </p:cNvGraphicFramePr>
          <p:nvPr>
            <p:extLst>
              <p:ext uri="{D42A27DB-BD31-4B8C-83A1-F6EECF244321}">
                <p14:modId xmlns:p14="http://schemas.microsoft.com/office/powerpoint/2010/main" val="1811471184"/>
              </p:ext>
            </p:extLst>
          </p:nvPr>
        </p:nvGraphicFramePr>
        <p:xfrm>
          <a:off x="381000" y="1261077"/>
          <a:ext cx="8382000" cy="4932272"/>
        </p:xfrm>
        <a:graphic>
          <a:graphicData uri="http://schemas.openxmlformats.org/drawingml/2006/table">
            <a:tbl>
              <a:tblPr firstRow="1" firstCol="1" bandRow="1">
                <a:tableStyleId>{5C22544A-7EE6-4342-B048-85BDC9FD1C3A}</a:tableStyleId>
              </a:tblPr>
              <a:tblGrid>
                <a:gridCol w="3970421"/>
                <a:gridCol w="4411579"/>
              </a:tblGrid>
              <a:tr h="1457552">
                <a:tc>
                  <a:txBody>
                    <a:bodyPr/>
                    <a:lstStyle/>
                    <a:p>
                      <a:pPr marL="0" marR="0" algn="l">
                        <a:spcBef>
                          <a:spcPts val="0"/>
                        </a:spcBef>
                        <a:spcAft>
                          <a:spcPts val="0"/>
                        </a:spcAft>
                      </a:pPr>
                      <a:r>
                        <a:rPr lang="en-US" sz="1200" b="0" dirty="0">
                          <a:effectLst/>
                          <a:latin typeface="+mn-lt"/>
                        </a:rPr>
                        <a:t>Back door general obligation (GO) revenue bonds through an intergovernmental contract or intergovernmental contracts</a:t>
                      </a:r>
                      <a:endParaRPr lang="en-US" sz="1200" b="0" dirty="0">
                        <a:effectLst/>
                        <a:latin typeface="+mn-lt"/>
                        <a:ea typeface="Times New Roman"/>
                      </a:endParaRPr>
                    </a:p>
                  </a:txBody>
                  <a:tcPr marL="42538" marR="42538" marT="0" marB="0"/>
                </a:tc>
                <a:tc>
                  <a:txBody>
                    <a:bodyPr/>
                    <a:lstStyle/>
                    <a:p>
                      <a:pPr marL="0" marR="0" lvl="0" indent="0" algn="l">
                        <a:spcBef>
                          <a:spcPts val="0"/>
                        </a:spcBef>
                        <a:spcAft>
                          <a:spcPts val="0"/>
                        </a:spcAft>
                        <a:buFont typeface="+mj-lt"/>
                        <a:buNone/>
                      </a:pPr>
                      <a:r>
                        <a:rPr lang="en-US" sz="1200" b="0" dirty="0" smtClean="0">
                          <a:solidFill>
                            <a:schemeClr val="tx1"/>
                          </a:solidFill>
                          <a:effectLst/>
                          <a:latin typeface="+mn-lt"/>
                        </a:rPr>
                        <a:t>The </a:t>
                      </a:r>
                      <a:r>
                        <a:rPr lang="en-US" sz="1200" b="0" dirty="0">
                          <a:solidFill>
                            <a:schemeClr val="tx1"/>
                          </a:solidFill>
                          <a:effectLst/>
                          <a:latin typeface="+mn-lt"/>
                        </a:rPr>
                        <a:t>second version merely uses a conduit issuer like a </a:t>
                      </a:r>
                      <a:r>
                        <a:rPr lang="en-US" sz="1200" b="0" dirty="0" smtClean="0">
                          <a:solidFill>
                            <a:schemeClr val="tx1"/>
                          </a:solidFill>
                          <a:effectLst/>
                          <a:latin typeface="+mn-lt"/>
                        </a:rPr>
                        <a:t>development </a:t>
                      </a:r>
                      <a:r>
                        <a:rPr lang="en-US" sz="1200" b="0" dirty="0">
                          <a:solidFill>
                            <a:schemeClr val="tx1"/>
                          </a:solidFill>
                          <a:effectLst/>
                          <a:latin typeface="+mn-lt"/>
                        </a:rPr>
                        <a:t>authority or other authority to create a GO obligation from the true party getting the benefit of the project, e.g., the recent school district solar project in </a:t>
                      </a:r>
                      <a:r>
                        <a:rPr lang="en-US" sz="1200" b="0" dirty="0" smtClean="0">
                          <a:solidFill>
                            <a:schemeClr val="tx1"/>
                          </a:solidFill>
                          <a:effectLst/>
                          <a:latin typeface="+mn-lt"/>
                        </a:rPr>
                        <a:t>Dublin through the </a:t>
                      </a:r>
                      <a:r>
                        <a:rPr lang="en-US" sz="1200" b="0" dirty="0" smtClean="0">
                          <a:solidFill>
                            <a:schemeClr val="tx1"/>
                          </a:solidFill>
                          <a:latin typeface="+mn-lt"/>
                        </a:rPr>
                        <a:t>Dublin-Laurens Development Authority</a:t>
                      </a:r>
                      <a:r>
                        <a:rPr lang="en-US" sz="1200" b="0" dirty="0" smtClean="0">
                          <a:solidFill>
                            <a:schemeClr val="tx1"/>
                          </a:solidFill>
                          <a:effectLst/>
                          <a:latin typeface="+mn-lt"/>
                        </a:rPr>
                        <a:t>.  </a:t>
                      </a:r>
                      <a:r>
                        <a:rPr lang="en-US" sz="1200" b="0" dirty="0">
                          <a:solidFill>
                            <a:schemeClr val="tx1"/>
                          </a:solidFill>
                          <a:effectLst/>
                          <a:latin typeface="+mn-lt"/>
                        </a:rPr>
                        <a:t>This structure bypasses the referendum requirement for standard GO bonds</a:t>
                      </a:r>
                      <a:r>
                        <a:rPr lang="en-US" sz="1200" b="0" dirty="0" smtClean="0">
                          <a:solidFill>
                            <a:schemeClr val="tx1"/>
                          </a:solidFill>
                          <a:effectLst/>
                          <a:latin typeface="+mn-lt"/>
                        </a:rPr>
                        <a:t>.</a:t>
                      </a:r>
                      <a:endParaRPr lang="en-US" sz="1200" b="0" dirty="0">
                        <a:effectLst/>
                        <a:latin typeface="+mn-lt"/>
                        <a:ea typeface="Times New Roman"/>
                      </a:endParaRPr>
                    </a:p>
                  </a:txBody>
                  <a:tcPr marL="42538" marR="42538" marT="0" marB="0">
                    <a:solidFill>
                      <a:schemeClr val="accent5">
                        <a:lumMod val="20000"/>
                        <a:lumOff val="80000"/>
                      </a:schemeClr>
                    </a:solidFill>
                  </a:tcPr>
                </a:tc>
              </a:tr>
              <a:tr h="0">
                <a:tc>
                  <a:txBody>
                    <a:bodyPr/>
                    <a:lstStyle/>
                    <a:p>
                      <a:pPr marL="0" marR="0" algn="l">
                        <a:spcBef>
                          <a:spcPts val="0"/>
                        </a:spcBef>
                        <a:spcAft>
                          <a:spcPts val="0"/>
                        </a:spcAft>
                      </a:pPr>
                      <a:r>
                        <a:rPr lang="en-US" sz="1200" b="0" dirty="0">
                          <a:effectLst/>
                          <a:latin typeface="+mn-lt"/>
                          <a:ea typeface="Times New Roman"/>
                        </a:rPr>
                        <a:t>Traditional GO Bonds (hell or high water, full tax base pledged bonds).</a:t>
                      </a:r>
                    </a:p>
                  </a:txBody>
                  <a:tcPr marL="68580" marR="68580" marT="0" marB="0"/>
                </a:tc>
                <a:tc>
                  <a:txBody>
                    <a:bodyPr/>
                    <a:lstStyle/>
                    <a:p>
                      <a:pPr marL="0" marR="0" algn="l">
                        <a:spcBef>
                          <a:spcPts val="0"/>
                        </a:spcBef>
                        <a:spcAft>
                          <a:spcPts val="0"/>
                        </a:spcAft>
                      </a:pPr>
                      <a:r>
                        <a:rPr lang="en-US" sz="1200" b="0" dirty="0">
                          <a:effectLst/>
                          <a:latin typeface="+mn-lt"/>
                          <a:ea typeface="Times New Roman"/>
                        </a:rPr>
                        <a:t>The project could be the only thing financed, but more typically would be part of many projects to get the largest aggregate lending amount, which attracts more lenders/bond purchasers.</a:t>
                      </a:r>
                    </a:p>
                    <a:p>
                      <a:pPr marL="0" marR="0" algn="l">
                        <a:spcBef>
                          <a:spcPts val="0"/>
                        </a:spcBef>
                        <a:spcAft>
                          <a:spcPts val="0"/>
                        </a:spcAft>
                      </a:pPr>
                      <a:r>
                        <a:rPr lang="en-US" sz="1200" b="0" dirty="0">
                          <a:effectLst/>
                          <a:latin typeface="+mn-lt"/>
                          <a:ea typeface="Times New Roman"/>
                        </a:rPr>
                        <a:t> </a:t>
                      </a:r>
                    </a:p>
                  </a:txBody>
                  <a:tcPr marL="68580" marR="68580" marT="0" marB="0">
                    <a:solidFill>
                      <a:schemeClr val="accent5"/>
                    </a:solidFill>
                  </a:tcPr>
                </a:tc>
              </a:tr>
              <a:tr h="0">
                <a:tc>
                  <a:txBody>
                    <a:bodyPr/>
                    <a:lstStyle/>
                    <a:p>
                      <a:pPr marL="0" marR="0" algn="l">
                        <a:spcBef>
                          <a:spcPts val="0"/>
                        </a:spcBef>
                        <a:spcAft>
                          <a:spcPts val="0"/>
                        </a:spcAft>
                      </a:pPr>
                      <a:r>
                        <a:rPr lang="en-US" sz="1200" b="0" dirty="0" smtClean="0">
                          <a:effectLst/>
                          <a:latin typeface="+mn-lt"/>
                        </a:rPr>
                        <a:t>Special Option Sales Tax (SPLOST) Bonds.</a:t>
                      </a:r>
                      <a:endParaRPr lang="en-US" sz="1200" b="0" dirty="0">
                        <a:effectLst/>
                        <a:latin typeface="+mn-lt"/>
                        <a:ea typeface="Times New Roman"/>
                      </a:endParaRPr>
                    </a:p>
                  </a:txBody>
                  <a:tcPr marL="68580" marR="68580" marT="0" marB="0"/>
                </a:tc>
                <a:tc>
                  <a:txBody>
                    <a:bodyPr/>
                    <a:lstStyle/>
                    <a:p>
                      <a:pPr marL="0" marR="0" algn="l">
                        <a:spcBef>
                          <a:spcPts val="0"/>
                        </a:spcBef>
                        <a:spcAft>
                          <a:spcPts val="0"/>
                        </a:spcAft>
                      </a:pPr>
                      <a:r>
                        <a:rPr lang="en-US" sz="1200" b="0" dirty="0">
                          <a:effectLst/>
                          <a:latin typeface="+mn-lt"/>
                        </a:rPr>
                        <a:t>Simply bonds sold with sales tax pledged in lieu of other credit.</a:t>
                      </a:r>
                    </a:p>
                    <a:p>
                      <a:pPr marL="0" marR="0" algn="l">
                        <a:spcBef>
                          <a:spcPts val="0"/>
                        </a:spcBef>
                        <a:spcAft>
                          <a:spcPts val="0"/>
                        </a:spcAft>
                      </a:pPr>
                      <a:r>
                        <a:rPr lang="en-US" sz="1200" b="0" dirty="0">
                          <a:effectLst/>
                          <a:latin typeface="+mn-lt"/>
                        </a:rPr>
                        <a:t> </a:t>
                      </a:r>
                      <a:endParaRPr lang="en-US" sz="1200" b="0" dirty="0">
                        <a:effectLst/>
                        <a:latin typeface="+mn-lt"/>
                        <a:ea typeface="Times New Roman"/>
                      </a:endParaRPr>
                    </a:p>
                  </a:txBody>
                  <a:tcPr marL="68580" marR="68580" marT="0" marB="0"/>
                </a:tc>
              </a:tr>
              <a:tr h="101283">
                <a:tc>
                  <a:txBody>
                    <a:bodyPr/>
                    <a:lstStyle/>
                    <a:p>
                      <a:pPr marL="0" marR="0" algn="l">
                        <a:spcBef>
                          <a:spcPts val="0"/>
                        </a:spcBef>
                        <a:spcAft>
                          <a:spcPts val="0"/>
                        </a:spcAft>
                      </a:pPr>
                      <a:r>
                        <a:rPr lang="en-US" sz="1200" b="0" dirty="0" smtClean="0">
                          <a:effectLst/>
                          <a:latin typeface="+mn-lt"/>
                          <a:ea typeface="Times New Roman"/>
                        </a:rPr>
                        <a:t>Consider TADs (given the recent</a:t>
                      </a:r>
                      <a:r>
                        <a:rPr lang="en-US" sz="1200" b="0" baseline="0" dirty="0" smtClean="0">
                          <a:effectLst/>
                          <a:latin typeface="+mn-lt"/>
                          <a:ea typeface="Times New Roman"/>
                        </a:rPr>
                        <a:t> Ga. Supreme Court ruling</a:t>
                      </a:r>
                      <a:r>
                        <a:rPr lang="en-US" sz="1200" b="0" dirty="0" smtClean="0">
                          <a:effectLst/>
                          <a:latin typeface="+mn-lt"/>
                          <a:ea typeface="Times New Roman"/>
                        </a:rPr>
                        <a:t>) and CIDs </a:t>
                      </a:r>
                    </a:p>
                    <a:p>
                      <a:pPr marL="0" marR="0" algn="l">
                        <a:spcBef>
                          <a:spcPts val="0"/>
                        </a:spcBef>
                        <a:spcAft>
                          <a:spcPts val="0"/>
                        </a:spcAft>
                      </a:pPr>
                      <a:endParaRPr lang="en-US" sz="1200" b="0" dirty="0">
                        <a:effectLst/>
                        <a:latin typeface="+mn-lt"/>
                        <a:ea typeface="Times New Roman"/>
                      </a:endParaRPr>
                    </a:p>
                  </a:txBody>
                  <a:tcPr marL="68580" marR="68580" marT="0" marB="0"/>
                </a:tc>
                <a:tc>
                  <a:txBody>
                    <a:bodyPr/>
                    <a:lstStyle/>
                    <a:p>
                      <a:r>
                        <a:rPr lang="en-US" sz="1200" b="0" dirty="0" smtClean="0">
                          <a:effectLst/>
                          <a:latin typeface="+mn-lt"/>
                          <a:ea typeface="Times New Roman"/>
                        </a:rPr>
                        <a:t>See </a:t>
                      </a:r>
                      <a:r>
                        <a:rPr lang="en-US" sz="1200" b="0" i="1" u="none" strike="noStrike" kern="1200" baseline="0" dirty="0" smtClean="0">
                          <a:solidFill>
                            <a:schemeClr val="dk1"/>
                          </a:solidFill>
                          <a:latin typeface="+mn-lt"/>
                          <a:ea typeface="+mn-ea"/>
                          <a:cs typeface="+mn-cs"/>
                        </a:rPr>
                        <a:t>Sherman V. Atlanta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dk1"/>
                          </a:solidFill>
                          <a:latin typeface="+mn-lt"/>
                          <a:ea typeface="+mn-ea"/>
                          <a:cs typeface="+mn-cs"/>
                        </a:rPr>
                        <a:t>School System et al</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Ga</a:t>
                      </a:r>
                      <a:r>
                        <a:rPr lang="en-US" sz="1200" b="0" i="0" u="none" strike="noStrike" kern="1200" baseline="0" dirty="0" smtClean="0">
                          <a:solidFill>
                            <a:schemeClr val="dk1"/>
                          </a:solidFill>
                          <a:latin typeface="+mn-lt"/>
                          <a:ea typeface="+mn-ea"/>
                          <a:cs typeface="+mn-cs"/>
                        </a:rPr>
                        <a:t> S. </a:t>
                      </a:r>
                      <a:r>
                        <a:rPr lang="en-US" sz="1200" b="0" i="0" u="none" strike="noStrike" kern="1200" baseline="0" dirty="0" err="1" smtClean="0">
                          <a:solidFill>
                            <a:schemeClr val="dk1"/>
                          </a:solidFill>
                          <a:latin typeface="+mn-lt"/>
                          <a:ea typeface="+mn-ea"/>
                          <a:cs typeface="+mn-cs"/>
                        </a:rPr>
                        <a:t>Crt</a:t>
                      </a:r>
                      <a:r>
                        <a:rPr lang="en-US" sz="1200" b="0" i="0" u="none" strike="noStrike" kern="1200" baseline="0" dirty="0" smtClean="0">
                          <a:solidFill>
                            <a:schemeClr val="dk1"/>
                          </a:solidFill>
                          <a:latin typeface="+mn-lt"/>
                          <a:ea typeface="+mn-ea"/>
                          <a:cs typeface="+mn-cs"/>
                        </a:rPr>
                        <a:t> S13A0333 (June 3, 2013); “</a:t>
                      </a:r>
                      <a:r>
                        <a:rPr lang="en-US" sz="1200" b="0" dirty="0" smtClean="0"/>
                        <a:t>Georgia Supreme Court OKs Perry-Bolton bonds” Atl. Business</a:t>
                      </a:r>
                      <a:r>
                        <a:rPr lang="en-US" sz="1200" b="0" baseline="0" dirty="0" smtClean="0"/>
                        <a:t> Chronicle (</a:t>
                      </a:r>
                      <a:r>
                        <a:rPr lang="en-US" sz="1200" b="0" dirty="0" smtClean="0"/>
                        <a:t>Jun 17, 2013</a:t>
                      </a:r>
                      <a:r>
                        <a:rPr lang="en-US" sz="1200" b="0" baseline="0" dirty="0" smtClean="0"/>
                        <a:t>)(http://www.bizjournals.com/atlanta/news/2013/06/17/georgia-supreme-court-oks-perry-bolton.html).</a:t>
                      </a:r>
                      <a:r>
                        <a:rPr lang="en-US" sz="1200" b="0" dirty="0" smtClean="0"/>
                        <a:t> </a:t>
                      </a:r>
                      <a:endParaRPr lang="en-US" sz="1200" b="0" i="0" u="none" strike="noStrike" kern="1200" baseline="0" dirty="0" smtClean="0">
                        <a:solidFill>
                          <a:schemeClr val="dk1"/>
                        </a:solidFill>
                        <a:latin typeface="+mn-lt"/>
                        <a:ea typeface="+mn-ea"/>
                        <a:cs typeface="+mn-cs"/>
                      </a:endParaRPr>
                    </a:p>
                    <a:p>
                      <a:endParaRPr lang="en-US" sz="1200" b="0" dirty="0">
                        <a:effectLst/>
                        <a:latin typeface="+mn-lt"/>
                        <a:ea typeface="Times New Roman"/>
                      </a:endParaRPr>
                    </a:p>
                  </a:txBody>
                  <a:tcPr marL="68580" marR="68580" marT="0" marB="0">
                    <a:solidFill>
                      <a:schemeClr val="accent5"/>
                    </a:solidFill>
                  </a:tcPr>
                </a:tc>
              </a:tr>
              <a:tr h="101283">
                <a:tc>
                  <a:txBody>
                    <a:bodyPr/>
                    <a:lstStyle/>
                    <a:p>
                      <a:pPr marL="0" marR="0" algn="l">
                        <a:spcBef>
                          <a:spcPts val="0"/>
                        </a:spcBef>
                        <a:spcAft>
                          <a:spcPts val="0"/>
                        </a:spcAft>
                      </a:pPr>
                      <a:r>
                        <a:rPr lang="en-US" sz="1200" b="0" dirty="0">
                          <a:effectLst/>
                          <a:latin typeface="+mn-lt"/>
                          <a:ea typeface="Times New Roman"/>
                        </a:rPr>
                        <a:t>Also look to combine with grants and for </a:t>
                      </a:r>
                      <a:r>
                        <a:rPr lang="en-US" sz="1200" b="0" dirty="0" smtClean="0">
                          <a:effectLst/>
                          <a:latin typeface="+mn-lt"/>
                          <a:ea typeface="Times New Roman"/>
                        </a:rPr>
                        <a:t>opportunity </a:t>
                      </a:r>
                      <a:r>
                        <a:rPr lang="en-US" sz="1200" b="0" dirty="0">
                          <a:effectLst/>
                          <a:latin typeface="+mn-lt"/>
                          <a:ea typeface="Times New Roman"/>
                        </a:rPr>
                        <a:t>to share the benefits of Federal, State and Local tax and other incentives with private partners</a:t>
                      </a:r>
                    </a:p>
                  </a:txBody>
                  <a:tcPr marL="68580" marR="68580" marT="0" marB="0"/>
                </a:tc>
                <a:tc>
                  <a:txBody>
                    <a:bodyPr/>
                    <a:lstStyle/>
                    <a:p>
                      <a:pPr marL="0" marR="0" algn="l">
                        <a:spcBef>
                          <a:spcPts val="0"/>
                        </a:spcBef>
                        <a:spcAft>
                          <a:spcPts val="0"/>
                        </a:spcAft>
                      </a:pPr>
                      <a:r>
                        <a:rPr lang="en-US" sz="1200" b="0" dirty="0">
                          <a:effectLst/>
                          <a:latin typeface="+mn-lt"/>
                          <a:ea typeface="Times New Roman"/>
                        </a:rPr>
                        <a:t>In other words, know what incentives the private side of your projects are benefiting from and extract what economic benefit you can.  Also, look for private incentives that a local government can’t take advantage of, but can be assigned to private partners</a:t>
                      </a:r>
                      <a:r>
                        <a:rPr lang="en-US" sz="1200" b="0" dirty="0" smtClean="0">
                          <a:effectLst/>
                          <a:latin typeface="+mn-lt"/>
                          <a:ea typeface="Times New Roman"/>
                        </a:rPr>
                        <a:t>.  See EPA Diesel</a:t>
                      </a:r>
                      <a:r>
                        <a:rPr lang="en-US" sz="1200" b="0" baseline="0" dirty="0" smtClean="0">
                          <a:effectLst/>
                          <a:latin typeface="+mn-lt"/>
                          <a:ea typeface="Times New Roman"/>
                        </a:rPr>
                        <a:t> Reduction </a:t>
                      </a:r>
                      <a:r>
                        <a:rPr lang="en-US" sz="1200" b="0" baseline="0" dirty="0" smtClean="0">
                          <a:effectLst/>
                          <a:latin typeface="+mn-lt"/>
                          <a:ea typeface="Times New Roman"/>
                        </a:rPr>
                        <a:t>Grants and GEFA water/waste water related grants and loans.</a:t>
                      </a:r>
                      <a:endParaRPr lang="en-US" sz="1200" b="0" dirty="0">
                        <a:effectLst/>
                        <a:latin typeface="+mn-lt"/>
                        <a:ea typeface="Times New Roman"/>
                      </a:endParaRP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1009567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656" y="1066800"/>
            <a:ext cx="9143999" cy="533400"/>
          </a:xfrm>
        </p:spPr>
        <p:txBody>
          <a:bodyPr/>
          <a:lstStyle/>
          <a:p>
            <a:pPr lvl="1">
              <a:spcBef>
                <a:spcPct val="20000"/>
              </a:spcBef>
              <a:spcAft>
                <a:spcPct val="25000"/>
              </a:spcAft>
            </a:pPr>
            <a:r>
              <a:rPr lang="en-US" sz="2800" dirty="0" smtClean="0">
                <a:latin typeface="+mn-lt"/>
                <a:cs typeface="Times New Roman" pitchFamily="18" charset="0"/>
              </a:rPr>
              <a:t>Dublin High School Project</a:t>
            </a:r>
            <a:br>
              <a:rPr lang="en-US" sz="2800" dirty="0" smtClean="0">
                <a:latin typeface="+mn-lt"/>
                <a:cs typeface="Times New Roman" pitchFamily="18" charset="0"/>
              </a:rPr>
            </a:br>
            <a:r>
              <a:rPr lang="en-US" sz="1200" dirty="0" smtClean="0">
                <a:latin typeface="+mn-lt"/>
                <a:cs typeface="Times New Roman" pitchFamily="18" charset="0"/>
              </a:rPr>
              <a:t>Medium Scale Example: </a:t>
            </a:r>
            <a:r>
              <a:rPr lang="en-US" sz="1200" dirty="0" smtClean="0">
                <a:cs typeface="Times New Roman" pitchFamily="18" charset="0"/>
              </a:rPr>
              <a:t>Larger </a:t>
            </a:r>
            <a:r>
              <a:rPr lang="en-US" sz="1200" dirty="0">
                <a:cs typeface="Times New Roman" pitchFamily="18" charset="0"/>
              </a:rPr>
              <a:t>commercial customers or developers </a:t>
            </a:r>
            <a:r>
              <a:rPr lang="en-US" sz="1200" dirty="0" smtClean="0">
                <a:cs typeface="Times New Roman" pitchFamily="18" charset="0"/>
              </a:rPr>
              <a:t/>
            </a:r>
            <a:br>
              <a:rPr lang="en-US" sz="1200" dirty="0" smtClean="0">
                <a:cs typeface="Times New Roman" pitchFamily="18" charset="0"/>
              </a:rPr>
            </a:br>
            <a:r>
              <a:rPr lang="en-US" sz="1200" dirty="0" smtClean="0">
                <a:cs typeface="Times New Roman" pitchFamily="18" charset="0"/>
              </a:rPr>
              <a:t>(</a:t>
            </a:r>
            <a:r>
              <a:rPr lang="en-US" sz="1200" dirty="0">
                <a:cs typeface="Times New Roman" pitchFamily="18" charset="0"/>
              </a:rPr>
              <a:t>100kW to 1 MW</a:t>
            </a:r>
            <a:r>
              <a:rPr lang="en-US" sz="1200" dirty="0" smtClean="0">
                <a:cs typeface="Times New Roman" pitchFamily="18" charset="0"/>
              </a:rPr>
              <a:t>)</a:t>
            </a:r>
            <a:br>
              <a:rPr lang="en-US" sz="1200" dirty="0" smtClean="0">
                <a:cs typeface="Times New Roman" pitchFamily="18" charset="0"/>
              </a:rPr>
            </a:br>
            <a:endParaRPr lang="en-US" sz="1200" dirty="0">
              <a:latin typeface="+mn-lt"/>
              <a:cs typeface="Times New Roman" pitchFamily="18" charset="0"/>
            </a:endParaRPr>
          </a:p>
        </p:txBody>
      </p:sp>
      <p:sp>
        <p:nvSpPr>
          <p:cNvPr id="26" name="Subtitle 2"/>
          <p:cNvSpPr txBox="1">
            <a:spLocks/>
          </p:cNvSpPr>
          <p:nvPr/>
        </p:nvSpPr>
        <p:spPr bwMode="auto">
          <a:xfrm>
            <a:off x="152400" y="1524000"/>
            <a:ext cx="8915400"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r>
              <a:rPr lang="en-US" sz="1600" u="sng" dirty="0" smtClean="0">
                <a:solidFill>
                  <a:schemeClr val="bg1"/>
                </a:solidFill>
              </a:rPr>
              <a:t>Education </a:t>
            </a:r>
            <a:r>
              <a:rPr lang="en-US" sz="1600" u="sng" dirty="0">
                <a:solidFill>
                  <a:schemeClr val="bg1"/>
                </a:solidFill>
              </a:rPr>
              <a:t>notebook: Dublin schools break ground on solar project</a:t>
            </a:r>
          </a:p>
          <a:p>
            <a:r>
              <a:rPr lang="en-US" sz="1600" dirty="0" smtClean="0">
                <a:solidFill>
                  <a:schemeClr val="bg1"/>
                </a:solidFill>
              </a:rPr>
              <a:t>“</a:t>
            </a:r>
            <a:r>
              <a:rPr lang="en-US" sz="1600" dirty="0">
                <a:solidFill>
                  <a:schemeClr val="bg1"/>
                </a:solidFill>
              </a:rPr>
              <a:t>Dublin city school </a:t>
            </a:r>
            <a:r>
              <a:rPr lang="en-US" sz="1600" dirty="0" smtClean="0">
                <a:solidFill>
                  <a:schemeClr val="bg1"/>
                </a:solidFill>
              </a:rPr>
              <a:t> … Solar </a:t>
            </a:r>
            <a:r>
              <a:rPr lang="en-US" sz="1600" dirty="0">
                <a:solidFill>
                  <a:schemeClr val="bg1"/>
                </a:solidFill>
              </a:rPr>
              <a:t>panels will be installed on the roof and on the grounds of Dublin High School, and they are expected to be up and running by June…”  </a:t>
            </a:r>
          </a:p>
          <a:p>
            <a:pPr marL="285750" indent="-285750">
              <a:buFont typeface="Arial" pitchFamily="34" charset="0"/>
              <a:buChar char="•"/>
            </a:pPr>
            <a:r>
              <a:rPr lang="en-US" sz="1600" dirty="0" smtClean="0">
                <a:solidFill>
                  <a:schemeClr val="bg1"/>
                </a:solidFill>
              </a:rPr>
              <a:t>Size: Approx. 1 MW</a:t>
            </a:r>
          </a:p>
          <a:p>
            <a:pPr marL="285750" indent="-285750">
              <a:buFont typeface="Arial" pitchFamily="34" charset="0"/>
              <a:buChar char="•"/>
            </a:pPr>
            <a:r>
              <a:rPr lang="en-US" sz="1600" dirty="0" smtClean="0">
                <a:solidFill>
                  <a:schemeClr val="bg1"/>
                </a:solidFill>
              </a:rPr>
              <a:t>Financing: </a:t>
            </a:r>
            <a:r>
              <a:rPr lang="en-US" sz="1600" dirty="0">
                <a:solidFill>
                  <a:schemeClr val="bg1"/>
                </a:solidFill>
              </a:rPr>
              <a:t>Development Authority </a:t>
            </a:r>
            <a:r>
              <a:rPr lang="en-US" sz="1600" dirty="0" smtClean="0">
                <a:solidFill>
                  <a:schemeClr val="bg1"/>
                </a:solidFill>
              </a:rPr>
              <a:t>Revenue Bonds</a:t>
            </a:r>
          </a:p>
          <a:p>
            <a:pPr marL="285750" indent="-285750">
              <a:buFont typeface="Arial" pitchFamily="34" charset="0"/>
              <a:buChar char="•"/>
            </a:pPr>
            <a:r>
              <a:rPr lang="en-US" sz="1600" dirty="0" smtClean="0">
                <a:solidFill>
                  <a:schemeClr val="bg1"/>
                </a:solidFill>
              </a:rPr>
              <a:t>Security: 25 year intergovernmental lease </a:t>
            </a:r>
          </a:p>
          <a:p>
            <a:pPr marL="285750" indent="-285750">
              <a:buFont typeface="Arial" pitchFamily="34" charset="0"/>
              <a:buChar char="•"/>
            </a:pPr>
            <a:r>
              <a:rPr lang="en-US" sz="1600" dirty="0" smtClean="0">
                <a:solidFill>
                  <a:schemeClr val="bg1"/>
                </a:solidFill>
              </a:rPr>
              <a:t>Projected savings </a:t>
            </a:r>
            <a:r>
              <a:rPr lang="en-US" sz="1600" dirty="0">
                <a:solidFill>
                  <a:schemeClr val="bg1"/>
                </a:solidFill>
              </a:rPr>
              <a:t>$3.5 million over </a:t>
            </a:r>
            <a:r>
              <a:rPr lang="en-US" sz="1600" dirty="0" smtClean="0">
                <a:solidFill>
                  <a:schemeClr val="bg1"/>
                </a:solidFill>
              </a:rPr>
              <a:t>term</a:t>
            </a:r>
          </a:p>
          <a:p>
            <a:pPr marL="285750" indent="-285750">
              <a:buFont typeface="Arial" pitchFamily="34" charset="0"/>
              <a:buChar char="•"/>
            </a:pPr>
            <a:r>
              <a:rPr lang="en-US" sz="1600" dirty="0" smtClean="0">
                <a:solidFill>
                  <a:schemeClr val="bg1"/>
                </a:solidFill>
              </a:rPr>
              <a:t>Equipment supplier: MAGE </a:t>
            </a:r>
            <a:r>
              <a:rPr lang="en-US" sz="1600" dirty="0">
                <a:solidFill>
                  <a:schemeClr val="bg1"/>
                </a:solidFill>
              </a:rPr>
              <a:t>Solar, a German company with offices in </a:t>
            </a:r>
            <a:r>
              <a:rPr lang="en-US" sz="1600" dirty="0" smtClean="0">
                <a:solidFill>
                  <a:schemeClr val="bg1"/>
                </a:solidFill>
              </a:rPr>
              <a:t>Dublin</a:t>
            </a:r>
          </a:p>
          <a:p>
            <a:pPr marL="285750" indent="-285750">
              <a:buFont typeface="Arial" pitchFamily="34" charset="0"/>
              <a:buChar char="•"/>
            </a:pPr>
            <a:r>
              <a:rPr lang="en-US" sz="1600" dirty="0" smtClean="0">
                <a:solidFill>
                  <a:schemeClr val="bg1"/>
                </a:solidFill>
              </a:rPr>
              <a:t>Equipment owner/lessor: Greenavations</a:t>
            </a:r>
            <a:r>
              <a:rPr lang="en-US" sz="1600" dirty="0">
                <a:solidFill>
                  <a:schemeClr val="bg1"/>
                </a:solidFill>
              </a:rPr>
              <a:t>, a Macon-based alternative energy </a:t>
            </a:r>
            <a:r>
              <a:rPr lang="en-US" sz="1600" dirty="0" smtClean="0">
                <a:solidFill>
                  <a:schemeClr val="bg1"/>
                </a:solidFill>
              </a:rPr>
              <a:t>company </a:t>
            </a:r>
          </a:p>
          <a:p>
            <a:pPr marL="285750" indent="-285750">
              <a:buFont typeface="Arial" pitchFamily="34" charset="0"/>
              <a:buChar char="•"/>
            </a:pPr>
            <a:r>
              <a:rPr lang="en-US" sz="1600" dirty="0" smtClean="0">
                <a:solidFill>
                  <a:schemeClr val="bg1"/>
                </a:solidFill>
              </a:rPr>
              <a:t>Likely legal structure:  </a:t>
            </a:r>
          </a:p>
          <a:p>
            <a:pPr marL="742950" lvl="1" indent="-285750">
              <a:buFont typeface="Arial" pitchFamily="34" charset="0"/>
              <a:buChar char="•"/>
            </a:pPr>
            <a:r>
              <a:rPr lang="en-US" sz="1200" dirty="0" smtClean="0">
                <a:solidFill>
                  <a:schemeClr val="bg1"/>
                </a:solidFill>
              </a:rPr>
              <a:t>Greenavations – Lessor  (possibly lendor/bond purchaser) </a:t>
            </a:r>
          </a:p>
          <a:p>
            <a:pPr marL="742950" lvl="1" indent="-285750">
              <a:buFont typeface="Arial" pitchFamily="34" charset="0"/>
              <a:buChar char="•"/>
            </a:pPr>
            <a:r>
              <a:rPr lang="en-US" sz="1200" dirty="0" smtClean="0">
                <a:solidFill>
                  <a:schemeClr val="bg1"/>
                </a:solidFill>
              </a:rPr>
              <a:t>Development Authority – Lessee</a:t>
            </a:r>
          </a:p>
          <a:p>
            <a:pPr marL="742950" lvl="1" indent="-285750">
              <a:buFont typeface="Arial" pitchFamily="34" charset="0"/>
              <a:buChar char="•"/>
            </a:pPr>
            <a:r>
              <a:rPr lang="en-US" sz="1200" dirty="0" smtClean="0">
                <a:solidFill>
                  <a:schemeClr val="bg1"/>
                </a:solidFill>
              </a:rPr>
              <a:t>School District - Sublessee</a:t>
            </a:r>
          </a:p>
          <a:p>
            <a:r>
              <a:rPr lang="en-US" sz="1200" dirty="0" smtClean="0">
                <a:solidFill>
                  <a:schemeClr val="bg1"/>
                </a:solidFill>
              </a:rPr>
              <a:t>Source: The </a:t>
            </a:r>
            <a:r>
              <a:rPr lang="en-US" sz="1200" dirty="0">
                <a:solidFill>
                  <a:schemeClr val="bg1"/>
                </a:solidFill>
              </a:rPr>
              <a:t>Macon Telegraph, March 17, 2013, By Staff </a:t>
            </a:r>
            <a:r>
              <a:rPr lang="en-US" sz="1200" dirty="0" smtClean="0">
                <a:solidFill>
                  <a:schemeClr val="bg1"/>
                </a:solidFill>
              </a:rPr>
              <a:t>: </a:t>
            </a:r>
            <a:r>
              <a:rPr lang="en-US" sz="1200" u="sng" dirty="0" smtClean="0">
                <a:solidFill>
                  <a:schemeClr val="bg1"/>
                </a:solidFill>
                <a:hlinkClick r:id="rId2"/>
              </a:rPr>
              <a:t>http</a:t>
            </a:r>
            <a:r>
              <a:rPr lang="en-US" sz="1200" u="sng" dirty="0">
                <a:solidFill>
                  <a:schemeClr val="bg1"/>
                </a:solidFill>
                <a:hlinkClick r:id="rId2"/>
              </a:rPr>
              <a:t>://www.macon.com/2013/03/17/2400414/dublin-schools-break-ground-on.html#storylink=cpy</a:t>
            </a:r>
            <a:endParaRPr lang="en-US" sz="1200" dirty="0" smtClean="0">
              <a:solidFill>
                <a:schemeClr val="bg1"/>
              </a:solidFill>
              <a:cs typeface="Times New Roman" pitchFamily="18" charset="0"/>
            </a:endParaRPr>
          </a:p>
        </p:txBody>
      </p:sp>
    </p:spTree>
    <p:extLst>
      <p:ext uri="{BB962C8B-B14F-4D97-AF65-F5344CB8AC3E}">
        <p14:creationId xmlns:p14="http://schemas.microsoft.com/office/powerpoint/2010/main" val="137801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68" y="1364397"/>
            <a:ext cx="9143999" cy="533400"/>
          </a:xfrm>
        </p:spPr>
        <p:txBody>
          <a:bodyPr/>
          <a:lstStyle/>
          <a:p>
            <a:pPr lvl="1">
              <a:spcBef>
                <a:spcPct val="20000"/>
              </a:spcBef>
              <a:spcAft>
                <a:spcPct val="25000"/>
              </a:spcAft>
            </a:pPr>
            <a:r>
              <a:rPr lang="en-US" sz="2800" dirty="0" smtClean="0">
                <a:latin typeface="+mn-lt"/>
                <a:cs typeface="Times New Roman" pitchFamily="18" charset="0"/>
              </a:rPr>
              <a:t>Other Examples</a:t>
            </a:r>
            <a:br>
              <a:rPr lang="en-US" sz="2800" dirty="0" smtClean="0">
                <a:latin typeface="+mn-lt"/>
                <a:cs typeface="Times New Roman" pitchFamily="18" charset="0"/>
              </a:rPr>
            </a:br>
            <a:r>
              <a:rPr lang="en-US" sz="2800" dirty="0">
                <a:latin typeface="+mn-lt"/>
                <a:cs typeface="Times New Roman" pitchFamily="18" charset="0"/>
              </a:rPr>
              <a:t/>
            </a:r>
            <a:br>
              <a:rPr lang="en-US" sz="2800" dirty="0">
                <a:latin typeface="+mn-lt"/>
                <a:cs typeface="Times New Roman" pitchFamily="18" charset="0"/>
              </a:rPr>
            </a:br>
            <a:endParaRPr lang="en-US" sz="1600" dirty="0">
              <a:latin typeface="+mn-lt"/>
              <a:cs typeface="Times New Roman" pitchFamily="18" charset="0"/>
            </a:endParaRPr>
          </a:p>
        </p:txBody>
      </p:sp>
      <p:sp>
        <p:nvSpPr>
          <p:cNvPr id="26" name="Subtitle 2"/>
          <p:cNvSpPr txBox="1">
            <a:spLocks/>
          </p:cNvSpPr>
          <p:nvPr/>
        </p:nvSpPr>
        <p:spPr bwMode="auto">
          <a:xfrm>
            <a:off x="152400" y="1752600"/>
            <a:ext cx="8915400"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r>
              <a:rPr lang="en-US" sz="2200" dirty="0" smtClean="0">
                <a:solidFill>
                  <a:schemeClr val="bg1"/>
                </a:solidFill>
                <a:cs typeface="Times New Roman" pitchFamily="18" charset="0"/>
              </a:rPr>
              <a:t>City of Albany, Dougherty County and School District – Joint RFP for Energy Savings</a:t>
            </a:r>
          </a:p>
          <a:p>
            <a:r>
              <a:rPr lang="en-US" sz="2200" dirty="0" smtClean="0">
                <a:solidFill>
                  <a:schemeClr val="bg1"/>
                </a:solidFill>
                <a:cs typeface="Times New Roman" pitchFamily="18" charset="0"/>
              </a:rPr>
              <a:t>“</a:t>
            </a:r>
            <a:r>
              <a:rPr lang="en-US" sz="2200" dirty="0">
                <a:solidFill>
                  <a:schemeClr val="bg1"/>
                </a:solidFill>
              </a:rPr>
              <a:t>Scope of Services</a:t>
            </a:r>
          </a:p>
          <a:p>
            <a:r>
              <a:rPr lang="en-US" sz="2200" dirty="0">
                <a:solidFill>
                  <a:schemeClr val="bg1"/>
                </a:solidFill>
              </a:rPr>
              <a:t>Three separate entities; the City of Albany, Dougherty County School System and Dougherty County Government</a:t>
            </a:r>
            <a:r>
              <a:rPr lang="en-US" sz="2200" dirty="0" smtClean="0">
                <a:solidFill>
                  <a:schemeClr val="bg1"/>
                </a:solidFill>
              </a:rPr>
              <a:t>, seek </a:t>
            </a:r>
            <a:r>
              <a:rPr lang="en-US" sz="2200" dirty="0">
                <a:solidFill>
                  <a:schemeClr val="bg1"/>
                </a:solidFill>
              </a:rPr>
              <a:t>to identify and implement capital improvements to reduce energy and operational costs in addition to </a:t>
            </a:r>
            <a:r>
              <a:rPr lang="en-US" sz="2200" dirty="0" smtClean="0">
                <a:solidFill>
                  <a:schemeClr val="bg1"/>
                </a:solidFill>
              </a:rPr>
              <a:t>and including </a:t>
            </a:r>
            <a:r>
              <a:rPr lang="en-US" sz="2200" dirty="0">
                <a:solidFill>
                  <a:schemeClr val="bg1"/>
                </a:solidFill>
              </a:rPr>
              <a:t>the information attained from the attached Electric Cities of Georgia audit that was completed in </a:t>
            </a:r>
            <a:r>
              <a:rPr lang="en-US" sz="2200" dirty="0" smtClean="0">
                <a:solidFill>
                  <a:schemeClr val="bg1"/>
                </a:solidFill>
              </a:rPr>
              <a:t>April 2013</a:t>
            </a:r>
            <a:r>
              <a:rPr lang="en-US" sz="2200" dirty="0">
                <a:solidFill>
                  <a:schemeClr val="bg1"/>
                </a:solidFill>
              </a:rPr>
              <a:t>. The entities seek to identify energy conservation measures (ECMs) and related operational savings in </a:t>
            </a:r>
            <a:r>
              <a:rPr lang="en-US" sz="2200" dirty="0" smtClean="0">
                <a:solidFill>
                  <a:schemeClr val="bg1"/>
                </a:solidFill>
              </a:rPr>
              <a:t>order to </a:t>
            </a:r>
            <a:r>
              <a:rPr lang="en-US" sz="2200" dirty="0">
                <a:solidFill>
                  <a:schemeClr val="bg1"/>
                </a:solidFill>
              </a:rPr>
              <a:t>pay for facility upgrades and services</a:t>
            </a:r>
            <a:r>
              <a:rPr lang="en-US" sz="2200" dirty="0" smtClean="0">
                <a:solidFill>
                  <a:schemeClr val="bg1"/>
                </a:solidFill>
              </a:rPr>
              <a:t>.”  </a:t>
            </a:r>
            <a:r>
              <a:rPr lang="en-US" sz="1400" dirty="0" smtClean="0">
                <a:solidFill>
                  <a:schemeClr val="bg1"/>
                </a:solidFill>
              </a:rPr>
              <a:t>See </a:t>
            </a:r>
            <a:r>
              <a:rPr lang="en-US" sz="1400" i="1" dirty="0" smtClean="0">
                <a:hlinkClick r:id="rId2"/>
              </a:rPr>
              <a:t>www.</a:t>
            </a:r>
            <a:r>
              <a:rPr lang="en-US" sz="1400" b="1" i="1" dirty="0" smtClean="0">
                <a:hlinkClick r:id="rId2"/>
              </a:rPr>
              <a:t>dougherty</a:t>
            </a:r>
            <a:r>
              <a:rPr lang="en-US" sz="1400" i="1" dirty="0" smtClean="0">
                <a:hlinkClick r:id="rId2"/>
              </a:rPr>
              <a:t>.k12.ga.us/purchasing/Fac</a:t>
            </a:r>
            <a:r>
              <a:rPr lang="en-US" sz="1400" b="1" i="1" dirty="0" smtClean="0">
                <a:hlinkClick r:id="rId2"/>
              </a:rPr>
              <a:t>RFP</a:t>
            </a:r>
            <a:r>
              <a:rPr lang="en-US" sz="1400" i="1" dirty="0" smtClean="0">
                <a:hlinkClick r:id="rId2"/>
              </a:rPr>
              <a:t>/13-058.pdf</a:t>
            </a:r>
            <a:r>
              <a:rPr lang="en-US" sz="2400" i="1" dirty="0" smtClean="0"/>
              <a:t>. </a:t>
            </a:r>
            <a:r>
              <a:rPr lang="en-US" sz="2200" dirty="0" smtClean="0">
                <a:solidFill>
                  <a:schemeClr val="bg1"/>
                </a:solidFill>
              </a:rPr>
              <a:t> </a:t>
            </a:r>
            <a:endParaRPr lang="en-US" sz="2200" dirty="0" smtClean="0">
              <a:solidFill>
                <a:schemeClr val="bg1"/>
              </a:solidFill>
              <a:cs typeface="Times New Roman" pitchFamily="18" charset="0"/>
            </a:endParaRPr>
          </a:p>
        </p:txBody>
      </p:sp>
    </p:spTree>
    <p:extLst>
      <p:ext uri="{BB962C8B-B14F-4D97-AF65-F5344CB8AC3E}">
        <p14:creationId xmlns:p14="http://schemas.microsoft.com/office/powerpoint/2010/main" val="2570413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68" y="1364397"/>
            <a:ext cx="9143999" cy="533400"/>
          </a:xfrm>
        </p:spPr>
        <p:txBody>
          <a:bodyPr/>
          <a:lstStyle/>
          <a:p>
            <a:pPr lvl="1">
              <a:spcBef>
                <a:spcPct val="20000"/>
              </a:spcBef>
              <a:spcAft>
                <a:spcPct val="25000"/>
              </a:spcAft>
            </a:pPr>
            <a:r>
              <a:rPr lang="en-US" sz="2800" dirty="0" smtClean="0">
                <a:latin typeface="+mn-lt"/>
                <a:cs typeface="Times New Roman" pitchFamily="18" charset="0"/>
              </a:rPr>
              <a:t>Other Examples</a:t>
            </a:r>
            <a:br>
              <a:rPr lang="en-US" sz="2800" dirty="0" smtClean="0">
                <a:latin typeface="+mn-lt"/>
                <a:cs typeface="Times New Roman" pitchFamily="18" charset="0"/>
              </a:rPr>
            </a:br>
            <a:r>
              <a:rPr lang="en-US" sz="2800" dirty="0">
                <a:latin typeface="+mn-lt"/>
                <a:cs typeface="Times New Roman" pitchFamily="18" charset="0"/>
              </a:rPr>
              <a:t/>
            </a:r>
            <a:br>
              <a:rPr lang="en-US" sz="2800" dirty="0">
                <a:latin typeface="+mn-lt"/>
                <a:cs typeface="Times New Roman" pitchFamily="18" charset="0"/>
              </a:rPr>
            </a:br>
            <a:endParaRPr lang="en-US" sz="1600" dirty="0">
              <a:latin typeface="+mn-lt"/>
              <a:cs typeface="Times New Roman" pitchFamily="18" charset="0"/>
            </a:endParaRPr>
          </a:p>
        </p:txBody>
      </p:sp>
      <p:sp>
        <p:nvSpPr>
          <p:cNvPr id="26" name="Subtitle 2"/>
          <p:cNvSpPr txBox="1">
            <a:spLocks/>
          </p:cNvSpPr>
          <p:nvPr/>
        </p:nvSpPr>
        <p:spPr bwMode="auto">
          <a:xfrm>
            <a:off x="152400" y="1447800"/>
            <a:ext cx="8915400"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pPr marL="342900" indent="-342900">
              <a:buFont typeface="Arial" pitchFamily="34" charset="0"/>
              <a:buChar char="•"/>
            </a:pPr>
            <a:r>
              <a:rPr lang="en-US" sz="2200" dirty="0" smtClean="0">
                <a:solidFill>
                  <a:schemeClr val="bg1"/>
                </a:solidFill>
                <a:cs typeface="Times New Roman" pitchFamily="18" charset="0"/>
              </a:rPr>
              <a:t>Converting vehicle fleets and other equipment that burn gasoline, diesel or propane to compressed natural gas.</a:t>
            </a:r>
          </a:p>
          <a:p>
            <a:pPr marL="342900" indent="-342900">
              <a:buFont typeface="Arial" pitchFamily="34" charset="0"/>
              <a:buChar char="•"/>
            </a:pPr>
            <a:endParaRPr lang="en-US" sz="2200" dirty="0" smtClean="0">
              <a:solidFill>
                <a:schemeClr val="bg1"/>
              </a:solidFill>
              <a:cs typeface="Times New Roman" pitchFamily="18" charset="0"/>
            </a:endParaRPr>
          </a:p>
          <a:p>
            <a:pPr marL="342900" indent="-342900">
              <a:buFont typeface="Arial" pitchFamily="34" charset="0"/>
              <a:buChar char="•"/>
            </a:pPr>
            <a:r>
              <a:rPr lang="en-US" sz="2200" dirty="0" smtClean="0">
                <a:solidFill>
                  <a:schemeClr val="bg1"/>
                </a:solidFill>
                <a:cs typeface="Times New Roman" pitchFamily="18" charset="0"/>
              </a:rPr>
              <a:t>Several Cities (I’m aware of approx. 10) are currently in various phases of study respecting projects like this, including Covington, Dublin and Thomasville</a:t>
            </a:r>
            <a:r>
              <a:rPr lang="en-US" sz="2200" dirty="0">
                <a:solidFill>
                  <a:schemeClr val="bg1"/>
                </a:solidFill>
                <a:cs typeface="Times New Roman" pitchFamily="18" charset="0"/>
              </a:rPr>
              <a:t>.</a:t>
            </a:r>
            <a:r>
              <a:rPr lang="en-US" sz="2200" dirty="0" smtClean="0">
                <a:solidFill>
                  <a:schemeClr val="bg1"/>
                </a:solidFill>
                <a:cs typeface="Times New Roman" pitchFamily="18" charset="0"/>
              </a:rPr>
              <a:t> </a:t>
            </a:r>
          </a:p>
          <a:p>
            <a:pPr marL="342900" indent="-342900">
              <a:buFont typeface="Arial" pitchFamily="34" charset="0"/>
              <a:buChar char="•"/>
            </a:pPr>
            <a:endParaRPr lang="en-US" sz="2200" dirty="0">
              <a:solidFill>
                <a:schemeClr val="bg1"/>
              </a:solidFill>
              <a:cs typeface="Times New Roman" pitchFamily="18" charset="0"/>
            </a:endParaRPr>
          </a:p>
          <a:p>
            <a:pPr marL="342900" indent="-342900">
              <a:buFont typeface="Arial" pitchFamily="34" charset="0"/>
              <a:buChar char="•"/>
            </a:pPr>
            <a:r>
              <a:rPr lang="en-US" sz="2200" dirty="0" smtClean="0">
                <a:solidFill>
                  <a:schemeClr val="bg1"/>
                </a:solidFill>
                <a:cs typeface="Times New Roman" pitchFamily="18" charset="0"/>
              </a:rPr>
              <a:t>PSC Commissioner just completed a Alternative Fuel Vehicle and Clean Energy Roadshow in 7 different Georgia cities</a:t>
            </a:r>
            <a:endParaRPr lang="en-US" sz="2200" dirty="0">
              <a:solidFill>
                <a:schemeClr val="bg1"/>
              </a:solidFill>
              <a:cs typeface="Times New Roman" pitchFamily="18" charset="0"/>
            </a:endParaRPr>
          </a:p>
          <a:p>
            <a:endParaRPr lang="en-US" sz="2200" dirty="0" smtClean="0">
              <a:solidFill>
                <a:schemeClr val="bg1"/>
              </a:solidFill>
              <a:cs typeface="Times New Roman" pitchFamily="18" charset="0"/>
            </a:endParaRPr>
          </a:p>
        </p:txBody>
      </p:sp>
    </p:spTree>
    <p:extLst>
      <p:ext uri="{BB962C8B-B14F-4D97-AF65-F5344CB8AC3E}">
        <p14:creationId xmlns:p14="http://schemas.microsoft.com/office/powerpoint/2010/main" val="2335039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1219200"/>
            <a:ext cx="8686800" cy="5257800"/>
          </a:xfrm>
        </p:spPr>
        <p:txBody>
          <a:bodyPr/>
          <a:lstStyle/>
          <a:p>
            <a:pPr marL="0" indent="0">
              <a:buNone/>
            </a:pPr>
            <a:r>
              <a:rPr lang="en-US" sz="2400" b="1" dirty="0" smtClean="0"/>
              <a:t>Private Funding </a:t>
            </a:r>
            <a:r>
              <a:rPr lang="en-US" sz="2400" b="1" dirty="0"/>
              <a:t>Options for Energy Saving </a:t>
            </a:r>
            <a:br>
              <a:rPr lang="en-US" sz="2400" b="1" dirty="0"/>
            </a:br>
            <a:r>
              <a:rPr lang="en-US" sz="2400" b="1" dirty="0" smtClean="0"/>
              <a:t>and Other </a:t>
            </a:r>
            <a:r>
              <a:rPr lang="en-US" sz="2400" b="1" dirty="0"/>
              <a:t>Operational Cost Saving Transactions</a:t>
            </a:r>
            <a:br>
              <a:rPr lang="en-US" sz="2400" b="1" dirty="0"/>
            </a:br>
            <a:endParaRPr lang="en-US" sz="2000" b="1" dirty="0" smtClean="0"/>
          </a:p>
          <a:p>
            <a:pPr lvl="1"/>
            <a:endParaRPr lang="en-US" sz="2000" b="1" dirty="0" smtClean="0"/>
          </a:p>
          <a:p>
            <a:pPr lvl="1"/>
            <a:r>
              <a:rPr lang="en-US" sz="2000" b="1" dirty="0" smtClean="0"/>
              <a:t>New Approaches in GA</a:t>
            </a:r>
          </a:p>
          <a:p>
            <a:pPr marL="914400" lvl="2" indent="0">
              <a:buNone/>
            </a:pPr>
            <a:endParaRPr lang="en-US" sz="1700" b="1" dirty="0" smtClean="0"/>
          </a:p>
          <a:p>
            <a:pPr lvl="1"/>
            <a:r>
              <a:rPr lang="en-US" sz="2000" b="1" dirty="0" smtClean="0"/>
              <a:t>Traditional Approach </a:t>
            </a:r>
          </a:p>
          <a:p>
            <a:pPr lvl="1"/>
            <a:endParaRPr lang="en-US" sz="2000" b="1" dirty="0" smtClean="0"/>
          </a:p>
          <a:p>
            <a:pPr lvl="1"/>
            <a:r>
              <a:rPr lang="en-US" sz="2000" b="1" dirty="0" smtClean="0"/>
              <a:t>Wrap Up</a:t>
            </a:r>
            <a:endParaRPr lang="en-US" sz="1800" b="1" dirty="0"/>
          </a:p>
          <a:p>
            <a:endParaRPr lang="en-US" sz="2400" b="1" dirty="0" smtClean="0"/>
          </a:p>
          <a:p>
            <a:endParaRPr lang="en-US" sz="1800" b="1" dirty="0" smtClean="0"/>
          </a:p>
        </p:txBody>
      </p:sp>
      <p:sp>
        <p:nvSpPr>
          <p:cNvPr id="2" name="Title 1"/>
          <p:cNvSpPr>
            <a:spLocks noGrp="1"/>
          </p:cNvSpPr>
          <p:nvPr>
            <p:ph type="title"/>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1574733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66800" y="846138"/>
            <a:ext cx="70342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342900" indent="-342900">
              <a:buFont typeface="Arial" pitchFamily="34" charset="0"/>
              <a:buChar char="•"/>
            </a:pPr>
            <a:endParaRPr lang="en-US" sz="1500">
              <a:solidFill>
                <a:schemeClr val="bg1"/>
              </a:solidFill>
            </a:endParaRPr>
          </a:p>
          <a:p>
            <a:pPr marL="342900" indent="-342900">
              <a:buFont typeface="Arial" pitchFamily="34" charset="0"/>
              <a:buNone/>
            </a:pPr>
            <a:endParaRPr lang="en-US" sz="1500">
              <a:solidFill>
                <a:schemeClr val="bg1"/>
              </a:solidFill>
            </a:endParaRPr>
          </a:p>
          <a:p>
            <a:pPr marL="342900" indent="-342900">
              <a:buFont typeface="Arial" pitchFamily="34" charset="0"/>
              <a:buChar char="•"/>
            </a:pPr>
            <a:r>
              <a:rPr lang="en-US" sz="1500">
                <a:solidFill>
                  <a:schemeClr val="bg1"/>
                </a:solidFill>
              </a:rPr>
              <a:t>Clean Energy Tax Credit (Annual $2,500,000 limits*)</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Biomass Sales and Use Tax Exemption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Athens-Clarke County Green Business Revolving Loan Fund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Atlanta - Sustainable Home Initiative in the New Economy (SHINE) Program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Georgia Green Loans Save &amp; Sustain Program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TVA - Generation Partners Program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TVA - Mid-Sized Renewable Standard Offer Program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Georgia - Residential Energy-Efficient Appliance Rebate Program </a:t>
            </a:r>
          </a:p>
          <a:p>
            <a:pPr marL="342900" indent="-342900">
              <a:buFont typeface="Arial" pitchFamily="34" charset="0"/>
              <a:buChar char="•"/>
            </a:pPr>
            <a:endParaRPr lang="en-US" sz="1500">
              <a:solidFill>
                <a:schemeClr val="bg1"/>
              </a:solidFill>
            </a:endParaRPr>
          </a:p>
          <a:p>
            <a:pPr marL="342900" indent="-342900">
              <a:buFont typeface="Arial" pitchFamily="34" charset="0"/>
              <a:buChar char="•"/>
            </a:pPr>
            <a:r>
              <a:rPr lang="en-US" sz="1500">
                <a:solidFill>
                  <a:schemeClr val="bg1"/>
                </a:solidFill>
              </a:rPr>
              <a:t>Georgia Power - Solar Buyback Program** [Cogen and Dist Gen Act of 2001]</a:t>
            </a:r>
          </a:p>
          <a:p>
            <a:pPr marL="342900" indent="-342900">
              <a:buFont typeface="Arial" pitchFamily="34" charset="0"/>
              <a:buChar char="•"/>
            </a:pPr>
            <a:endParaRPr lang="en-US" sz="1500">
              <a:solidFill>
                <a:schemeClr val="bg1"/>
              </a:solidFill>
            </a:endParaRPr>
          </a:p>
          <a:p>
            <a:pPr marL="342900" indent="-342900">
              <a:buFont typeface="Arial" pitchFamily="34" charset="0"/>
              <a:buNone/>
            </a:pPr>
            <a:endParaRPr lang="en-US" sz="1500">
              <a:solidFill>
                <a:schemeClr val="bg1"/>
              </a:solidFill>
            </a:endParaRPr>
          </a:p>
          <a:p>
            <a:pPr marL="342900" indent="-342900" eaLnBrk="0" hangingPunct="0"/>
            <a:r>
              <a:rPr lang="en-US" sz="2400">
                <a:solidFill>
                  <a:schemeClr val="bg1"/>
                </a:solidFill>
              </a:rPr>
              <a:t>http://www.dsireusa.org/</a:t>
            </a:r>
          </a:p>
          <a:p>
            <a:pPr marL="342900" indent="-342900" eaLnBrk="0" hangingPunct="0"/>
            <a:endParaRPr lang="en-US" sz="1500">
              <a:solidFill>
                <a:schemeClr val="bg1"/>
              </a:solidFill>
            </a:endParaRPr>
          </a:p>
        </p:txBody>
      </p:sp>
      <p:sp>
        <p:nvSpPr>
          <p:cNvPr id="22531" name="TextBox 8"/>
          <p:cNvSpPr txBox="1">
            <a:spLocks noChangeArrowheads="1"/>
          </p:cNvSpPr>
          <p:nvPr/>
        </p:nvSpPr>
        <p:spPr bwMode="auto">
          <a:xfrm>
            <a:off x="0" y="381000"/>
            <a:ext cx="9144000" cy="671513"/>
          </a:xfrm>
          <a:prstGeom prst="rect">
            <a:avLst/>
          </a:prstGeom>
          <a:solidFill>
            <a:srgbClr val="607B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600">
              <a:solidFill>
                <a:schemeClr val="bg1"/>
              </a:solidFill>
              <a:latin typeface="Calibri" pitchFamily="34" charset="0"/>
              <a:cs typeface="Arial" pitchFamily="34" charset="0"/>
            </a:endParaRPr>
          </a:p>
          <a:p>
            <a:pPr algn="ctr" eaLnBrk="1" hangingPunct="1"/>
            <a:r>
              <a:rPr lang="en-US" sz="3200" b="1">
                <a:solidFill>
                  <a:schemeClr val="bg1"/>
                </a:solidFill>
                <a:cs typeface="Arial" pitchFamily="34" charset="0"/>
              </a:rPr>
              <a:t>Other Incentives</a:t>
            </a:r>
          </a:p>
        </p:txBody>
      </p:sp>
    </p:spTree>
    <p:extLst>
      <p:ext uri="{BB962C8B-B14F-4D97-AF65-F5344CB8AC3E}">
        <p14:creationId xmlns:p14="http://schemas.microsoft.com/office/powerpoint/2010/main" val="212110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smtClean="0"/>
              <a:t>Why should I be interested?</a:t>
            </a:r>
            <a:endParaRPr lang="en-US" sz="2800" b="1" dirty="0"/>
          </a:p>
        </p:txBody>
      </p:sp>
      <p:sp>
        <p:nvSpPr>
          <p:cNvPr id="20489" name="Rectangle 9"/>
          <p:cNvSpPr>
            <a:spLocks noChangeArrowheads="1"/>
          </p:cNvSpPr>
          <p:nvPr/>
        </p:nvSpPr>
        <p:spPr bwMode="auto">
          <a:xfrm>
            <a:off x="152400" y="1143000"/>
            <a:ext cx="88392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n-US" sz="1600" dirty="0" smtClean="0">
                <a:solidFill>
                  <a:schemeClr val="bg1"/>
                </a:solidFill>
              </a:rPr>
              <a:t>Operational Cost Savings </a:t>
            </a:r>
          </a:p>
          <a:p>
            <a:pPr marL="285750" indent="-285750">
              <a:buFont typeface="Arial" pitchFamily="34" charset="0"/>
              <a:buChar char="•"/>
            </a:pPr>
            <a:endParaRPr lang="en-US" sz="1600" dirty="0">
              <a:solidFill>
                <a:schemeClr val="bg1"/>
              </a:solidFill>
            </a:endParaRPr>
          </a:p>
          <a:p>
            <a:pPr marL="285750" indent="-285750">
              <a:buFont typeface="Arial" pitchFamily="34" charset="0"/>
              <a:buChar char="•"/>
            </a:pPr>
            <a:r>
              <a:rPr lang="en-US" sz="1600" dirty="0" smtClean="0">
                <a:solidFill>
                  <a:schemeClr val="bg1"/>
                </a:solidFill>
              </a:rPr>
              <a:t>Sustainability/Stewardship</a:t>
            </a:r>
          </a:p>
          <a:p>
            <a:endParaRPr lang="en-US" sz="1600" b="1" dirty="0" smtClean="0">
              <a:solidFill>
                <a:schemeClr val="bg1"/>
              </a:solidFill>
            </a:endParaRPr>
          </a:p>
          <a:p>
            <a:pPr lvl="1"/>
            <a:r>
              <a:rPr lang="en-US" sz="1600" b="1" dirty="0" smtClean="0">
                <a:solidFill>
                  <a:schemeClr val="bg1"/>
                </a:solidFill>
              </a:rPr>
              <a:t>“Sustainability</a:t>
            </a:r>
            <a:r>
              <a:rPr lang="en-US" sz="1600" dirty="0" smtClean="0">
                <a:solidFill>
                  <a:schemeClr val="bg1"/>
                </a:solidFill>
              </a:rPr>
              <a:t> </a:t>
            </a:r>
            <a:r>
              <a:rPr lang="en-US" sz="1600" dirty="0">
                <a:solidFill>
                  <a:schemeClr val="bg1"/>
                </a:solidFill>
              </a:rPr>
              <a:t>is the capacity to endure</a:t>
            </a:r>
            <a:r>
              <a:rPr lang="en-US" sz="1600" dirty="0" smtClean="0">
                <a:solidFill>
                  <a:schemeClr val="bg1"/>
                </a:solidFill>
              </a:rPr>
              <a:t>.” </a:t>
            </a:r>
            <a:endParaRPr lang="en-US" sz="1600" dirty="0">
              <a:solidFill>
                <a:schemeClr val="bg1"/>
              </a:solidFill>
            </a:endParaRPr>
          </a:p>
          <a:p>
            <a:pPr lvl="1"/>
            <a:endParaRPr lang="en-US" sz="1600" b="1" dirty="0" smtClean="0">
              <a:solidFill>
                <a:schemeClr val="bg1"/>
              </a:solidFill>
            </a:endParaRPr>
          </a:p>
          <a:p>
            <a:pPr lvl="1"/>
            <a:r>
              <a:rPr lang="en-US" sz="1600" b="1" dirty="0" smtClean="0">
                <a:solidFill>
                  <a:schemeClr val="bg1"/>
                </a:solidFill>
              </a:rPr>
              <a:t>“Stewardship</a:t>
            </a:r>
            <a:r>
              <a:rPr lang="en-US" sz="1600" dirty="0" smtClean="0">
                <a:solidFill>
                  <a:schemeClr val="bg1"/>
                </a:solidFill>
              </a:rPr>
              <a:t> </a:t>
            </a:r>
            <a:r>
              <a:rPr lang="en-US" sz="1600" dirty="0">
                <a:solidFill>
                  <a:schemeClr val="bg1"/>
                </a:solidFill>
              </a:rPr>
              <a:t>is an ethic that embodies the responsible planning and management of resources. The concepts of stewardship can be applied to the </a:t>
            </a:r>
            <a:r>
              <a:rPr lang="en-US" sz="1600" dirty="0" smtClean="0">
                <a:solidFill>
                  <a:schemeClr val="bg1"/>
                </a:solidFill>
              </a:rPr>
              <a:t>environment, economics, health, property, information, theology, </a:t>
            </a:r>
            <a:r>
              <a:rPr lang="en-US" sz="1600" dirty="0">
                <a:solidFill>
                  <a:schemeClr val="bg1"/>
                </a:solidFill>
              </a:rPr>
              <a:t>etc</a:t>
            </a:r>
            <a:r>
              <a:rPr lang="en-US" sz="1600" dirty="0" smtClean="0">
                <a:solidFill>
                  <a:schemeClr val="bg1"/>
                </a:solidFill>
              </a:rPr>
              <a:t>.”</a:t>
            </a:r>
          </a:p>
          <a:p>
            <a:pPr lvl="1"/>
            <a:endParaRPr lang="en-US" sz="1600" dirty="0">
              <a:solidFill>
                <a:schemeClr val="bg1"/>
              </a:solidFill>
            </a:endParaRPr>
          </a:p>
          <a:p>
            <a:pPr lvl="1"/>
            <a:r>
              <a:rPr lang="en-US" sz="1600" b="1" dirty="0" smtClean="0">
                <a:solidFill>
                  <a:schemeClr val="bg1"/>
                </a:solidFill>
              </a:rPr>
              <a:t>My definition</a:t>
            </a:r>
            <a:r>
              <a:rPr lang="en-US" sz="1600" dirty="0" smtClean="0">
                <a:solidFill>
                  <a:schemeClr val="bg1"/>
                </a:solidFill>
              </a:rPr>
              <a:t>: “The efficient use of limited resources.”</a:t>
            </a:r>
            <a:endParaRPr lang="en-US" sz="1600" dirty="0" smtClean="0"/>
          </a:p>
          <a:p>
            <a:pPr marL="171450" indent="-171450">
              <a:buFont typeface="Arial" pitchFamily="34" charset="0"/>
              <a:buChar char="•"/>
            </a:pPr>
            <a:endParaRPr lang="en-US" sz="1600" dirty="0" smtClean="0">
              <a:solidFill>
                <a:schemeClr val="bg1"/>
              </a:solidFill>
            </a:endParaRPr>
          </a:p>
          <a:p>
            <a:pPr marL="171450" indent="-171450">
              <a:buFont typeface="Arial" pitchFamily="34" charset="0"/>
              <a:buChar char="•"/>
            </a:pPr>
            <a:r>
              <a:rPr lang="en-US" sz="1600" dirty="0" smtClean="0">
                <a:solidFill>
                  <a:schemeClr val="bg1"/>
                </a:solidFill>
              </a:rPr>
              <a:t>Other:</a:t>
            </a:r>
          </a:p>
          <a:p>
            <a:pPr marL="628650" lvl="1" indent="-171450">
              <a:buFont typeface="Arial" pitchFamily="34" charset="0"/>
              <a:buChar char="•"/>
            </a:pPr>
            <a:endParaRPr lang="en-US" sz="1600" dirty="0" smtClean="0">
              <a:solidFill>
                <a:schemeClr val="bg1"/>
              </a:solidFill>
            </a:endParaRPr>
          </a:p>
          <a:p>
            <a:pPr marL="628650" lvl="1" indent="-171450">
              <a:buFont typeface="Arial" pitchFamily="34" charset="0"/>
              <a:buChar char="•"/>
            </a:pPr>
            <a:r>
              <a:rPr lang="en-US" sz="1600" dirty="0" smtClean="0">
                <a:solidFill>
                  <a:schemeClr val="bg1"/>
                </a:solidFill>
              </a:rPr>
              <a:t>Employment temporarily</a:t>
            </a:r>
          </a:p>
          <a:p>
            <a:pPr marL="628650" lvl="1" indent="-171450">
              <a:buFont typeface="Arial" pitchFamily="34" charset="0"/>
              <a:buChar char="•"/>
            </a:pPr>
            <a:r>
              <a:rPr lang="en-US" sz="1600" dirty="0" smtClean="0">
                <a:solidFill>
                  <a:schemeClr val="bg1"/>
                </a:solidFill>
              </a:rPr>
              <a:t>Revenue opportunities</a:t>
            </a:r>
          </a:p>
          <a:p>
            <a:pPr marL="628650" lvl="1" indent="-171450">
              <a:buFont typeface="Arial" pitchFamily="34" charset="0"/>
              <a:buChar char="•"/>
            </a:pPr>
            <a:r>
              <a:rPr lang="en-US" sz="1600" dirty="0" smtClean="0">
                <a:solidFill>
                  <a:schemeClr val="bg1"/>
                </a:solidFill>
              </a:rPr>
              <a:t>Compliance with Environmental Laws, e.g., trying comply with nonattainment area and other water and sewer regulations</a:t>
            </a:r>
          </a:p>
          <a:p>
            <a:pPr marL="628650" lvl="1" indent="-171450">
              <a:buFont typeface="Arial" pitchFamily="34" charset="0"/>
              <a:buChar char="•"/>
            </a:pPr>
            <a:r>
              <a:rPr lang="en-US" sz="1600" dirty="0" smtClean="0">
                <a:solidFill>
                  <a:schemeClr val="bg1"/>
                </a:solidFill>
              </a:rPr>
              <a:t>Taxation (property, sales, fees, other…)</a:t>
            </a:r>
          </a:p>
          <a:p>
            <a:pPr marL="628650" lvl="1" indent="-171450">
              <a:buFont typeface="Arial" pitchFamily="34" charset="0"/>
              <a:buChar char="•"/>
            </a:pPr>
            <a:r>
              <a:rPr lang="en-US" sz="1600" dirty="0" smtClean="0">
                <a:solidFill>
                  <a:schemeClr val="bg1"/>
                </a:solidFill>
              </a:rPr>
              <a:t>To attract a clean tech manufacturer.  E.g., Metro Atlanta Chamber of Commerce Clean Tech Strategy</a:t>
            </a:r>
          </a:p>
          <a:p>
            <a:pPr marL="628650" lvl="1" indent="-171450">
              <a:buFont typeface="Arial" pitchFamily="34" charset="0"/>
              <a:buChar char="•"/>
            </a:pPr>
            <a:endParaRPr lang="en-US" sz="1600" dirty="0">
              <a:solidFill>
                <a:schemeClr val="bg1"/>
              </a:solidFill>
            </a:endParaRPr>
          </a:p>
          <a:p>
            <a:pPr lvl="1"/>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709103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686800" cy="708025"/>
          </a:xfrm>
        </p:spPr>
        <p:txBody>
          <a:bodyPr/>
          <a:lstStyle/>
          <a:p>
            <a:r>
              <a:rPr lang="en-US" dirty="0" smtClean="0"/>
              <a:t>Strategies</a:t>
            </a:r>
            <a:endParaRPr lang="en-US" dirty="0"/>
          </a:p>
        </p:txBody>
      </p:sp>
      <p:sp>
        <p:nvSpPr>
          <p:cNvPr id="3" name="TextBox 2"/>
          <p:cNvSpPr txBox="1"/>
          <p:nvPr/>
        </p:nvSpPr>
        <p:spPr>
          <a:xfrm>
            <a:off x="304800" y="1219200"/>
            <a:ext cx="8458200" cy="5355312"/>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rPr>
              <a:t>Convergence of </a:t>
            </a:r>
            <a:r>
              <a:rPr lang="en-US" dirty="0">
                <a:solidFill>
                  <a:schemeClr val="bg1"/>
                </a:solidFill>
              </a:rPr>
              <a:t>a</a:t>
            </a:r>
            <a:r>
              <a:rPr lang="en-US" dirty="0" smtClean="0">
                <a:solidFill>
                  <a:schemeClr val="bg1"/>
                </a:solidFill>
              </a:rPr>
              <a:t>vailable and proven technologies and low interest rates means unique opportunities to develop cost saving plans.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a:solidFill>
                  <a:schemeClr val="bg1"/>
                </a:solidFill>
              </a:rPr>
              <a:t>Think broadly about what operations areas </a:t>
            </a:r>
            <a:r>
              <a:rPr lang="en-US" dirty="0" smtClean="0">
                <a:solidFill>
                  <a:schemeClr val="bg1"/>
                </a:solidFill>
              </a:rPr>
              <a:t>you’re </a:t>
            </a:r>
            <a:r>
              <a:rPr lang="en-US" dirty="0">
                <a:solidFill>
                  <a:schemeClr val="bg1"/>
                </a:solidFill>
              </a:rPr>
              <a:t>considering and who you can partner with.  Broader = more funding sources and better financing.  See EPA Diesel Emissions Reduction Act Grants. </a:t>
            </a: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The larger the aggregate value of the deal and the shorter the financing term the easier it will be to finance the project, so consider combining with other improvement or refinancing transactions.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Consider intergovernmental contracts or cooperation to maximize deal size to attract financing and more ESCOs to compete with each other.  Other efficiencies include likely having common utility providers for single rate analysis and negotiation/collective bargaining and common conditions, e.g., weather and time of use of facilities. </a:t>
            </a:r>
          </a:p>
          <a:p>
            <a:endParaRPr lang="en-US" dirty="0" smtClean="0">
              <a:solidFill>
                <a:schemeClr val="bg1"/>
              </a:solidFill>
            </a:endParaRPr>
          </a:p>
          <a:p>
            <a:endParaRPr lang="en-US" dirty="0"/>
          </a:p>
          <a:p>
            <a:endParaRPr lang="en-US" dirty="0"/>
          </a:p>
        </p:txBody>
      </p:sp>
    </p:spTree>
    <p:extLst>
      <p:ext uri="{BB962C8B-B14F-4D97-AF65-F5344CB8AC3E}">
        <p14:creationId xmlns:p14="http://schemas.microsoft.com/office/powerpoint/2010/main" val="4149964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686800" cy="708025"/>
          </a:xfrm>
        </p:spPr>
        <p:txBody>
          <a:bodyPr/>
          <a:lstStyle/>
          <a:p>
            <a:r>
              <a:rPr lang="en-US" dirty="0" smtClean="0"/>
              <a:t/>
            </a:r>
            <a:br>
              <a:rPr lang="en-US" dirty="0" smtClean="0"/>
            </a:br>
            <a:r>
              <a:rPr lang="en-US" dirty="0" smtClean="0"/>
              <a:t>Strategies</a:t>
            </a:r>
            <a:endParaRPr lang="en-US" dirty="0"/>
          </a:p>
        </p:txBody>
      </p:sp>
      <p:sp>
        <p:nvSpPr>
          <p:cNvPr id="3" name="TextBox 2"/>
          <p:cNvSpPr txBox="1"/>
          <p:nvPr/>
        </p:nvSpPr>
        <p:spPr>
          <a:xfrm>
            <a:off x="304800" y="1225689"/>
            <a:ext cx="8458200" cy="5078313"/>
          </a:xfrm>
          <a:prstGeom prst="rect">
            <a:avLst/>
          </a:prstGeom>
          <a:noFill/>
        </p:spPr>
        <p:txBody>
          <a:bodyPr wrap="square" rtlCol="0">
            <a:spAutoFit/>
          </a:bodyPr>
          <a:lstStyle/>
          <a:p>
            <a:r>
              <a:rPr lang="en-US" dirty="0" smtClean="0">
                <a:solidFill>
                  <a:schemeClr val="bg1"/>
                </a:solidFill>
              </a:rPr>
              <a:t>Consider:</a:t>
            </a:r>
          </a:p>
          <a:p>
            <a:endParaRPr lang="en-US" dirty="0" smtClean="0">
              <a:solidFill>
                <a:schemeClr val="bg1"/>
              </a:solidFill>
            </a:endParaRPr>
          </a:p>
          <a:p>
            <a:pPr marL="285750" indent="-285750">
              <a:buFont typeface="Arial" pitchFamily="34" charset="0"/>
              <a:buChar char="•"/>
            </a:pPr>
            <a:r>
              <a:rPr lang="en-US" dirty="0" smtClean="0">
                <a:solidFill>
                  <a:schemeClr val="bg1"/>
                </a:solidFill>
              </a:rPr>
              <a:t>County Wide or Region Wide Comprehensive Energy Plans and Community Wide Independent Energy Audits</a:t>
            </a: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The </a:t>
            </a:r>
            <a:r>
              <a:rPr lang="en-US" dirty="0">
                <a:solidFill>
                  <a:schemeClr val="bg1"/>
                </a:solidFill>
              </a:rPr>
              <a:t>Service Delivery </a:t>
            </a:r>
            <a:r>
              <a:rPr lang="en-US" dirty="0" smtClean="0">
                <a:solidFill>
                  <a:schemeClr val="bg1"/>
                </a:solidFill>
              </a:rPr>
              <a:t>Strategy Law as a forum for discussing and funding plans and audits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Available nonprofit, independent energy experts in the state (e.g., GMA, Electric Cities of Georgia, Inc. (ECG) and Municipal Gas Authority of Georgia)</a:t>
            </a:r>
          </a:p>
          <a:p>
            <a:pPr marL="742950" lvl="1" indent="-285750">
              <a:buFont typeface="Arial" pitchFamily="34" charset="0"/>
              <a:buChar char="•"/>
            </a:pPr>
            <a:r>
              <a:rPr lang="en-US" dirty="0" smtClean="0">
                <a:solidFill>
                  <a:schemeClr val="bg1"/>
                </a:solidFill>
              </a:rPr>
              <a:t>Example ongoing Albany, Dougherty County and School District joint ESCO RFP with the assistance of </a:t>
            </a:r>
            <a:r>
              <a:rPr lang="en-US" dirty="0">
                <a:solidFill>
                  <a:schemeClr val="bg1"/>
                </a:solidFill>
              </a:rPr>
              <a:t>ECG</a:t>
            </a:r>
            <a:endParaRPr lang="en-US" dirty="0" smtClean="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Consider your local government utility providers and potential for choice of energy provider</a:t>
            </a:r>
          </a:p>
          <a:p>
            <a:pPr marL="285750" indent="-285750">
              <a:buFont typeface="Arial" pitchFamily="34" charset="0"/>
              <a:buChar char="•"/>
            </a:pPr>
            <a:endParaRPr lang="en-US" dirty="0" smtClean="0">
              <a:solidFill>
                <a:schemeClr val="bg1"/>
              </a:solidFill>
            </a:endParaRPr>
          </a:p>
          <a:p>
            <a:endParaRPr lang="en-US" dirty="0"/>
          </a:p>
          <a:p>
            <a:endParaRPr lang="en-US" dirty="0"/>
          </a:p>
        </p:txBody>
      </p:sp>
    </p:spTree>
    <p:extLst>
      <p:ext uri="{BB962C8B-B14F-4D97-AF65-F5344CB8AC3E}">
        <p14:creationId xmlns:p14="http://schemas.microsoft.com/office/powerpoint/2010/main" val="3440195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686800" cy="708025"/>
          </a:xfrm>
        </p:spPr>
        <p:txBody>
          <a:bodyPr/>
          <a:lstStyle/>
          <a:p>
            <a:r>
              <a:rPr lang="en-US" dirty="0" smtClean="0"/>
              <a:t>Strategies</a:t>
            </a:r>
            <a:endParaRPr lang="en-US" dirty="0"/>
          </a:p>
        </p:txBody>
      </p:sp>
      <p:sp>
        <p:nvSpPr>
          <p:cNvPr id="3" name="TextBox 2"/>
          <p:cNvSpPr txBox="1"/>
          <p:nvPr/>
        </p:nvSpPr>
        <p:spPr>
          <a:xfrm>
            <a:off x="304800" y="1225689"/>
            <a:ext cx="8458200" cy="3693319"/>
          </a:xfrm>
          <a:prstGeom prst="rect">
            <a:avLst/>
          </a:prstGeom>
          <a:noFill/>
        </p:spPr>
        <p:txBody>
          <a:bodyPr wrap="square" rtlCol="0">
            <a:spAutoFit/>
          </a:bodyPr>
          <a:lstStyle/>
          <a:p>
            <a:endParaRPr lang="en-US" dirty="0" smtClean="0">
              <a:solidFill>
                <a:schemeClr val="bg1"/>
              </a:solidFill>
            </a:endParaRPr>
          </a:p>
          <a:p>
            <a:endParaRPr lang="en-US" dirty="0">
              <a:solidFill>
                <a:schemeClr val="bg1"/>
              </a:solidFill>
            </a:endParaRPr>
          </a:p>
          <a:p>
            <a:r>
              <a:rPr lang="en-US" dirty="0" smtClean="0">
                <a:solidFill>
                  <a:schemeClr val="bg1"/>
                </a:solidFill>
              </a:rPr>
              <a:t>Consider:</a:t>
            </a: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Flexibility of negotiating governmental rates with local utilities, which are not available with IOU (i.e., GPC or natural gas marketers) </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Economic development benefits and financial and non-financial incentives, e.g., express permitting or customer service to existing “key customers.”    Alternatives to tax abatements should be considered given equipment depreciation cycle. </a:t>
            </a:r>
          </a:p>
          <a:p>
            <a:endParaRPr lang="en-US" dirty="0"/>
          </a:p>
          <a:p>
            <a:endParaRPr lang="en-US" dirty="0"/>
          </a:p>
        </p:txBody>
      </p:sp>
    </p:spTree>
    <p:extLst>
      <p:ext uri="{BB962C8B-B14F-4D97-AF65-F5344CB8AC3E}">
        <p14:creationId xmlns:p14="http://schemas.microsoft.com/office/powerpoint/2010/main" val="3337867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en-US" sz="2800" b="1" dirty="0" smtClean="0"/>
              <a:t>Did you know?</a:t>
            </a:r>
            <a:endParaRPr lang="en-US" sz="2800" b="1" dirty="0"/>
          </a:p>
        </p:txBody>
      </p:sp>
      <p:sp>
        <p:nvSpPr>
          <p:cNvPr id="20489" name="Rectangle 9"/>
          <p:cNvSpPr>
            <a:spLocks noChangeArrowheads="1"/>
          </p:cNvSpPr>
          <p:nvPr/>
        </p:nvSpPr>
        <p:spPr bwMode="auto">
          <a:xfrm>
            <a:off x="304800" y="1676400"/>
            <a:ext cx="88392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b="0" dirty="0" smtClean="0">
              <a:solidFill>
                <a:schemeClr val="bg1"/>
              </a:solidFill>
            </a:endParaRPr>
          </a:p>
          <a:p>
            <a:endParaRPr lang="en-US" sz="1200" b="0" dirty="0" smtClean="0">
              <a:solidFill>
                <a:schemeClr val="bg1"/>
              </a:solidFill>
            </a:endParaRPr>
          </a:p>
          <a:p>
            <a:pPr marL="342900" indent="-342900">
              <a:buFont typeface="Arial" pitchFamily="34" charset="0"/>
              <a:buChar char="•"/>
            </a:pPr>
            <a:r>
              <a:rPr lang="en-US" b="0" u="sng" dirty="0" smtClean="0">
                <a:solidFill>
                  <a:schemeClr val="bg1"/>
                </a:solidFill>
              </a:rPr>
              <a:t>Ga. </a:t>
            </a:r>
            <a:r>
              <a:rPr lang="en-US" b="0" u="sng" dirty="0">
                <a:solidFill>
                  <a:schemeClr val="bg1"/>
                </a:solidFill>
              </a:rPr>
              <a:t>Territorial Electric Service </a:t>
            </a:r>
            <a:r>
              <a:rPr lang="en-US" b="0" u="sng" dirty="0" smtClean="0">
                <a:solidFill>
                  <a:schemeClr val="bg1"/>
                </a:solidFill>
              </a:rPr>
              <a:t>Act of 1973</a:t>
            </a:r>
            <a:r>
              <a:rPr lang="en-US" sz="1800" b="0" dirty="0" smtClean="0">
                <a:solidFill>
                  <a:schemeClr val="bg1"/>
                </a:solidFill>
              </a:rPr>
              <a:t> </a:t>
            </a:r>
          </a:p>
          <a:p>
            <a:pPr marL="800100" lvl="1" indent="-342900">
              <a:buFont typeface="Arial" pitchFamily="34" charset="0"/>
              <a:buChar char="•"/>
            </a:pPr>
            <a:r>
              <a:rPr lang="en-US" b="0" dirty="0" smtClean="0">
                <a:solidFill>
                  <a:schemeClr val="bg1"/>
                </a:solidFill>
              </a:rPr>
              <a:t>Provides for exclusive service areas for each electric service provider (GPC, EMC and Municipals) with limited exceptions, e.g., large load customer choice and corridor (existing line) rights.  </a:t>
            </a:r>
          </a:p>
          <a:p>
            <a:pPr marL="800100" lvl="1" indent="-342900">
              <a:buFont typeface="Arial" pitchFamily="34" charset="0"/>
              <a:buChar char="•"/>
            </a:pPr>
            <a:endParaRPr lang="en-US" b="0" dirty="0" smtClean="0">
              <a:solidFill>
                <a:schemeClr val="bg1"/>
              </a:solidFill>
            </a:endParaRPr>
          </a:p>
          <a:p>
            <a:pPr marL="800100" lvl="1" indent="-342900">
              <a:buFont typeface="Arial" pitchFamily="34" charset="0"/>
              <a:buChar char="•"/>
            </a:pPr>
            <a:r>
              <a:rPr lang="en-US" b="0" dirty="0" smtClean="0">
                <a:solidFill>
                  <a:schemeClr val="bg1"/>
                </a:solidFill>
              </a:rPr>
              <a:t>Also, provides protections from discrimination by electric providers</a:t>
            </a:r>
            <a:r>
              <a:rPr lang="en-US" sz="2200" b="0" dirty="0" smtClean="0">
                <a:solidFill>
                  <a:schemeClr val="bg1"/>
                </a:solidFill>
              </a:rPr>
              <a:t>.</a:t>
            </a:r>
          </a:p>
          <a:p>
            <a:pPr lvl="1"/>
            <a:r>
              <a:rPr lang="en-US" sz="2200" b="0" dirty="0" smtClean="0">
                <a:solidFill>
                  <a:schemeClr val="bg1"/>
                </a:solidFill>
              </a:rPr>
              <a:t>    </a:t>
            </a:r>
          </a:p>
          <a:p>
            <a:pPr marL="342900" indent="-342900">
              <a:buFont typeface="Arial" pitchFamily="34" charset="0"/>
              <a:buChar char="•"/>
            </a:pPr>
            <a:r>
              <a:rPr lang="en-US" b="0" u="sng" dirty="0" smtClean="0">
                <a:solidFill>
                  <a:schemeClr val="bg1"/>
                </a:solidFill>
              </a:rPr>
              <a:t>Ga. Cogeneration </a:t>
            </a:r>
            <a:r>
              <a:rPr lang="en-US" b="0" u="sng" dirty="0">
                <a:solidFill>
                  <a:schemeClr val="bg1"/>
                </a:solidFill>
              </a:rPr>
              <a:t>and Distributed Generation Act of </a:t>
            </a:r>
            <a:r>
              <a:rPr lang="en-US" b="0" u="sng" dirty="0" smtClean="0">
                <a:solidFill>
                  <a:schemeClr val="bg1"/>
                </a:solidFill>
              </a:rPr>
              <a:t>2001</a:t>
            </a:r>
          </a:p>
          <a:p>
            <a:pPr marL="800100" lvl="2" indent="-342900">
              <a:buFont typeface="Arial" pitchFamily="34" charset="0"/>
              <a:buChar char="•"/>
            </a:pPr>
            <a:r>
              <a:rPr lang="en-US" b="0" dirty="0" smtClean="0">
                <a:solidFill>
                  <a:schemeClr val="bg1"/>
                </a:solidFill>
              </a:rPr>
              <a:t>Provides that customers that generate their own electricity may use that electricity free from most PSC regulation.  </a:t>
            </a:r>
          </a:p>
          <a:p>
            <a:pPr marL="800100" lvl="2" indent="-342900">
              <a:buFont typeface="Arial" pitchFamily="34" charset="0"/>
              <a:buChar char="•"/>
            </a:pPr>
            <a:endParaRPr lang="en-US" b="0" dirty="0" smtClean="0">
              <a:solidFill>
                <a:schemeClr val="bg1"/>
              </a:solidFill>
            </a:endParaRPr>
          </a:p>
          <a:p>
            <a:pPr marL="800100" lvl="2" indent="-342900">
              <a:buFont typeface="Arial" pitchFamily="34" charset="0"/>
              <a:buChar char="•"/>
            </a:pPr>
            <a:r>
              <a:rPr lang="en-US" b="0" dirty="0" smtClean="0">
                <a:solidFill>
                  <a:schemeClr val="bg1"/>
                </a:solidFill>
              </a:rPr>
              <a:t>Also, provides for the process by which customer generators may sell electricity back to an electric supplier in certain circumstances.    </a:t>
            </a:r>
          </a:p>
          <a:p>
            <a:pPr marL="342900" indent="-342900">
              <a:buFont typeface="Arial" pitchFamily="34" charset="0"/>
              <a:buChar char="•"/>
            </a:pPr>
            <a:endParaRPr lang="en-US" sz="2200" b="0" dirty="0" smtClean="0">
              <a:solidFill>
                <a:schemeClr val="bg1"/>
              </a:solidFill>
            </a:endParaRPr>
          </a:p>
        </p:txBody>
      </p:sp>
    </p:spTree>
    <p:extLst>
      <p:ext uri="{BB962C8B-B14F-4D97-AF65-F5344CB8AC3E}">
        <p14:creationId xmlns:p14="http://schemas.microsoft.com/office/powerpoint/2010/main" val="3073430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en-US" sz="2800" b="1" dirty="0" smtClean="0"/>
              <a:t>Did you know?</a:t>
            </a:r>
            <a:endParaRPr lang="en-US" sz="2800" b="1" dirty="0"/>
          </a:p>
        </p:txBody>
      </p:sp>
      <p:sp>
        <p:nvSpPr>
          <p:cNvPr id="20489" name="Rectangle 9"/>
          <p:cNvSpPr>
            <a:spLocks noChangeArrowheads="1"/>
          </p:cNvSpPr>
          <p:nvPr/>
        </p:nvSpPr>
        <p:spPr bwMode="auto">
          <a:xfrm>
            <a:off x="304800" y="1676400"/>
            <a:ext cx="83058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b="0" dirty="0" smtClean="0">
              <a:solidFill>
                <a:schemeClr val="bg1"/>
              </a:solidFill>
            </a:endParaRPr>
          </a:p>
          <a:p>
            <a:endParaRPr lang="en-US" sz="1200" b="0" dirty="0" smtClean="0">
              <a:solidFill>
                <a:schemeClr val="bg1"/>
              </a:solidFill>
            </a:endParaRPr>
          </a:p>
          <a:p>
            <a:pPr marL="342900" indent="-342900">
              <a:buFont typeface="Arial" pitchFamily="34" charset="0"/>
              <a:buChar char="•"/>
            </a:pPr>
            <a:r>
              <a:rPr lang="en-US" dirty="0" smtClean="0">
                <a:solidFill>
                  <a:schemeClr val="bg1"/>
                </a:solidFill>
              </a:rPr>
              <a:t>You can develop you own robust or limited electric or natural gas utility.</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That solar developers are calling your local </a:t>
            </a:r>
            <a:r>
              <a:rPr lang="en-US" dirty="0" err="1" smtClean="0">
                <a:solidFill>
                  <a:schemeClr val="bg1"/>
                </a:solidFill>
              </a:rPr>
              <a:t>gov</a:t>
            </a:r>
            <a:r>
              <a:rPr lang="en-US" dirty="0" smtClean="0">
                <a:solidFill>
                  <a:schemeClr val="bg1"/>
                </a:solidFill>
              </a:rPr>
              <a:t> partners looking for incentives to develop projects to participate in Georgia Power’s Solar RFP.</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Consider electric vehicles and natural gas vehicles and seek funding help in developing charging/fueling stations.</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That it is possible to arrange for your local </a:t>
            </a:r>
            <a:r>
              <a:rPr lang="en-US" dirty="0">
                <a:solidFill>
                  <a:schemeClr val="bg1"/>
                </a:solidFill>
              </a:rPr>
              <a:t>municipal </a:t>
            </a:r>
            <a:r>
              <a:rPr lang="en-US" dirty="0" smtClean="0">
                <a:solidFill>
                  <a:schemeClr val="bg1"/>
                </a:solidFill>
              </a:rPr>
              <a:t>electric provider to be your supplier for existing public facilities and not just new “customer choice” facilities.</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endParaRPr lang="en-US" dirty="0" smtClean="0">
              <a:solidFill>
                <a:schemeClr val="bg1"/>
              </a:solidFill>
            </a:endParaRPr>
          </a:p>
          <a:p>
            <a:pPr marL="342900" indent="-342900">
              <a:buFont typeface="Arial" pitchFamily="34" charset="0"/>
              <a:buChar char="•"/>
            </a:pPr>
            <a:endParaRPr lang="en-US" sz="2200" b="0" dirty="0" smtClean="0">
              <a:solidFill>
                <a:schemeClr val="bg1"/>
              </a:solidFill>
            </a:endParaRPr>
          </a:p>
          <a:p>
            <a:pPr marL="342900" indent="-342900">
              <a:buFont typeface="Arial" pitchFamily="34" charset="0"/>
              <a:buChar char="•"/>
            </a:pPr>
            <a:endParaRPr lang="en-US" sz="2200" b="0" dirty="0" smtClean="0">
              <a:solidFill>
                <a:schemeClr val="bg1"/>
              </a:solidFill>
            </a:endParaRPr>
          </a:p>
        </p:txBody>
      </p:sp>
    </p:spTree>
    <p:extLst>
      <p:ext uri="{BB962C8B-B14F-4D97-AF65-F5344CB8AC3E}">
        <p14:creationId xmlns:p14="http://schemas.microsoft.com/office/powerpoint/2010/main" val="2362819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 y="609600"/>
            <a:ext cx="8686800" cy="5257800"/>
          </a:xfrm>
        </p:spPr>
        <p:txBody>
          <a:bodyPr/>
          <a:lstStyle/>
          <a:p>
            <a:pPr marL="0" indent="0">
              <a:buNone/>
            </a:pPr>
            <a:endParaRPr lang="en-US" sz="2400" b="1" dirty="0" smtClean="0"/>
          </a:p>
          <a:p>
            <a:pPr marL="0" indent="0">
              <a:buNone/>
            </a:pPr>
            <a:r>
              <a:rPr lang="en-US" sz="2400" b="1" dirty="0" smtClean="0"/>
              <a:t>Questions?</a:t>
            </a:r>
          </a:p>
          <a:p>
            <a:pPr marL="0" indent="0">
              <a:buNone/>
            </a:pPr>
            <a:endParaRPr lang="en-US" sz="2400" b="1" dirty="0" smtClean="0"/>
          </a:p>
          <a:p>
            <a:pPr marL="0" indent="0">
              <a:buNone/>
            </a:pPr>
            <a:endParaRPr lang="en-US" sz="2400" b="1" dirty="0"/>
          </a:p>
          <a:p>
            <a:pPr marL="0" indent="0">
              <a:buNone/>
            </a:pPr>
            <a:r>
              <a:rPr lang="en-US" sz="2400" b="1" dirty="0" smtClean="0"/>
              <a:t>Comments?</a:t>
            </a:r>
          </a:p>
          <a:p>
            <a:pPr marL="0" indent="0">
              <a:buNone/>
            </a:pPr>
            <a:endParaRPr lang="en-US" sz="2400" b="1" dirty="0" smtClean="0"/>
          </a:p>
          <a:p>
            <a:pPr marL="0" indent="0">
              <a:buNone/>
            </a:pPr>
            <a:endParaRPr lang="en-US" sz="2400" b="1" dirty="0"/>
          </a:p>
          <a:p>
            <a:pPr marL="0" indent="0">
              <a:buNone/>
            </a:pPr>
            <a:r>
              <a:rPr lang="en-US" sz="2400" b="1" dirty="0" smtClean="0"/>
              <a:t>Discussion?</a:t>
            </a:r>
          </a:p>
          <a:p>
            <a:pPr lvl="1"/>
            <a:endParaRPr lang="en-US" sz="2000" dirty="0" smtClean="0"/>
          </a:p>
          <a:p>
            <a:endParaRPr lang="en-US" sz="1000" b="1"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628157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609600"/>
            <a:ext cx="8686800" cy="479425"/>
          </a:xfrm>
        </p:spPr>
        <p:txBody>
          <a:bodyPr/>
          <a:lstStyle/>
          <a:p>
            <a:r>
              <a:rPr lang="en-US" sz="2800" dirty="0" smtClean="0"/>
              <a:t>PKF - Other Presentations and Events</a:t>
            </a:r>
            <a:endParaRPr lang="en-US" sz="2800" dirty="0"/>
          </a:p>
        </p:txBody>
      </p:sp>
      <p:sp>
        <p:nvSpPr>
          <p:cNvPr id="3" name="Rectangle 2"/>
          <p:cNvSpPr/>
          <p:nvPr/>
        </p:nvSpPr>
        <p:spPr>
          <a:xfrm>
            <a:off x="152400" y="1104900"/>
            <a:ext cx="8991600" cy="5078313"/>
          </a:xfrm>
          <a:prstGeom prst="rect">
            <a:avLst/>
          </a:prstGeom>
        </p:spPr>
        <p:txBody>
          <a:bodyPr wrap="square">
            <a:spAutoFit/>
          </a:bodyPr>
          <a:lstStyle/>
          <a:p>
            <a:pPr marL="0" marR="0" lvl="0" indent="-342900">
              <a:spcBef>
                <a:spcPts val="0"/>
              </a:spcBef>
              <a:spcAft>
                <a:spcPts val="0"/>
              </a:spcAft>
              <a:buFont typeface="Symbol"/>
              <a:buChar char=""/>
              <a:tabLst>
                <a:tab pos="457200" algn="l"/>
              </a:tabLst>
            </a:pPr>
            <a:r>
              <a:rPr lang="en-US" sz="900" u="sng" dirty="0">
                <a:solidFill>
                  <a:schemeClr val="bg1"/>
                </a:solidFill>
                <a:latin typeface="+mn-lt"/>
                <a:hlinkClick r:id="rId2"/>
              </a:rPr>
              <a:t>Alternative-Fueled Vehicle Roadshow on Transportation and Clean Fuels</a:t>
            </a:r>
            <a:r>
              <a:rPr lang="en-US" sz="900" dirty="0">
                <a:solidFill>
                  <a:schemeClr val="bg1"/>
                </a:solidFill>
                <a:latin typeface="+mn-lt"/>
              </a:rPr>
              <a:t> – Georgia Local Government Financing Options - June 3-21, 2013 </a:t>
            </a:r>
          </a:p>
          <a:p>
            <a:pPr marL="0" marR="0" lvl="0" indent="-342900">
              <a:spcBef>
                <a:spcPts val="0"/>
              </a:spcBef>
              <a:spcAft>
                <a:spcPts val="0"/>
              </a:spcAft>
              <a:buFont typeface="Symbol"/>
              <a:buChar char=""/>
              <a:tabLst>
                <a:tab pos="457200" algn="l"/>
              </a:tabLst>
            </a:pPr>
            <a:r>
              <a:rPr lang="en-US" sz="900" u="sng" dirty="0">
                <a:solidFill>
                  <a:schemeClr val="bg1"/>
                </a:solidFill>
                <a:latin typeface="+mn-lt"/>
                <a:hlinkClick r:id="rId3"/>
              </a:rPr>
              <a:t>Natural Gas Vehicle Fleet &amp; Infrastructure Summit</a:t>
            </a:r>
            <a:r>
              <a:rPr lang="en-US" sz="900" dirty="0">
                <a:solidFill>
                  <a:schemeClr val="bg1"/>
                </a:solidFill>
                <a:latin typeface="+mn-lt"/>
              </a:rPr>
              <a:t> – Utility Perspective- June 6, 2013 </a:t>
            </a:r>
          </a:p>
          <a:p>
            <a:pPr marL="0" marR="0" lvl="0" indent="-342900">
              <a:spcBef>
                <a:spcPts val="0"/>
              </a:spcBef>
              <a:spcAft>
                <a:spcPts val="0"/>
              </a:spcAft>
              <a:buFont typeface="Symbol"/>
              <a:buChar char=""/>
              <a:tabLst>
                <a:tab pos="457200" algn="l"/>
              </a:tabLst>
            </a:pPr>
            <a:r>
              <a:rPr lang="en-US" sz="900" u="sng" dirty="0">
                <a:solidFill>
                  <a:schemeClr val="bg1"/>
                </a:solidFill>
                <a:latin typeface="+mn-lt"/>
                <a:hlinkClick r:id="rId4"/>
              </a:rPr>
              <a:t>Engineering &amp; Operations Exchange</a:t>
            </a:r>
            <a:r>
              <a:rPr lang="en-US" sz="900" dirty="0">
                <a:solidFill>
                  <a:schemeClr val="bg1"/>
                </a:solidFill>
                <a:latin typeface="+mn-lt"/>
              </a:rPr>
              <a:t> - June 13, 2013 </a:t>
            </a:r>
          </a:p>
          <a:p>
            <a:pPr marL="0" marR="0" lvl="0" indent="-342900">
              <a:spcBef>
                <a:spcPts val="0"/>
              </a:spcBef>
              <a:spcAft>
                <a:spcPts val="0"/>
              </a:spcAft>
              <a:buFont typeface="Symbol"/>
              <a:buChar char=""/>
              <a:tabLst>
                <a:tab pos="457200" algn="l"/>
              </a:tabLst>
            </a:pPr>
            <a:r>
              <a:rPr lang="en-US" sz="900" u="sng" dirty="0">
                <a:solidFill>
                  <a:schemeClr val="bg1"/>
                </a:solidFill>
                <a:latin typeface="+mn-lt"/>
                <a:hlinkClick r:id="rId5"/>
              </a:rPr>
              <a:t>2013 City Attorneys § CLE Seminar &amp; Annual Business Meeting</a:t>
            </a:r>
            <a:r>
              <a:rPr lang="en-US" sz="900" dirty="0">
                <a:solidFill>
                  <a:schemeClr val="bg1"/>
                </a:solidFill>
                <a:latin typeface="+mn-lt"/>
              </a:rPr>
              <a:t> – ESCOs - June 23, 2013</a:t>
            </a:r>
          </a:p>
          <a:p>
            <a:pPr lvl="0" indent="-342900" fontAlgn="auto">
              <a:spcBef>
                <a:spcPts val="0"/>
              </a:spcBef>
              <a:spcAft>
                <a:spcPts val="0"/>
              </a:spcAft>
              <a:buFont typeface="Symbol"/>
              <a:buChar char=""/>
              <a:tabLst>
                <a:tab pos="457200" algn="l"/>
              </a:tabLst>
              <a:defRPr/>
            </a:pPr>
            <a:r>
              <a:rPr lang="en-US" sz="900" dirty="0" smtClean="0">
                <a:solidFill>
                  <a:schemeClr val="bg1"/>
                </a:solidFill>
                <a:latin typeface="+mn-lt"/>
              </a:rPr>
              <a:t>Ga. Assoc. </a:t>
            </a:r>
            <a:r>
              <a:rPr lang="en-US" sz="900" dirty="0">
                <a:solidFill>
                  <a:schemeClr val="bg1"/>
                </a:solidFill>
                <a:latin typeface="+mn-lt"/>
              </a:rPr>
              <a:t>of Water </a:t>
            </a:r>
            <a:r>
              <a:rPr lang="en-US" sz="900" dirty="0" smtClean="0">
                <a:solidFill>
                  <a:schemeClr val="bg1"/>
                </a:solidFill>
                <a:latin typeface="+mn-lt"/>
              </a:rPr>
              <a:t>Prof. Energy Workshop</a:t>
            </a:r>
            <a:r>
              <a:rPr lang="en-US" sz="900" dirty="0">
                <a:solidFill>
                  <a:schemeClr val="bg1"/>
                </a:solidFill>
                <a:latin typeface="+mn-lt"/>
              </a:rPr>
              <a:t>, Funding Options for Energy Saving and Other Operational </a:t>
            </a:r>
            <a:r>
              <a:rPr lang="en-US" sz="900" dirty="0" smtClean="0">
                <a:solidFill>
                  <a:schemeClr val="bg1"/>
                </a:solidFill>
                <a:latin typeface="+mn-lt"/>
              </a:rPr>
              <a:t>Saving Transactions </a:t>
            </a:r>
            <a:r>
              <a:rPr lang="en-US" sz="900" dirty="0">
                <a:solidFill>
                  <a:schemeClr val="bg1"/>
                </a:solidFill>
                <a:latin typeface="+mn-lt"/>
              </a:rPr>
              <a:t>– July 31, 2013</a:t>
            </a: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M&amp;J University, </a:t>
            </a:r>
            <a:r>
              <a:rPr lang="en-US" sz="900" dirty="0">
                <a:solidFill>
                  <a:schemeClr val="bg1"/>
                </a:solidFill>
                <a:latin typeface="+mn-lt"/>
                <a:hlinkClick r:id="rId6"/>
              </a:rPr>
              <a:t>Tax Credits, Incentives and Economic Development</a:t>
            </a:r>
            <a:r>
              <a:rPr lang="en-US" sz="900" dirty="0">
                <a:solidFill>
                  <a:schemeClr val="bg1"/>
                </a:solidFill>
                <a:latin typeface="+mn-lt"/>
              </a:rPr>
              <a:t> – July 11, 2013</a:t>
            </a:r>
          </a:p>
          <a:p>
            <a:pPr marL="0" marR="0" lvl="0" indent="-342900">
              <a:spcBef>
                <a:spcPts val="0"/>
              </a:spcBef>
              <a:spcAft>
                <a:spcPts val="0"/>
              </a:spcAft>
              <a:buFont typeface="Symbol"/>
              <a:buChar char=""/>
              <a:tabLst>
                <a:tab pos="457200" algn="l"/>
              </a:tabLst>
            </a:pPr>
            <a:r>
              <a:rPr lang="en-US" sz="900" dirty="0" smtClean="0">
                <a:solidFill>
                  <a:schemeClr val="bg1"/>
                </a:solidFill>
                <a:latin typeface="+mn-lt"/>
                <a:hlinkClick r:id="rId7"/>
              </a:rPr>
              <a:t>Energy Client Advisory - Electric </a:t>
            </a:r>
            <a:r>
              <a:rPr lang="en-US" sz="900" dirty="0">
                <a:solidFill>
                  <a:schemeClr val="bg1"/>
                </a:solidFill>
                <a:latin typeface="+mn-lt"/>
                <a:hlinkClick r:id="rId7"/>
              </a:rPr>
              <a:t>Service Rights to </a:t>
            </a:r>
            <a:r>
              <a:rPr lang="en-US" sz="900" dirty="0" smtClean="0">
                <a:solidFill>
                  <a:schemeClr val="bg1"/>
                </a:solidFill>
                <a:latin typeface="+mn-lt"/>
                <a:hlinkClick r:id="rId7"/>
              </a:rPr>
              <a:t>Premises </a:t>
            </a:r>
            <a:r>
              <a:rPr lang="en-US" sz="900" dirty="0">
                <a:solidFill>
                  <a:schemeClr val="bg1"/>
                </a:solidFill>
                <a:latin typeface="+mn-lt"/>
                <a:hlinkClick r:id="rId7"/>
              </a:rPr>
              <a:t>Locating in Wholly New Municipalities or Consolidated/Annexed Areas </a:t>
            </a:r>
            <a:r>
              <a:rPr lang="en-US" sz="900" dirty="0">
                <a:solidFill>
                  <a:schemeClr val="bg1"/>
                </a:solidFill>
                <a:latin typeface="+mn-lt"/>
              </a:rPr>
              <a:t> - September </a:t>
            </a:r>
            <a:r>
              <a:rPr lang="en-US" sz="900" dirty="0" smtClean="0">
                <a:solidFill>
                  <a:schemeClr val="bg1"/>
                </a:solidFill>
                <a:latin typeface="+mn-lt"/>
              </a:rPr>
              <a:t>2013 </a:t>
            </a:r>
            <a:endParaRPr lang="en-US" sz="900" dirty="0">
              <a:solidFill>
                <a:schemeClr val="bg1"/>
              </a:solidFill>
              <a:latin typeface="+mn-lt"/>
            </a:endParaRPr>
          </a:p>
          <a:p>
            <a:pPr marL="0" marR="0" lvl="0" indent="-342900">
              <a:spcBef>
                <a:spcPts val="0"/>
              </a:spcBef>
              <a:spcAft>
                <a:spcPts val="0"/>
              </a:spcAft>
              <a:buFont typeface="Symbol"/>
              <a:buChar char=""/>
              <a:tabLst>
                <a:tab pos="457200" algn="l"/>
              </a:tabLst>
            </a:pPr>
            <a:r>
              <a:rPr lang="en-US" sz="900" u="sng" dirty="0">
                <a:solidFill>
                  <a:schemeClr val="bg1"/>
                </a:solidFill>
                <a:latin typeface="+mn-lt"/>
                <a:hlinkClick r:id="rId8"/>
              </a:rPr>
              <a:t>Solar Programs in Georgia and Proposed Amendments to the Georgia Cogeneration and Distributed Generation Act and Electric Territorial Act - March 18, 2013</a:t>
            </a:r>
            <a:endParaRPr lang="en-US" sz="900" u="sng" dirty="0">
              <a:solidFill>
                <a:schemeClr val="bg1"/>
              </a:solidFill>
              <a:latin typeface="+mn-lt"/>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9"/>
              </a:rPr>
              <a:t>Innovative Smart Grid Projects - November 7, 2012</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0"/>
              </a:rPr>
              <a:t>Are you ready to be deposed - Engineering &amp; Operations Exchange - June 11-13, 2012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1"/>
              </a:rPr>
              <a:t>Finance 101 Forum for Utility Managers - May 2, 2012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Economic Development Advisory: Georgia General Assembly Passes Economic Development-Friendly Bills During 2012 Session - April 10, 2012</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smtClean="0">
                <a:solidFill>
                  <a:schemeClr val="bg1"/>
                </a:solidFill>
                <a:latin typeface="+mn-lt"/>
                <a:hlinkClick r:id="rId12"/>
              </a:rPr>
              <a:t>Ga. Electric </a:t>
            </a:r>
            <a:r>
              <a:rPr lang="en-US" sz="900" u="sng" dirty="0">
                <a:solidFill>
                  <a:schemeClr val="bg1"/>
                </a:solidFill>
                <a:latin typeface="+mn-lt"/>
                <a:hlinkClick r:id="rId12"/>
              </a:rPr>
              <a:t>Service </a:t>
            </a:r>
            <a:r>
              <a:rPr lang="en-US" sz="900" u="sng" dirty="0" smtClean="0">
                <a:solidFill>
                  <a:schemeClr val="bg1"/>
                </a:solidFill>
                <a:latin typeface="+mn-lt"/>
                <a:hlinkClick r:id="rId12"/>
              </a:rPr>
              <a:t>101 </a:t>
            </a:r>
            <a:r>
              <a:rPr lang="en-US" sz="900" u="sng" dirty="0">
                <a:solidFill>
                  <a:schemeClr val="bg1"/>
                </a:solidFill>
                <a:latin typeface="+mn-lt"/>
                <a:hlinkClick r:id="rId12"/>
              </a:rPr>
              <a:t>– Executive Summary of Ga. Territorial Electric Service Act and Ga. </a:t>
            </a:r>
            <a:r>
              <a:rPr lang="en-US" sz="900" u="sng" dirty="0" err="1" smtClean="0">
                <a:solidFill>
                  <a:schemeClr val="bg1"/>
                </a:solidFill>
                <a:latin typeface="+mn-lt"/>
                <a:hlinkClick r:id="rId12"/>
              </a:rPr>
              <a:t>Cogen</a:t>
            </a:r>
            <a:r>
              <a:rPr lang="en-US" sz="900" u="sng" dirty="0" smtClean="0">
                <a:solidFill>
                  <a:schemeClr val="bg1"/>
                </a:solidFill>
                <a:latin typeface="+mn-lt"/>
                <a:hlinkClick r:id="rId12"/>
              </a:rPr>
              <a:t> </a:t>
            </a:r>
            <a:r>
              <a:rPr lang="en-US" sz="900" u="sng" dirty="0">
                <a:solidFill>
                  <a:schemeClr val="bg1"/>
                </a:solidFill>
                <a:latin typeface="+mn-lt"/>
                <a:hlinkClick r:id="rId12"/>
              </a:rPr>
              <a:t>and Distributed Generation Act - November 11-13,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3"/>
              </a:rPr>
              <a:t>Update on the Deployment and Use of Smart Grid Technology in Georgia - October 17,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4"/>
              </a:rPr>
              <a:t>Sustainable Cities - GMA Annual Convention - June 25-28,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5"/>
              </a:rPr>
              <a:t>Legislative Update - Electric Cities Annual Meeting - March 30, 2011</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Green Building Focus  - February 24,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6"/>
              </a:rPr>
              <a:t>Georgia's Constitutional Amendment 4: Guaranteed Energy Savings Performance Contracting - February 23,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Energy &amp; Sustainability Advisory: Energy Efficiency and Conservation – Successful Legislative Session in Georgia  - November 10, 2010</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7"/>
              </a:rPr>
              <a:t>DOE Loan Guarantees - Real Estate and Renewable Energy Markets Forum - August 24-25, 2010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8"/>
              </a:rPr>
              <a:t>Georgia Territorial Electric Service Act 101 - August 27, 2009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9"/>
              </a:rPr>
              <a:t>Public Finance 101 - 2008 TGA Utility Finance &amp; Accounting Conference (August 18-19, 2008)</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Public Finance Advisory: Certain Governmental Issuer’s Tax-Exempt Bonds Questioned by IRS Regarding Post-Issuance Tax Compliance - January 30, 2009</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8"/>
              </a:rPr>
              <a:t>Solar Programs in Georgia and Proposed Amendments to the Georgia Cogeneration and Distributed Generation Act and Electric Territorial Act</a:t>
            </a:r>
            <a:r>
              <a:rPr lang="en-US" sz="900" dirty="0">
                <a:solidFill>
                  <a:schemeClr val="bg1"/>
                </a:solidFill>
                <a:latin typeface="+mn-lt"/>
              </a:rPr>
              <a:t> - March 18, 2013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9"/>
              </a:rPr>
              <a:t>Innovative Smart Grid Projects</a:t>
            </a:r>
            <a:r>
              <a:rPr lang="en-US" sz="900" dirty="0">
                <a:solidFill>
                  <a:schemeClr val="bg1"/>
                </a:solidFill>
                <a:latin typeface="+mn-lt"/>
              </a:rPr>
              <a:t> - November 7, 2012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Are you ready to be deposed - </a:t>
            </a:r>
            <a:r>
              <a:rPr lang="en-US" sz="900" u="sng" dirty="0">
                <a:solidFill>
                  <a:schemeClr val="bg1"/>
                </a:solidFill>
                <a:latin typeface="+mn-lt"/>
                <a:hlinkClick r:id="rId10"/>
              </a:rPr>
              <a:t>Engineering &amp; Operations Exchange</a:t>
            </a:r>
            <a:r>
              <a:rPr lang="en-US" sz="900" dirty="0">
                <a:solidFill>
                  <a:schemeClr val="bg1"/>
                </a:solidFill>
                <a:latin typeface="+mn-lt"/>
              </a:rPr>
              <a:t> - June 11-13, 2012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1"/>
              </a:rPr>
              <a:t>Finance 101 Forum for Utility Managers</a:t>
            </a:r>
            <a:r>
              <a:rPr lang="en-US" sz="900" dirty="0">
                <a:solidFill>
                  <a:schemeClr val="bg1"/>
                </a:solidFill>
                <a:latin typeface="+mn-lt"/>
              </a:rPr>
              <a:t> - May 2, 2012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20"/>
              </a:rPr>
              <a:t>Economic Development Advisory: Georgia General Assembly Passes Economic Development-Friendly Bills During 2012 Session </a:t>
            </a:r>
            <a:r>
              <a:rPr lang="en-US" sz="900" dirty="0">
                <a:solidFill>
                  <a:schemeClr val="bg1"/>
                </a:solidFill>
                <a:latin typeface="+mn-lt"/>
              </a:rPr>
              <a:t>- April 10, 2012</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smtClean="0">
                <a:solidFill>
                  <a:schemeClr val="bg1"/>
                </a:solidFill>
                <a:latin typeface="+mn-lt"/>
                <a:hlinkClick r:id="rId12"/>
              </a:rPr>
              <a:t>Ga. Electric </a:t>
            </a:r>
            <a:r>
              <a:rPr lang="en-US" sz="900" u="sng" dirty="0">
                <a:solidFill>
                  <a:schemeClr val="bg1"/>
                </a:solidFill>
                <a:latin typeface="+mn-lt"/>
                <a:hlinkClick r:id="rId12"/>
              </a:rPr>
              <a:t>Service </a:t>
            </a:r>
            <a:r>
              <a:rPr lang="en-US" sz="900" u="sng" dirty="0" smtClean="0">
                <a:solidFill>
                  <a:schemeClr val="bg1"/>
                </a:solidFill>
                <a:latin typeface="+mn-lt"/>
                <a:hlinkClick r:id="rId12"/>
              </a:rPr>
              <a:t>101 </a:t>
            </a:r>
            <a:r>
              <a:rPr lang="en-US" sz="900" u="sng" dirty="0">
                <a:solidFill>
                  <a:schemeClr val="bg1"/>
                </a:solidFill>
                <a:latin typeface="+mn-lt"/>
                <a:hlinkClick r:id="rId12"/>
              </a:rPr>
              <a:t>– Executive Summary of Ga. Territorial Electric Service Act and Ga. </a:t>
            </a:r>
            <a:r>
              <a:rPr lang="en-US" sz="900" u="sng" dirty="0" err="1" smtClean="0">
                <a:solidFill>
                  <a:schemeClr val="bg1"/>
                </a:solidFill>
                <a:latin typeface="+mn-lt"/>
                <a:hlinkClick r:id="rId12"/>
              </a:rPr>
              <a:t>Cogen</a:t>
            </a:r>
            <a:r>
              <a:rPr lang="en-US" sz="900" u="sng" dirty="0" smtClean="0">
                <a:solidFill>
                  <a:schemeClr val="bg1"/>
                </a:solidFill>
                <a:latin typeface="+mn-lt"/>
                <a:hlinkClick r:id="rId12"/>
              </a:rPr>
              <a:t>. </a:t>
            </a:r>
            <a:r>
              <a:rPr lang="en-US" sz="900" u="sng" dirty="0">
                <a:solidFill>
                  <a:schemeClr val="bg1"/>
                </a:solidFill>
                <a:latin typeface="+mn-lt"/>
                <a:hlinkClick r:id="rId12"/>
              </a:rPr>
              <a:t>and Distributed Generation Act</a:t>
            </a:r>
            <a:r>
              <a:rPr lang="en-US" sz="900" dirty="0">
                <a:solidFill>
                  <a:schemeClr val="bg1"/>
                </a:solidFill>
                <a:latin typeface="+mn-lt"/>
              </a:rPr>
              <a:t> - November 11-13,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13"/>
              </a:rPr>
              <a:t>Update on the Deployment and Use of Smart Grid Technology in Georgia</a:t>
            </a:r>
            <a:r>
              <a:rPr lang="en-US" sz="900" dirty="0">
                <a:solidFill>
                  <a:schemeClr val="bg1"/>
                </a:solidFill>
                <a:latin typeface="+mn-lt"/>
              </a:rPr>
              <a:t> - October 17,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a:solidFill>
                  <a:schemeClr val="bg1"/>
                </a:solidFill>
                <a:latin typeface="+mn-lt"/>
              </a:rPr>
              <a:t>Sustainable Cities - </a:t>
            </a:r>
            <a:r>
              <a:rPr lang="en-US" sz="900" u="sng" dirty="0">
                <a:solidFill>
                  <a:schemeClr val="bg1"/>
                </a:solidFill>
                <a:latin typeface="+mn-lt"/>
                <a:hlinkClick r:id="rId14"/>
              </a:rPr>
              <a:t>GMA Annual Convention</a:t>
            </a:r>
            <a:r>
              <a:rPr lang="en-US" sz="900" dirty="0">
                <a:solidFill>
                  <a:schemeClr val="bg1"/>
                </a:solidFill>
                <a:latin typeface="+mn-lt"/>
              </a:rPr>
              <a:t> - June 25-28,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smtClean="0">
                <a:solidFill>
                  <a:schemeClr val="bg1"/>
                </a:solidFill>
                <a:latin typeface="+mn-lt"/>
                <a:hlinkClick r:id="rId16"/>
              </a:rPr>
              <a:t>Georgia's </a:t>
            </a:r>
            <a:r>
              <a:rPr lang="en-US" sz="900" u="sng" dirty="0">
                <a:solidFill>
                  <a:schemeClr val="bg1"/>
                </a:solidFill>
                <a:latin typeface="+mn-lt"/>
                <a:hlinkClick r:id="rId16"/>
              </a:rPr>
              <a:t>Constitutional Amendment 4: Guaranteed Energy Savings Performance Contracting</a:t>
            </a:r>
            <a:r>
              <a:rPr lang="en-US" sz="900" dirty="0">
                <a:solidFill>
                  <a:schemeClr val="bg1"/>
                </a:solidFill>
                <a:latin typeface="+mn-lt"/>
              </a:rPr>
              <a:t> - February 23, 2011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u="sng" dirty="0">
                <a:solidFill>
                  <a:schemeClr val="bg1"/>
                </a:solidFill>
                <a:latin typeface="+mn-lt"/>
                <a:hlinkClick r:id="rId21"/>
              </a:rPr>
              <a:t>Energy &amp; Sustainability Advisory: Energy Efficiency and Conservation – Successful Legislative Session in Georgia </a:t>
            </a:r>
            <a:r>
              <a:rPr lang="en-US" sz="900" dirty="0">
                <a:solidFill>
                  <a:schemeClr val="bg1"/>
                </a:solidFill>
                <a:latin typeface="+mn-lt"/>
              </a:rPr>
              <a:t> - November 10, 2010 </a:t>
            </a:r>
            <a:endParaRPr lang="en-US" sz="900" dirty="0">
              <a:solidFill>
                <a:schemeClr val="bg1"/>
              </a:solidFill>
              <a:latin typeface="+mn-lt"/>
              <a:ea typeface="Times New Roman"/>
            </a:endParaRPr>
          </a:p>
          <a:p>
            <a:pPr lvl="0" indent="-342900" fontAlgn="auto">
              <a:spcBef>
                <a:spcPts val="0"/>
              </a:spcBef>
              <a:spcAft>
                <a:spcPts val="0"/>
              </a:spcAft>
              <a:buFont typeface="Symbol"/>
              <a:buChar char=""/>
              <a:tabLst>
                <a:tab pos="457200" algn="l"/>
              </a:tabLst>
              <a:defRPr/>
            </a:pPr>
            <a:r>
              <a:rPr lang="en-US" sz="900" dirty="0" smtClean="0">
                <a:solidFill>
                  <a:schemeClr val="bg1"/>
                </a:solidFill>
                <a:latin typeface="+mn-lt"/>
              </a:rPr>
              <a:t> </a:t>
            </a:r>
            <a:endParaRPr lang="en-US" sz="900" dirty="0">
              <a:solidFill>
                <a:schemeClr val="bg1"/>
              </a:solidFill>
              <a:latin typeface="+mn-lt"/>
              <a:ea typeface="Times New Roman"/>
            </a:endParaRPr>
          </a:p>
          <a:p>
            <a:pPr marL="0" marR="0" lvl="0" indent="-342900">
              <a:spcBef>
                <a:spcPts val="0"/>
              </a:spcBef>
              <a:spcAft>
                <a:spcPts val="0"/>
              </a:spcAft>
              <a:buFont typeface="Symbol"/>
              <a:buChar char=""/>
              <a:tabLst>
                <a:tab pos="457200" algn="l"/>
              </a:tabLst>
            </a:pPr>
            <a:endParaRPr lang="en-US" sz="900" dirty="0">
              <a:solidFill>
                <a:schemeClr val="bg1"/>
              </a:solidFill>
              <a:latin typeface="+mn-lt"/>
              <a:ea typeface="Times New Roman"/>
            </a:endParaRPr>
          </a:p>
        </p:txBody>
      </p:sp>
    </p:spTree>
    <p:extLst>
      <p:ext uri="{BB962C8B-B14F-4D97-AF65-F5344CB8AC3E}">
        <p14:creationId xmlns:p14="http://schemas.microsoft.com/office/powerpoint/2010/main" val="24148280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800" dirty="0" smtClean="0"/>
              <a:t>Questions:</a:t>
            </a:r>
            <a:endParaRPr lang="en-US" sz="2800" dirty="0"/>
          </a:p>
        </p:txBody>
      </p:sp>
      <p:sp>
        <p:nvSpPr>
          <p:cNvPr id="102403" name="Rectangle 3"/>
          <p:cNvSpPr>
            <a:spLocks noGrp="1" noChangeArrowheads="1"/>
          </p:cNvSpPr>
          <p:nvPr>
            <p:ph type="body" idx="1"/>
          </p:nvPr>
        </p:nvSpPr>
        <p:spPr/>
        <p:txBody>
          <a:bodyPr/>
          <a:lstStyle/>
          <a:p>
            <a:pPr>
              <a:lnSpc>
                <a:spcPct val="80000"/>
              </a:lnSpc>
              <a:buFontTx/>
              <a:buNone/>
            </a:pPr>
            <a:r>
              <a:rPr lang="en-US" sz="2800" dirty="0" smtClean="0"/>
              <a:t>Contact:</a:t>
            </a:r>
            <a:r>
              <a:rPr lang="en-US" sz="2800" dirty="0"/>
              <a:t>		</a:t>
            </a:r>
          </a:p>
          <a:p>
            <a:pPr algn="ctr">
              <a:lnSpc>
                <a:spcPct val="80000"/>
              </a:lnSpc>
              <a:spcBef>
                <a:spcPct val="0"/>
              </a:spcBef>
              <a:buFontTx/>
              <a:buNone/>
            </a:pPr>
            <a:endParaRPr lang="en-US" sz="2400" dirty="0" smtClean="0"/>
          </a:p>
          <a:p>
            <a:pPr algn="ctr">
              <a:lnSpc>
                <a:spcPct val="80000"/>
              </a:lnSpc>
              <a:spcBef>
                <a:spcPct val="0"/>
              </a:spcBef>
              <a:buFontTx/>
              <a:buNone/>
            </a:pPr>
            <a:r>
              <a:rPr lang="en-US" sz="2400" dirty="0" smtClean="0"/>
              <a:t>Peter </a:t>
            </a:r>
            <a:r>
              <a:rPr lang="en-US" sz="2400" dirty="0"/>
              <a:t>K. Floyd, Esq.</a:t>
            </a:r>
          </a:p>
          <a:p>
            <a:pPr algn="ctr">
              <a:lnSpc>
                <a:spcPct val="80000"/>
              </a:lnSpc>
              <a:spcBef>
                <a:spcPct val="0"/>
              </a:spcBef>
              <a:buFontTx/>
              <a:buNone/>
            </a:pPr>
            <a:r>
              <a:rPr lang="en-US" sz="2400" dirty="0"/>
              <a:t>Phone:  404-881-4510</a:t>
            </a:r>
          </a:p>
          <a:p>
            <a:pPr algn="ctr">
              <a:lnSpc>
                <a:spcPct val="80000"/>
              </a:lnSpc>
              <a:spcBef>
                <a:spcPct val="0"/>
              </a:spcBef>
              <a:buFontTx/>
              <a:buNone/>
            </a:pPr>
            <a:r>
              <a:rPr lang="en-US" sz="2400" dirty="0"/>
              <a:t>E-mail: </a:t>
            </a:r>
            <a:r>
              <a:rPr lang="en-US" sz="2400" dirty="0" smtClean="0">
                <a:hlinkClick r:id="rId2"/>
              </a:rPr>
              <a:t>peter.floyd@alston.com</a:t>
            </a:r>
            <a:endParaRPr lang="en-US" sz="2400" dirty="0" smtClean="0"/>
          </a:p>
          <a:p>
            <a:pPr algn="ctr">
              <a:lnSpc>
                <a:spcPct val="80000"/>
              </a:lnSpc>
              <a:spcBef>
                <a:spcPct val="0"/>
              </a:spcBef>
              <a:buFontTx/>
              <a:buNone/>
            </a:pPr>
            <a:r>
              <a:rPr lang="en-US" sz="2400" dirty="0"/>
              <a:t>Bio: </a:t>
            </a:r>
            <a:r>
              <a:rPr lang="en-US" sz="2400" dirty="0">
                <a:hlinkClick r:id="rId3"/>
              </a:rPr>
              <a:t>http://www.alston.com/professionals/peter-floyd</a:t>
            </a:r>
            <a:r>
              <a:rPr lang="en-US" sz="2400" dirty="0" smtClean="0">
                <a:hlinkClick r:id="rId3"/>
              </a:rPr>
              <a:t>/</a:t>
            </a:r>
            <a:endParaRPr lang="en-US" sz="2400" dirty="0" smtClean="0"/>
          </a:p>
          <a:p>
            <a:pPr algn="ctr">
              <a:lnSpc>
                <a:spcPct val="80000"/>
              </a:lnSpc>
              <a:spcBef>
                <a:spcPct val="0"/>
              </a:spcBef>
              <a:buFontTx/>
              <a:buNone/>
            </a:pPr>
            <a:endParaRPr lang="en-US" sz="2400" dirty="0"/>
          </a:p>
          <a:p>
            <a:pPr algn="ctr">
              <a:lnSpc>
                <a:spcPct val="80000"/>
              </a:lnSpc>
              <a:spcBef>
                <a:spcPct val="0"/>
              </a:spcBef>
              <a:buFontTx/>
              <a:buNone/>
            </a:pPr>
            <a:r>
              <a:rPr lang="en-US" sz="2400" dirty="0" smtClean="0"/>
              <a:t>Alston </a:t>
            </a:r>
            <a:r>
              <a:rPr lang="en-US" sz="2400" dirty="0"/>
              <a:t>&amp; Bird LLP</a:t>
            </a:r>
          </a:p>
          <a:p>
            <a:pPr algn="ctr">
              <a:lnSpc>
                <a:spcPct val="80000"/>
              </a:lnSpc>
              <a:spcBef>
                <a:spcPct val="0"/>
              </a:spcBef>
              <a:buFontTx/>
              <a:buNone/>
            </a:pPr>
            <a:endParaRPr lang="en-US" sz="2400" dirty="0"/>
          </a:p>
          <a:p>
            <a:pPr algn="ctr">
              <a:lnSpc>
                <a:spcPct val="80000"/>
              </a:lnSpc>
              <a:spcBef>
                <a:spcPct val="0"/>
              </a:spcBef>
              <a:buFontTx/>
              <a:buNone/>
            </a:pPr>
            <a:r>
              <a:rPr lang="en-US" sz="2400" dirty="0"/>
              <a:t>www.alston.com</a:t>
            </a:r>
          </a:p>
          <a:p>
            <a:pPr algn="ctr">
              <a:lnSpc>
                <a:spcPct val="80000"/>
              </a:lnSpc>
              <a:spcBef>
                <a:spcPct val="0"/>
              </a:spcBef>
              <a:buFontTx/>
              <a:buNone/>
            </a:pPr>
            <a:endParaRPr lang="en-US" sz="2400" dirty="0"/>
          </a:p>
          <a:p>
            <a:pPr algn="ctr">
              <a:lnSpc>
                <a:spcPct val="80000"/>
              </a:lnSpc>
              <a:spcBef>
                <a:spcPct val="0"/>
              </a:spcBef>
              <a:buFontTx/>
              <a:buNone/>
            </a:pPr>
            <a:r>
              <a:rPr lang="en-US" sz="2000" dirty="0"/>
              <a:t>Atlanta • Charlotte • Dallas • Los Angeles • New York • Research Triangle • Silicon Valley • Ventura County • Washington, D.C.</a:t>
            </a:r>
          </a:p>
        </p:txBody>
      </p:sp>
    </p:spTree>
    <p:extLst>
      <p:ext uri="{BB962C8B-B14F-4D97-AF65-F5344CB8AC3E}">
        <p14:creationId xmlns:p14="http://schemas.microsoft.com/office/powerpoint/2010/main" val="191293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a:t>Why should I be interested?</a:t>
            </a:r>
          </a:p>
        </p:txBody>
      </p:sp>
      <p:sp>
        <p:nvSpPr>
          <p:cNvPr id="20489" name="Rectangle 9"/>
          <p:cNvSpPr>
            <a:spLocks noChangeArrowheads="1"/>
          </p:cNvSpPr>
          <p:nvPr/>
        </p:nvSpPr>
        <p:spPr bwMode="auto">
          <a:xfrm>
            <a:off x="152400" y="1143000"/>
            <a:ext cx="8839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chemeClr val="bg1"/>
                </a:solidFill>
              </a:rPr>
              <a:t>White House Action On Climate Change Imminent, Aide Says</a:t>
            </a:r>
            <a:endParaRPr lang="en-US" sz="1600" dirty="0">
              <a:solidFill>
                <a:schemeClr val="bg1"/>
              </a:solidFill>
            </a:endParaRPr>
          </a:p>
          <a:p>
            <a:r>
              <a:rPr lang="en-US" sz="1600" dirty="0">
                <a:solidFill>
                  <a:schemeClr val="bg1"/>
                </a:solidFill>
              </a:rPr>
              <a:t>By </a:t>
            </a:r>
            <a:r>
              <a:rPr lang="en-US" sz="1600" b="1" dirty="0">
                <a:solidFill>
                  <a:schemeClr val="bg1"/>
                </a:solidFill>
              </a:rPr>
              <a:t>Gavin </a:t>
            </a:r>
            <a:r>
              <a:rPr lang="en-US" sz="1600" b="1" dirty="0" err="1">
                <a:solidFill>
                  <a:schemeClr val="bg1"/>
                </a:solidFill>
              </a:rPr>
              <a:t>Broady</a:t>
            </a:r>
            <a:r>
              <a:rPr lang="en-US" sz="1600" dirty="0">
                <a:solidFill>
                  <a:schemeClr val="bg1"/>
                </a:solidFill>
              </a:rPr>
              <a:t> </a:t>
            </a:r>
          </a:p>
          <a:p>
            <a:endParaRPr lang="en-US" sz="1600" dirty="0" smtClean="0">
              <a:solidFill>
                <a:schemeClr val="bg1"/>
              </a:solidFill>
            </a:endParaRPr>
          </a:p>
          <a:p>
            <a:r>
              <a:rPr lang="en-US" sz="1600" dirty="0" smtClean="0">
                <a:solidFill>
                  <a:schemeClr val="bg1"/>
                </a:solidFill>
              </a:rPr>
              <a:t>Law360</a:t>
            </a:r>
            <a:r>
              <a:rPr lang="en-US" sz="1600" dirty="0">
                <a:solidFill>
                  <a:schemeClr val="bg1"/>
                </a:solidFill>
              </a:rPr>
              <a:t>, New York (June 19, </a:t>
            </a:r>
            <a:r>
              <a:rPr lang="en-US" sz="1600" dirty="0" smtClean="0">
                <a:solidFill>
                  <a:schemeClr val="bg1"/>
                </a:solidFill>
              </a:rPr>
              <a:t>2013) </a:t>
            </a:r>
          </a:p>
          <a:p>
            <a:endParaRPr lang="en-US" sz="1600" dirty="0">
              <a:solidFill>
                <a:schemeClr val="bg1"/>
              </a:solidFill>
            </a:endParaRPr>
          </a:p>
          <a:p>
            <a:r>
              <a:rPr lang="en-US" sz="1600" dirty="0" smtClean="0">
                <a:solidFill>
                  <a:schemeClr val="bg1"/>
                </a:solidFill>
              </a:rPr>
              <a:t>“President </a:t>
            </a:r>
            <a:r>
              <a:rPr lang="en-US" sz="1600" dirty="0">
                <a:solidFill>
                  <a:schemeClr val="bg1"/>
                </a:solidFill>
              </a:rPr>
              <a:t>Barack Obama is expected to make good on his State of the Union promise to prioritize climate change through a series of policy initiatives that one top environmental policy aide said on Wednesday may roll out within the next month, according to multiple reports</a:t>
            </a:r>
            <a:r>
              <a:rPr lang="en-US" sz="1600" dirty="0" smtClean="0">
                <a:solidFill>
                  <a:schemeClr val="bg1"/>
                </a:solidFill>
              </a:rPr>
              <a:t>.</a:t>
            </a:r>
          </a:p>
          <a:p>
            <a:endParaRPr lang="en-US" sz="1600" dirty="0">
              <a:solidFill>
                <a:schemeClr val="bg1"/>
              </a:solidFill>
            </a:endParaRPr>
          </a:p>
          <a:p>
            <a:r>
              <a:rPr lang="en-US" sz="1600" dirty="0">
                <a:solidFill>
                  <a:schemeClr val="bg1"/>
                </a:solidFill>
              </a:rPr>
              <a:t>Speaking at a media event in Washington, Energy and Climate Change Deputy Assistant Heather </a:t>
            </a:r>
            <a:r>
              <a:rPr lang="en-US" sz="1600" dirty="0" err="1">
                <a:solidFill>
                  <a:schemeClr val="bg1"/>
                </a:solidFill>
              </a:rPr>
              <a:t>Zichal</a:t>
            </a:r>
            <a:r>
              <a:rPr lang="en-US" sz="1600" dirty="0">
                <a:solidFill>
                  <a:schemeClr val="bg1"/>
                </a:solidFill>
              </a:rPr>
              <a:t> suggested the White House is gearing up for an aggressive push that may include new limitations on greenhouse gas emissions, expanding clean and renewable energy initiatives and </a:t>
            </a:r>
            <a:r>
              <a:rPr lang="en-US" sz="1600" u="sng" dirty="0">
                <a:solidFill>
                  <a:schemeClr val="bg1"/>
                </a:solidFill>
              </a:rPr>
              <a:t>tightening national energy efficiency standards</a:t>
            </a:r>
            <a:r>
              <a:rPr lang="en-US" sz="1600" dirty="0">
                <a:solidFill>
                  <a:schemeClr val="bg1"/>
                </a:solidFill>
              </a:rPr>
              <a:t>, Politico reported Wednesday.</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According to </a:t>
            </a:r>
            <a:r>
              <a:rPr lang="en-US" sz="1600" dirty="0" err="1">
                <a:solidFill>
                  <a:schemeClr val="bg1"/>
                </a:solidFill>
              </a:rPr>
              <a:t>Zichal</a:t>
            </a:r>
            <a:r>
              <a:rPr lang="en-US" sz="1600" dirty="0">
                <a:solidFill>
                  <a:schemeClr val="bg1"/>
                </a:solidFill>
              </a:rPr>
              <a:t>, those measures would not require new legislation or new funding, allowing the White House to sidestep congressional gridlock — an approach that squares with President Obama’s State of the Union warning that if Congress refused to act on the issue he would direct his cabinet to develop executive actions to curb climate change and promote sustainability</a:t>
            </a:r>
            <a:r>
              <a:rPr lang="en-US" sz="1600" dirty="0" smtClean="0">
                <a:solidFill>
                  <a:schemeClr val="bg1"/>
                </a:solidFill>
              </a:rPr>
              <a:t>.”</a:t>
            </a:r>
          </a:p>
          <a:p>
            <a:endParaRPr lang="en-US" sz="1600" dirty="0">
              <a:solidFill>
                <a:schemeClr val="bg1"/>
              </a:solidFill>
            </a:endParaRPr>
          </a:p>
          <a:p>
            <a:r>
              <a:rPr lang="en-US" sz="1600" dirty="0">
                <a:solidFill>
                  <a:schemeClr val="bg1"/>
                </a:solidFill>
              </a:rPr>
              <a:t/>
            </a:r>
            <a:br>
              <a:rPr lang="en-US" sz="1600" dirty="0">
                <a:solidFill>
                  <a:schemeClr val="bg1"/>
                </a:solidFill>
              </a:rPr>
            </a:br>
            <a:endParaRPr lang="en-US" sz="1600" dirty="0">
              <a:solidFill>
                <a:schemeClr val="bg1"/>
              </a:solidFill>
            </a:endParaRPr>
          </a:p>
        </p:txBody>
      </p:sp>
    </p:spTree>
    <p:extLst>
      <p:ext uri="{BB962C8B-B14F-4D97-AF65-F5344CB8AC3E}">
        <p14:creationId xmlns:p14="http://schemas.microsoft.com/office/powerpoint/2010/main" val="28147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a:t>Why should I be interested?</a:t>
            </a:r>
          </a:p>
        </p:txBody>
      </p:sp>
      <p:sp>
        <p:nvSpPr>
          <p:cNvPr id="20489" name="Rectangle 9"/>
          <p:cNvSpPr>
            <a:spLocks noChangeArrowheads="1"/>
          </p:cNvSpPr>
          <p:nvPr/>
        </p:nvSpPr>
        <p:spPr bwMode="auto">
          <a:xfrm>
            <a:off x="152400" y="1143000"/>
            <a:ext cx="8839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u="sng" dirty="0">
                <a:solidFill>
                  <a:schemeClr val="bg1"/>
                </a:solidFill>
              </a:rPr>
              <a:t>Consequences of Non-Attainment</a:t>
            </a:r>
          </a:p>
          <a:p>
            <a:r>
              <a:rPr lang="en-US" sz="1600" dirty="0">
                <a:solidFill>
                  <a:schemeClr val="bg1"/>
                </a:solidFill>
              </a:rPr>
              <a:t>A non-attainment designation under the Clean Air Act carries serious repercussions including the loss of federal highway funding and the loss of economic development opportunities.</a:t>
            </a:r>
          </a:p>
          <a:p>
            <a:endParaRPr lang="en-US" sz="1600" b="1" dirty="0" smtClean="0">
              <a:solidFill>
                <a:schemeClr val="bg1"/>
              </a:solidFill>
            </a:endParaRPr>
          </a:p>
          <a:p>
            <a:r>
              <a:rPr lang="en-US" sz="1600" b="1" dirty="0" smtClean="0">
                <a:solidFill>
                  <a:schemeClr val="bg1"/>
                </a:solidFill>
              </a:rPr>
              <a:t>Loss </a:t>
            </a:r>
            <a:r>
              <a:rPr lang="en-US" sz="1600" b="1" dirty="0">
                <a:solidFill>
                  <a:schemeClr val="bg1"/>
                </a:solidFill>
              </a:rPr>
              <a:t>of Federal Highway and Transit Funding</a:t>
            </a:r>
            <a:r>
              <a:rPr lang="en-US" sz="1600" dirty="0">
                <a:solidFill>
                  <a:schemeClr val="bg1"/>
                </a:solidFill>
              </a:rPr>
              <a:t/>
            </a:r>
            <a:br>
              <a:rPr lang="en-US" sz="1600" dirty="0">
                <a:solidFill>
                  <a:schemeClr val="bg1"/>
                </a:solidFill>
              </a:rPr>
            </a:br>
            <a:r>
              <a:rPr lang="en-US" sz="1600" dirty="0">
                <a:solidFill>
                  <a:schemeClr val="bg1"/>
                </a:solidFill>
              </a:rPr>
              <a:t>One year from the date of a non-attainment designation, federally funded highway and transit projects will not be allowed to proceed unless the state demonstrates there will be no increase in emissions associated with the projects.</a:t>
            </a:r>
          </a:p>
          <a:p>
            <a:endParaRPr lang="en-US" sz="1600" b="1" dirty="0" smtClean="0">
              <a:solidFill>
                <a:schemeClr val="bg1"/>
              </a:solidFill>
            </a:endParaRPr>
          </a:p>
          <a:p>
            <a:r>
              <a:rPr lang="en-US" sz="1600" b="1" dirty="0" smtClean="0">
                <a:solidFill>
                  <a:schemeClr val="bg1"/>
                </a:solidFill>
              </a:rPr>
              <a:t>Boutique </a:t>
            </a:r>
            <a:r>
              <a:rPr lang="en-US" sz="1600" b="1" dirty="0">
                <a:solidFill>
                  <a:schemeClr val="bg1"/>
                </a:solidFill>
              </a:rPr>
              <a:t>Fuels</a:t>
            </a:r>
            <a:r>
              <a:rPr lang="en-US" sz="1600" dirty="0">
                <a:solidFill>
                  <a:schemeClr val="bg1"/>
                </a:solidFill>
              </a:rPr>
              <a:t/>
            </a:r>
            <a:br>
              <a:rPr lang="en-US" sz="1600" dirty="0">
                <a:solidFill>
                  <a:schemeClr val="bg1"/>
                </a:solidFill>
              </a:rPr>
            </a:br>
            <a:r>
              <a:rPr lang="en-US" sz="1600" dirty="0">
                <a:solidFill>
                  <a:schemeClr val="bg1"/>
                </a:solidFill>
              </a:rPr>
              <a:t>Non-attainment areas are subjected to the Clean Air Act's reformulated gasoline program, which significantly raises the price of motor vehicle fuels for consumers.</a:t>
            </a:r>
          </a:p>
          <a:p>
            <a:endParaRPr lang="en-US" sz="1600" b="1" dirty="0" smtClean="0">
              <a:solidFill>
                <a:schemeClr val="bg1"/>
              </a:solidFill>
            </a:endParaRPr>
          </a:p>
          <a:p>
            <a:r>
              <a:rPr lang="en-US" sz="1600" b="1" dirty="0" smtClean="0">
                <a:solidFill>
                  <a:schemeClr val="bg1"/>
                </a:solidFill>
              </a:rPr>
              <a:t>Enhanced </a:t>
            </a:r>
            <a:r>
              <a:rPr lang="en-US" sz="1600" b="1" dirty="0">
                <a:solidFill>
                  <a:schemeClr val="bg1"/>
                </a:solidFill>
              </a:rPr>
              <a:t>Regulatory Oversight</a:t>
            </a:r>
            <a:r>
              <a:rPr lang="en-US" sz="1600" dirty="0">
                <a:solidFill>
                  <a:schemeClr val="bg1"/>
                </a:solidFill>
              </a:rPr>
              <a:t/>
            </a:r>
            <a:br>
              <a:rPr lang="en-US" sz="1600" dirty="0">
                <a:solidFill>
                  <a:schemeClr val="bg1"/>
                </a:solidFill>
              </a:rPr>
            </a:br>
            <a:r>
              <a:rPr lang="en-US" sz="1600" dirty="0">
                <a:solidFill>
                  <a:schemeClr val="bg1"/>
                </a:solidFill>
              </a:rPr>
              <a:t>Once an area is designated as being in non-attainment, EPA has the authority to intervene and revise permitting decisions throughout the state</a:t>
            </a:r>
            <a:r>
              <a:rPr lang="en-US" sz="1600" dirty="0" smtClean="0">
                <a:solidFill>
                  <a:schemeClr val="bg1"/>
                </a:solidFill>
              </a:rPr>
              <a:t>.</a:t>
            </a:r>
          </a:p>
          <a:p>
            <a:endParaRPr lang="en-US" sz="1600" dirty="0">
              <a:solidFill>
                <a:schemeClr val="bg1"/>
              </a:solidFill>
            </a:endParaRPr>
          </a:p>
          <a:p>
            <a:endParaRPr lang="en-US" sz="1600" dirty="0" smtClean="0">
              <a:solidFill>
                <a:schemeClr val="bg1"/>
              </a:solidFill>
            </a:endParaRPr>
          </a:p>
          <a:p>
            <a:r>
              <a:rPr lang="en-US" sz="1600" dirty="0">
                <a:solidFill>
                  <a:schemeClr val="bg1"/>
                </a:solidFill>
              </a:rPr>
              <a:t>Source: </a:t>
            </a:r>
            <a:r>
              <a:rPr lang="en-US" sz="1600" dirty="0" smtClean="0">
                <a:solidFill>
                  <a:schemeClr val="bg1"/>
                </a:solidFill>
              </a:rPr>
              <a:t>U.S. Chamber of Commerce, </a:t>
            </a:r>
            <a:r>
              <a:rPr lang="en-US" sz="1600" dirty="0" smtClean="0">
                <a:solidFill>
                  <a:schemeClr val="bg1"/>
                </a:solidFill>
                <a:hlinkClick r:id="rId2"/>
              </a:rPr>
              <a:t>http</a:t>
            </a:r>
            <a:r>
              <a:rPr lang="en-US" sz="1600" dirty="0">
                <a:solidFill>
                  <a:schemeClr val="bg1"/>
                </a:solidFill>
                <a:hlinkClick r:id="rId2"/>
              </a:rPr>
              <a:t>://</a:t>
            </a:r>
            <a:r>
              <a:rPr lang="en-US" sz="1600" dirty="0" smtClean="0">
                <a:solidFill>
                  <a:schemeClr val="bg1"/>
                </a:solidFill>
                <a:hlinkClick r:id="rId2"/>
              </a:rPr>
              <a:t>www.uschamber.com/issues/environment/consequences-non-attainment</a:t>
            </a:r>
            <a:endParaRPr lang="en-US" sz="1600" dirty="0" smtClean="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66720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a:t>Why should I be interested?</a:t>
            </a:r>
          </a:p>
        </p:txBody>
      </p:sp>
      <p:sp>
        <p:nvSpPr>
          <p:cNvPr id="20489" name="Rectangle 9"/>
          <p:cNvSpPr>
            <a:spLocks noChangeArrowheads="1"/>
          </p:cNvSpPr>
          <p:nvPr/>
        </p:nvSpPr>
        <p:spPr bwMode="auto">
          <a:xfrm>
            <a:off x="152400" y="1143000"/>
            <a:ext cx="883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chemeClr val="bg1"/>
                </a:solidFill>
              </a:rPr>
              <a:t>Restrictive </a:t>
            </a:r>
            <a:r>
              <a:rPr lang="en-US" sz="1600" b="1" dirty="0">
                <a:solidFill>
                  <a:schemeClr val="bg1"/>
                </a:solidFill>
              </a:rPr>
              <a:t>Permitting Requirements</a:t>
            </a:r>
            <a:r>
              <a:rPr lang="en-US" sz="1600" dirty="0">
                <a:solidFill>
                  <a:schemeClr val="bg1"/>
                </a:solidFill>
              </a:rPr>
              <a:t/>
            </a:r>
            <a:br>
              <a:rPr lang="en-US" sz="1600" dirty="0">
                <a:solidFill>
                  <a:schemeClr val="bg1"/>
                </a:solidFill>
              </a:rPr>
            </a:br>
            <a:r>
              <a:rPr lang="en-US" sz="1600" dirty="0">
                <a:solidFill>
                  <a:schemeClr val="bg1"/>
                </a:solidFill>
              </a:rPr>
              <a:t>New and upgraded facilities in, or near, non-attainment areas are required to install the most effective emissions reduction controls without consideration of cost. Operators of existing facilities may also be required to install more restrictive control technologies than are otherwise required for similar units in areas that are in attainment.</a:t>
            </a:r>
          </a:p>
          <a:p>
            <a:endParaRPr lang="en-US" sz="1600" b="1" dirty="0" smtClean="0">
              <a:solidFill>
                <a:schemeClr val="bg1"/>
              </a:solidFill>
            </a:endParaRPr>
          </a:p>
          <a:p>
            <a:r>
              <a:rPr lang="en-US" sz="1600" b="1" dirty="0" smtClean="0">
                <a:solidFill>
                  <a:schemeClr val="bg1"/>
                </a:solidFill>
              </a:rPr>
              <a:t>Mandatory </a:t>
            </a:r>
            <a:r>
              <a:rPr lang="en-US" sz="1600" b="1" dirty="0">
                <a:solidFill>
                  <a:schemeClr val="bg1"/>
                </a:solidFill>
              </a:rPr>
              <a:t>Emissions Offsetting</a:t>
            </a:r>
            <a:r>
              <a:rPr lang="en-US" sz="1600" dirty="0">
                <a:solidFill>
                  <a:schemeClr val="bg1"/>
                </a:solidFill>
              </a:rPr>
              <a:t/>
            </a:r>
            <a:br>
              <a:rPr lang="en-US" sz="1600" dirty="0">
                <a:solidFill>
                  <a:schemeClr val="bg1"/>
                </a:solidFill>
              </a:rPr>
            </a:br>
            <a:r>
              <a:rPr lang="en-US" sz="1600" dirty="0">
                <a:solidFill>
                  <a:schemeClr val="bg1"/>
                </a:solidFill>
              </a:rPr>
              <a:t>Prior to permitting the construction of new facilities, a state must offset any emissions increases by achieving reductions at existing facilities.</a:t>
            </a:r>
          </a:p>
          <a:p>
            <a:endParaRPr lang="en-US" sz="1600" b="1" dirty="0" smtClean="0">
              <a:solidFill>
                <a:schemeClr val="bg1"/>
              </a:solidFill>
            </a:endParaRPr>
          </a:p>
          <a:p>
            <a:r>
              <a:rPr lang="en-US" sz="1600" b="1" dirty="0" smtClean="0">
                <a:solidFill>
                  <a:schemeClr val="bg1"/>
                </a:solidFill>
              </a:rPr>
              <a:t>Loss </a:t>
            </a:r>
            <a:r>
              <a:rPr lang="en-US" sz="1600" b="1" dirty="0">
                <a:solidFill>
                  <a:schemeClr val="bg1"/>
                </a:solidFill>
              </a:rPr>
              <a:t>of Economic Development Opportunities</a:t>
            </a:r>
            <a:r>
              <a:rPr lang="en-US" sz="1600" dirty="0">
                <a:solidFill>
                  <a:schemeClr val="bg1"/>
                </a:solidFill>
              </a:rPr>
              <a:t/>
            </a:r>
            <a:br>
              <a:rPr lang="en-US" sz="1600" dirty="0">
                <a:solidFill>
                  <a:schemeClr val="bg1"/>
                </a:solidFill>
              </a:rPr>
            </a:br>
            <a:r>
              <a:rPr lang="en-US" sz="1600" dirty="0">
                <a:solidFill>
                  <a:schemeClr val="bg1"/>
                </a:solidFill>
              </a:rPr>
              <a:t>The added regulatory and paperwork burdens, as well as expenses associated with constructing new facilities, or expanding existing ones, limit the amount of economic investment in non-attainment communities</a:t>
            </a:r>
            <a:r>
              <a:rPr lang="en-US" sz="1600" dirty="0" smtClean="0">
                <a:solidFill>
                  <a:schemeClr val="bg1"/>
                </a:solidFill>
              </a:rPr>
              <a:t>.</a:t>
            </a:r>
          </a:p>
          <a:p>
            <a:endParaRPr lang="en-US" sz="1600" dirty="0">
              <a:solidFill>
                <a:schemeClr val="bg1"/>
              </a:solidFill>
            </a:endParaRPr>
          </a:p>
          <a:p>
            <a:endParaRPr lang="en-US" sz="1600" dirty="0" smtClean="0">
              <a:solidFill>
                <a:schemeClr val="bg1"/>
              </a:solidFill>
            </a:endParaRPr>
          </a:p>
          <a:p>
            <a:endParaRPr lang="en-US" sz="1600" dirty="0">
              <a:solidFill>
                <a:schemeClr val="bg1"/>
              </a:solidFill>
            </a:endParaRPr>
          </a:p>
          <a:p>
            <a:r>
              <a:rPr lang="en-US" sz="1600" dirty="0">
                <a:solidFill>
                  <a:schemeClr val="bg1"/>
                </a:solidFill>
              </a:rPr>
              <a:t>Source: U.S. Chamber of Commerce, </a:t>
            </a:r>
            <a:r>
              <a:rPr lang="en-US" sz="1600" dirty="0">
                <a:solidFill>
                  <a:schemeClr val="bg1"/>
                </a:solidFill>
                <a:hlinkClick r:id="rId2"/>
              </a:rPr>
              <a:t>http://www.uschamber.com/issues/environment/consequences-non-attainment</a:t>
            </a:r>
            <a:endParaRPr lang="en-US" sz="1600" dirty="0">
              <a:solidFill>
                <a:schemeClr val="bg1"/>
              </a:solidFill>
            </a:endParaRPr>
          </a:p>
          <a:p>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3526263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2800" b="1" dirty="0"/>
              <a:t>Why should I be interested?</a:t>
            </a:r>
          </a:p>
        </p:txBody>
      </p:sp>
      <p:sp>
        <p:nvSpPr>
          <p:cNvPr id="20489" name="Rectangle 9"/>
          <p:cNvSpPr>
            <a:spLocks noChangeArrowheads="1"/>
          </p:cNvSpPr>
          <p:nvPr/>
        </p:nvSpPr>
        <p:spPr bwMode="auto">
          <a:xfrm>
            <a:off x="152400" y="1143000"/>
            <a:ext cx="883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chemeClr val="bg1"/>
                </a:solidFill>
              </a:rPr>
              <a:t>Metro Atlanta Chamber's Clean Tech Leadership Council</a:t>
            </a:r>
          </a:p>
          <a:p>
            <a:endParaRPr lang="en-US" sz="1600" dirty="0" smtClean="0">
              <a:solidFill>
                <a:schemeClr val="bg1"/>
              </a:solidFill>
            </a:endParaRPr>
          </a:p>
          <a:p>
            <a:r>
              <a:rPr lang="en-US" sz="1600" dirty="0" smtClean="0">
                <a:solidFill>
                  <a:schemeClr val="bg1"/>
                </a:solidFill>
              </a:rPr>
              <a:t>Goal: “</a:t>
            </a:r>
            <a:r>
              <a:rPr lang="en-US" sz="1600" dirty="0">
                <a:solidFill>
                  <a:schemeClr val="bg1"/>
                </a:solidFill>
              </a:rPr>
              <a:t>to bring 6,000 “clean tech” jobs to Atlanta by </a:t>
            </a:r>
            <a:r>
              <a:rPr lang="en-US" sz="1600" dirty="0" smtClean="0">
                <a:solidFill>
                  <a:schemeClr val="bg1"/>
                </a:solidFill>
              </a:rPr>
              <a:t>2017”</a:t>
            </a:r>
          </a:p>
          <a:p>
            <a:endParaRPr lang="en-US" sz="1600" dirty="0">
              <a:solidFill>
                <a:schemeClr val="bg1"/>
              </a:solidFill>
            </a:endParaRPr>
          </a:p>
          <a:p>
            <a:r>
              <a:rPr lang="en-US" sz="1600" dirty="0" smtClean="0">
                <a:solidFill>
                  <a:schemeClr val="bg1"/>
                </a:solidFill>
              </a:rPr>
              <a:t>“The </a:t>
            </a:r>
            <a:r>
              <a:rPr lang="en-US" sz="1600" dirty="0">
                <a:solidFill>
                  <a:schemeClr val="bg1"/>
                </a:solidFill>
              </a:rPr>
              <a:t>council will concentrate on seven verticals: smart grids, alternatively-fueled vehicles, solar power, water, green building and sustainability services, biofuels and batteries, and recycled products.</a:t>
            </a:r>
          </a:p>
          <a:p>
            <a:endParaRPr lang="en-US" sz="1600" dirty="0" smtClean="0">
              <a:solidFill>
                <a:schemeClr val="bg1"/>
              </a:solidFill>
            </a:endParaRPr>
          </a:p>
          <a:p>
            <a:r>
              <a:rPr lang="en-US" sz="1600" dirty="0" smtClean="0">
                <a:solidFill>
                  <a:schemeClr val="bg1"/>
                </a:solidFill>
              </a:rPr>
              <a:t>Clean </a:t>
            </a:r>
            <a:r>
              <a:rPr lang="en-US" sz="1600" dirty="0">
                <a:solidFill>
                  <a:schemeClr val="bg1"/>
                </a:solidFill>
              </a:rPr>
              <a:t>tech is an umbrella term used to describe innovative green jobs across several different industries.  Clean tech jobs include ocean-based energy production, solar-panel manufacturing, and biofuel research.  "</a:t>
            </a:r>
            <a:r>
              <a:rPr lang="en-US" sz="1600" dirty="0" err="1">
                <a:solidFill>
                  <a:schemeClr val="bg1"/>
                </a:solidFill>
              </a:rPr>
              <a:t>Cleantech</a:t>
            </a:r>
            <a:r>
              <a:rPr lang="en-US" sz="1600" dirty="0">
                <a:solidFill>
                  <a:schemeClr val="bg1"/>
                </a:solidFill>
              </a:rPr>
              <a:t> is a large market, it's a growing market, it’s a market that has high wages, and it's a market in which Atlanta starts from a very significant position of strength," said John Brock, chairman of the Metro Atlanta Chamber.  </a:t>
            </a:r>
            <a:endParaRPr lang="en-US" sz="1600" dirty="0" smtClean="0">
              <a:solidFill>
                <a:schemeClr val="bg1"/>
              </a:solidFill>
            </a:endParaRPr>
          </a:p>
          <a:p>
            <a:endParaRPr lang="en-US" sz="1600" dirty="0">
              <a:solidFill>
                <a:schemeClr val="bg1"/>
              </a:solidFill>
            </a:endParaRPr>
          </a:p>
          <a:p>
            <a:r>
              <a:rPr lang="en-US" sz="1600" dirty="0" smtClean="0">
                <a:solidFill>
                  <a:schemeClr val="bg1"/>
                </a:solidFill>
              </a:rPr>
              <a:t>According </a:t>
            </a:r>
            <a:r>
              <a:rPr lang="en-US" sz="1600" dirty="0">
                <a:solidFill>
                  <a:schemeClr val="bg1"/>
                </a:solidFill>
              </a:rPr>
              <a:t>to The Brookings Institution’s Sizing the Clean Economy’s 2011 study, Metro Atlanta is already a leader in the clean tech industry, with more than 43,000 people working in related jobs</a:t>
            </a:r>
            <a:r>
              <a:rPr lang="en-US" sz="1600" dirty="0" smtClean="0">
                <a:solidFill>
                  <a:schemeClr val="bg1"/>
                </a:solidFill>
              </a:rPr>
              <a:t>.”</a:t>
            </a:r>
            <a:endParaRPr lang="en-US" sz="1600" dirty="0">
              <a:solidFill>
                <a:schemeClr val="bg1"/>
              </a:solidFill>
            </a:endParaRPr>
          </a:p>
          <a:p>
            <a:endParaRPr lang="en-US" sz="1600" dirty="0" smtClean="0">
              <a:solidFill>
                <a:schemeClr val="bg1"/>
              </a:solidFill>
            </a:endParaRPr>
          </a:p>
          <a:p>
            <a:endParaRPr lang="en-US" sz="1600" dirty="0">
              <a:solidFill>
                <a:schemeClr val="bg1"/>
              </a:solidFill>
            </a:endParaRPr>
          </a:p>
          <a:p>
            <a:r>
              <a:rPr lang="en-US" sz="1600" dirty="0">
                <a:solidFill>
                  <a:schemeClr val="bg1"/>
                </a:solidFill>
              </a:rPr>
              <a:t>Source: </a:t>
            </a:r>
            <a:r>
              <a:rPr lang="en-US" sz="1600" dirty="0">
                <a:solidFill>
                  <a:schemeClr val="bg1"/>
                </a:solidFill>
                <a:hlinkClick r:id="rId2"/>
              </a:rPr>
              <a:t>http://</a:t>
            </a:r>
            <a:r>
              <a:rPr lang="en-US" sz="1600" dirty="0" smtClean="0">
                <a:solidFill>
                  <a:schemeClr val="bg1"/>
                </a:solidFill>
                <a:hlinkClick r:id="rId2"/>
              </a:rPr>
              <a:t>www.strategic-imperatives.com/NewsRoom/4-18-12</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704146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B Template 1">
  <a:themeElements>
    <a:clrScheme name="1_A+B Template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B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B Template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B Template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B Template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B Template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B Template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B Template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B Template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7576</TotalTime>
  <Words>5614</Words>
  <Application>Microsoft Office PowerPoint</Application>
  <PresentationFormat>On-screen Show (4:3)</PresentationFormat>
  <Paragraphs>713</Paragraphs>
  <Slides>57</Slides>
  <Notes>17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1_A+B Template 1</vt:lpstr>
      <vt:lpstr>Office Theme</vt:lpstr>
      <vt:lpstr> They Just Don’t Make It Like They Use To – Sustainability Initiatives  Peter K. Floyd, Esq.          </vt:lpstr>
      <vt:lpstr>PowerPoint Presentation</vt:lpstr>
      <vt:lpstr>PowerPoint Presentation</vt:lpstr>
      <vt:lpstr>    </vt:lpstr>
      <vt:lpstr>Why should I be interested?</vt:lpstr>
      <vt:lpstr>Why should I be interested?</vt:lpstr>
      <vt:lpstr>Why should I be interested?</vt:lpstr>
      <vt:lpstr>Why should I be interested?</vt:lpstr>
      <vt:lpstr>Why should I be interested?</vt:lpstr>
      <vt:lpstr>Why should I be interested?</vt:lpstr>
      <vt:lpstr>Why should I be interested?</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Traditional ESPCs: Typical transaction?</vt:lpstr>
      <vt:lpstr>Brief History of EPC </vt:lpstr>
      <vt:lpstr>Brief History of EPC </vt:lpstr>
      <vt:lpstr>ESPC Markets</vt:lpstr>
      <vt:lpstr>Role of ESPCs in Green Building</vt:lpstr>
      <vt:lpstr>Potential Issues:  </vt:lpstr>
      <vt:lpstr>Georgia ESPC Legislation</vt:lpstr>
      <vt:lpstr>How does that impact me?</vt:lpstr>
      <vt:lpstr>Georgia ESPC Legislation</vt:lpstr>
      <vt:lpstr>Georgia ESPC Legislation</vt:lpstr>
      <vt:lpstr>Georgia ESPC Legislation</vt:lpstr>
      <vt:lpstr>State Agency Program</vt:lpstr>
      <vt:lpstr> </vt:lpstr>
      <vt:lpstr> </vt:lpstr>
      <vt:lpstr> </vt:lpstr>
      <vt:lpstr>Property Assessed Clean Energy (PACE) Bonds</vt:lpstr>
      <vt:lpstr>Georgia’s Version of PACE</vt:lpstr>
      <vt:lpstr>Clean Energy Atlanta Program</vt:lpstr>
      <vt:lpstr> </vt:lpstr>
      <vt:lpstr>Traditional Approaches</vt:lpstr>
      <vt:lpstr>Traditional Approaches (cont.) </vt:lpstr>
      <vt:lpstr>Dublin High School Project Medium Scale Example: Larger commercial customers or developers  (100kW to 1 MW) </vt:lpstr>
      <vt:lpstr>Other Examples  </vt:lpstr>
      <vt:lpstr>Other Examples  </vt:lpstr>
      <vt:lpstr> </vt:lpstr>
      <vt:lpstr>PowerPoint Presentation</vt:lpstr>
      <vt:lpstr>Strategies</vt:lpstr>
      <vt:lpstr> Strategies</vt:lpstr>
      <vt:lpstr>Strategies</vt:lpstr>
      <vt:lpstr>Did you know?</vt:lpstr>
      <vt:lpstr>Did you know?</vt:lpstr>
      <vt:lpstr>  </vt:lpstr>
      <vt:lpstr>PKF - Other Presentations and Events</vt:lpstr>
      <vt:lpstr>Questions:</vt:lpstr>
    </vt:vector>
  </TitlesOfParts>
  <Company>Alston &amp; Bird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Savings Performance Contracts: Can an ESPC Work for You?</dc:title>
  <dc:creator>Alston &amp; Bird</dc:creator>
  <cp:lastModifiedBy>Alston &amp; Bird</cp:lastModifiedBy>
  <cp:revision>266</cp:revision>
  <dcterms:created xsi:type="dcterms:W3CDTF">2011-02-24T14:26:11Z</dcterms:created>
  <dcterms:modified xsi:type="dcterms:W3CDTF">2013-10-08T19:25:42Z</dcterms:modified>
</cp:coreProperties>
</file>