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21"/>
  </p:notesMasterIdLst>
  <p:sldIdLst>
    <p:sldId id="352" r:id="rId2"/>
    <p:sldId id="366" r:id="rId3"/>
    <p:sldId id="353" r:id="rId4"/>
    <p:sldId id="369" r:id="rId5"/>
    <p:sldId id="370" r:id="rId6"/>
    <p:sldId id="371" r:id="rId7"/>
    <p:sldId id="367" r:id="rId8"/>
    <p:sldId id="354" r:id="rId9"/>
    <p:sldId id="368" r:id="rId10"/>
    <p:sldId id="356" r:id="rId11"/>
    <p:sldId id="357" r:id="rId12"/>
    <p:sldId id="358" r:id="rId13"/>
    <p:sldId id="359" r:id="rId14"/>
    <p:sldId id="360" r:id="rId15"/>
    <p:sldId id="361" r:id="rId16"/>
    <p:sldId id="362" r:id="rId17"/>
    <p:sldId id="363" r:id="rId18"/>
    <p:sldId id="365" r:id="rId19"/>
    <p:sldId id="364" r:id="rId20"/>
  </p:sldIdLst>
  <p:sldSz cx="9144000" cy="6858000" type="screen4x3"/>
  <p:notesSz cx="6842125" cy="92630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9933"/>
    <a:srgbClr val="FFFF00"/>
    <a:srgbClr val="B2B2B2"/>
    <a:srgbClr val="009900"/>
    <a:srgbClr val="000066"/>
    <a:srgbClr val="00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7" autoAdjust="0"/>
  </p:normalViewPr>
  <p:slideViewPr>
    <p:cSldViewPr>
      <p:cViewPr>
        <p:scale>
          <a:sx n="75" d="100"/>
          <a:sy n="75" d="100"/>
        </p:scale>
        <p:origin x="-2664" y="-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54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5088" y="0"/>
            <a:ext cx="29654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5325"/>
            <a:ext cx="4630737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1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4213" y="4400550"/>
            <a:ext cx="5473700" cy="416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1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97925"/>
            <a:ext cx="29654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1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5088" y="8797925"/>
            <a:ext cx="29654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BCF6742-CA0A-4F4D-9533-672FE941E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5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39" name="Picture 42" descr="KCC_logo_whitetran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248400"/>
            <a:ext cx="15240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43" descr="baker-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48400"/>
            <a:ext cx="228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44" descr="new_logo_black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6248400"/>
            <a:ext cx="17526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647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6472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2" name="Rectangle 37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Rectangle 3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" name="Rectangle 41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10400" y="6400800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40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898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7007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7007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01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496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4078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284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17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17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674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5632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45411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412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413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414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415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416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417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418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419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420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421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422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423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424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425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426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427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428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429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430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431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432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433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434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435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436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437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438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439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440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441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442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443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444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5445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544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grpSp>
        <p:nvGrpSpPr>
          <p:cNvPr id="1029" name="Group 2"/>
          <p:cNvGrpSpPr>
            <a:grpSpLocks/>
          </p:cNvGrpSpPr>
          <p:nvPr userDrawn="1"/>
        </p:nvGrpSpPr>
        <p:grpSpPr bwMode="auto">
          <a:xfrm>
            <a:off x="0" y="6096000"/>
            <a:ext cx="9140825" cy="749300"/>
            <a:chOff x="-1" y="6096000"/>
            <a:chExt cx="9140825" cy="749299"/>
          </a:xfrm>
        </p:grpSpPr>
        <p:sp>
          <p:nvSpPr>
            <p:cNvPr id="1030" name="Rectangle 1"/>
            <p:cNvSpPr>
              <a:spLocks noChangeArrowheads="1"/>
            </p:cNvSpPr>
            <p:nvPr userDrawn="1"/>
          </p:nvSpPr>
          <p:spPr bwMode="auto">
            <a:xfrm>
              <a:off x="-1" y="6096000"/>
              <a:ext cx="9140825" cy="74929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031" name="Picture 45" descr="Alston &amp; Bird LLP logo">
              <a:hlinkClick r:id="rId13"/>
            </p:cNvPr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7775" y="6192043"/>
              <a:ext cx="1241425" cy="5370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47" descr="http://www.acc.com/i/chapterlogos/socal.gif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6132511"/>
              <a:ext cx="1905000" cy="676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6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://theresadelgado.com/wp-content/uploads/2011/11/Compass.pn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304800" y="2971800"/>
            <a:ext cx="85344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800" b="1" dirty="0"/>
              <a:t>Arbitration Agreements With </a:t>
            </a:r>
          </a:p>
          <a:p>
            <a:r>
              <a:rPr lang="en-US" sz="2800" b="1" dirty="0"/>
              <a:t>Class Action Waivers</a:t>
            </a:r>
          </a:p>
          <a:p>
            <a:endParaRPr lang="en-US" sz="1400" i="1" dirty="0"/>
          </a:p>
          <a:p>
            <a:r>
              <a:rPr lang="en-US" sz="2800" i="1" dirty="0"/>
              <a:t>A Panacea or Curse?</a:t>
            </a:r>
          </a:p>
          <a:p>
            <a:endParaRPr lang="en-US" sz="2400" i="1" dirty="0"/>
          </a:p>
          <a:p>
            <a:r>
              <a:rPr lang="en-US" sz="2000" dirty="0"/>
              <a:t>May 15, 2014</a:t>
            </a:r>
          </a:p>
          <a:p>
            <a:endParaRPr lang="en-US" sz="2000" dirty="0"/>
          </a:p>
          <a:p>
            <a:endParaRPr lang="en-US" sz="2400" dirty="0"/>
          </a:p>
          <a:p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Is Arbitration Right for My Company?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171" name="Oval 25"/>
          <p:cNvSpPr>
            <a:spLocks noChangeArrowheads="1"/>
          </p:cNvSpPr>
          <p:nvPr/>
        </p:nvSpPr>
        <p:spPr bwMode="auto">
          <a:xfrm>
            <a:off x="838200" y="1905000"/>
            <a:ext cx="3810000" cy="3810000"/>
          </a:xfrm>
          <a:prstGeom prst="ellipse">
            <a:avLst/>
          </a:prstGeom>
          <a:solidFill>
            <a:srgbClr val="969696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Oval 21"/>
          <p:cNvSpPr>
            <a:spLocks noChangeArrowheads="1"/>
          </p:cNvSpPr>
          <p:nvPr/>
        </p:nvSpPr>
        <p:spPr bwMode="auto">
          <a:xfrm>
            <a:off x="4114800" y="1905000"/>
            <a:ext cx="3810000" cy="3810000"/>
          </a:xfrm>
          <a:prstGeom prst="ellipse">
            <a:avLst/>
          </a:prstGeom>
          <a:solidFill>
            <a:schemeClr val="tx2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88746" y="1054100"/>
            <a:ext cx="4865436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Relevant Considerations</a:t>
            </a:r>
          </a:p>
        </p:txBody>
      </p:sp>
      <p:sp>
        <p:nvSpPr>
          <p:cNvPr id="7174" name="TextBox 7"/>
          <p:cNvSpPr txBox="1">
            <a:spLocks noChangeArrowheads="1"/>
          </p:cNvSpPr>
          <p:nvPr/>
        </p:nvSpPr>
        <p:spPr bwMode="auto">
          <a:xfrm>
            <a:off x="1770063" y="3148013"/>
            <a:ext cx="19208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400">
                <a:solidFill>
                  <a:schemeClr val="bg2"/>
                </a:solidFill>
              </a:rPr>
              <a:t>What problem am I attempting to solve?</a:t>
            </a:r>
          </a:p>
        </p:txBody>
      </p:sp>
      <p:sp>
        <p:nvSpPr>
          <p:cNvPr id="7175" name="TextBox 8"/>
          <p:cNvSpPr txBox="1">
            <a:spLocks noChangeArrowheads="1"/>
          </p:cNvSpPr>
          <p:nvPr/>
        </p:nvSpPr>
        <p:spPr bwMode="auto">
          <a:xfrm>
            <a:off x="5059363" y="3159125"/>
            <a:ext cx="192087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400">
                <a:solidFill>
                  <a:schemeClr val="bg2"/>
                </a:solidFill>
              </a:rPr>
              <a:t>What problems am I creating?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Upside of Arbitration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5486400" cy="453072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800" b="1" dirty="0" smtClean="0"/>
              <a:t>Eliminating </a:t>
            </a:r>
            <a:r>
              <a:rPr lang="en-US" sz="2800" b="1" dirty="0" smtClean="0"/>
              <a:t>Collective </a:t>
            </a:r>
            <a:r>
              <a:rPr lang="en-US" sz="2800" b="1" dirty="0" smtClean="0"/>
              <a:t>Actions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Federal Arbitration Act preempts most state efforts to prohibit class action waivers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Collective actions are expensive and generate publicity – leading to additional claims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Cost of defending class action often dictates settlement and increases settlement value</a:t>
            </a:r>
            <a:endParaRPr lang="en-US" dirty="0"/>
          </a:p>
        </p:txBody>
      </p:sp>
      <p:pic>
        <p:nvPicPr>
          <p:cNvPr id="8196" name="Picture 13" descr="ANd9GcTVEqjSuOEhOxdD3mSJ2dD2VbMSva5WZt7h5N9CWv2td-zlcjSA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525" y="1295400"/>
            <a:ext cx="288607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Upside of Arbitration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5638800" cy="453072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800" b="1" dirty="0" smtClean="0"/>
              <a:t>Reduced Litigation Expenses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1100" b="1" dirty="0" smtClean="0"/>
          </a:p>
          <a:p>
            <a:pPr>
              <a:defRPr/>
            </a:pPr>
            <a:r>
              <a:rPr lang="en-US" sz="2400" dirty="0" smtClean="0"/>
              <a:t>Limited Discovery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Shorter Trials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Juror related costs eliminated</a:t>
            </a:r>
          </a:p>
          <a:p>
            <a:pPr lvl="1">
              <a:defRPr/>
            </a:pPr>
            <a:r>
              <a:rPr lang="en-US" sz="2000" dirty="0" smtClean="0"/>
              <a:t>Jury consultant</a:t>
            </a:r>
          </a:p>
          <a:p>
            <a:pPr lvl="1">
              <a:defRPr/>
            </a:pPr>
            <a:r>
              <a:rPr lang="en-US" sz="2000" dirty="0" smtClean="0"/>
              <a:t>Expensive demonstratives</a:t>
            </a:r>
          </a:p>
          <a:p>
            <a:pPr lvl="1">
              <a:defRPr/>
            </a:pPr>
            <a:r>
              <a:rPr lang="en-US" sz="2000" dirty="0" smtClean="0"/>
              <a:t>Jury profiling</a:t>
            </a:r>
          </a:p>
          <a:p>
            <a:pPr lvl="1">
              <a:defRPr/>
            </a:pPr>
            <a:r>
              <a:rPr lang="en-US" sz="2000" dirty="0" err="1" smtClean="0"/>
              <a:t>Voir</a:t>
            </a:r>
            <a:r>
              <a:rPr lang="en-US" sz="2000" dirty="0" smtClean="0"/>
              <a:t> dire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9220" name="Picture 3" descr="a0082-0001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82"/>
          <a:stretch>
            <a:fillRect/>
          </a:stretch>
        </p:blipFill>
        <p:spPr bwMode="auto">
          <a:xfrm>
            <a:off x="6781800" y="1371600"/>
            <a:ext cx="2101850" cy="247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Upside of Arbitration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6172200" cy="453072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800" b="1" dirty="0" smtClean="0"/>
              <a:t>Greater Outcome Predictability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1400" b="1" dirty="0" smtClean="0"/>
          </a:p>
          <a:p>
            <a:pPr>
              <a:defRPr/>
            </a:pPr>
            <a:r>
              <a:rPr lang="en-US" sz="2400" dirty="0" smtClean="0"/>
              <a:t>Reduced potential for “runaway verdict”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Arbitrator selection process advantages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Statistical studies tend to indicate reduction in amount of awards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“Split the Baby” Myth—no King Solomon here!</a:t>
            </a:r>
          </a:p>
          <a:p>
            <a:pPr>
              <a:defRPr/>
            </a:pPr>
            <a:endParaRPr lang="en-US" sz="2400" dirty="0"/>
          </a:p>
        </p:txBody>
      </p:sp>
      <p:pic>
        <p:nvPicPr>
          <p:cNvPr id="10244" name="Picture 21" descr="d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4" t="2522" r="16118" b="4897"/>
          <a:stretch>
            <a:fillRect/>
          </a:stretch>
        </p:blipFill>
        <p:spPr bwMode="auto">
          <a:xfrm>
            <a:off x="6626225" y="1295400"/>
            <a:ext cx="2449513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There Is Always A Downside!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6248400" cy="4530725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Arbitration Costs</a:t>
            </a:r>
          </a:p>
          <a:p>
            <a:pPr lvl="1">
              <a:defRPr/>
            </a:pPr>
            <a:r>
              <a:rPr lang="en-US" sz="2000" dirty="0" smtClean="0"/>
              <a:t>Administrative (AAA)</a:t>
            </a:r>
          </a:p>
          <a:p>
            <a:pPr lvl="1">
              <a:defRPr/>
            </a:pPr>
            <a:r>
              <a:rPr lang="en-US" sz="2000" dirty="0" smtClean="0"/>
              <a:t>Arbitrator Fees</a:t>
            </a:r>
          </a:p>
          <a:p>
            <a:pPr lvl="1">
              <a:defRPr/>
            </a:pPr>
            <a:r>
              <a:rPr lang="en-US" sz="2000" dirty="0" smtClean="0"/>
              <a:t>Respondent’s Burden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sz="2400" dirty="0" smtClean="0"/>
              <a:t>Binding Without A Right of Appeal?</a:t>
            </a:r>
          </a:p>
          <a:p>
            <a:pPr lvl="1">
              <a:defRPr/>
            </a:pPr>
            <a:r>
              <a:rPr lang="en-US" sz="2000" dirty="0" smtClean="0"/>
              <a:t>Limited Grounds For Challenging </a:t>
            </a:r>
            <a:r>
              <a:rPr lang="en-US" sz="2000" dirty="0" smtClean="0"/>
              <a:t>Awards</a:t>
            </a:r>
          </a:p>
          <a:p>
            <a:pPr lvl="1">
              <a:defRPr/>
            </a:pPr>
            <a:r>
              <a:rPr lang="en-US" sz="2000" dirty="0" smtClean="0"/>
              <a:t>The AAA Appellate Clause</a:t>
            </a:r>
            <a:endParaRPr lang="en-US" sz="2000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sz="2400" dirty="0" smtClean="0"/>
              <a:t>Arbitrator Fees Sometimes Drive Settlement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11268" name="Picture 5" descr="Thumbs%20Up%20-%20Thumbs%20Down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270000"/>
            <a:ext cx="2674938" cy="20066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Enforceability Issues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6019800" cy="4530725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2400" dirty="0" smtClean="0"/>
              <a:t>Consumer Arbitration</a:t>
            </a:r>
          </a:p>
          <a:p>
            <a:pPr lvl="1">
              <a:spcBef>
                <a:spcPts val="0"/>
              </a:spcBef>
              <a:defRPr/>
            </a:pPr>
            <a:r>
              <a:rPr lang="en-US" sz="2000" dirty="0" smtClean="0"/>
              <a:t>The Supreme Court and its pro-arbitration stance</a:t>
            </a:r>
          </a:p>
          <a:p>
            <a:pPr>
              <a:spcBef>
                <a:spcPts val="0"/>
              </a:spcBef>
              <a:defRPr/>
            </a:pPr>
            <a:endParaRPr lang="en-US" dirty="0" smtClean="0"/>
          </a:p>
          <a:p>
            <a:pPr>
              <a:spcBef>
                <a:spcPts val="0"/>
              </a:spcBef>
              <a:defRPr/>
            </a:pPr>
            <a:r>
              <a:rPr lang="en-US" sz="2400" i="1" dirty="0" smtClean="0"/>
              <a:t>Concepcion </a:t>
            </a:r>
            <a:r>
              <a:rPr lang="en-US" sz="2400" dirty="0" smtClean="0"/>
              <a:t>and its Federal Court Progeny</a:t>
            </a:r>
          </a:p>
          <a:p>
            <a:pPr>
              <a:spcBef>
                <a:spcPts val="0"/>
              </a:spcBef>
              <a:defRPr/>
            </a:pPr>
            <a:endParaRPr lang="en-US" sz="2400" dirty="0" smtClean="0"/>
          </a:p>
          <a:p>
            <a:pPr>
              <a:spcBef>
                <a:spcPts val="0"/>
              </a:spcBef>
              <a:defRPr/>
            </a:pPr>
            <a:r>
              <a:rPr lang="en-US" sz="2400" dirty="0" smtClean="0"/>
              <a:t>The Challenges Of The California Appellate Courts</a:t>
            </a:r>
          </a:p>
          <a:p>
            <a:pPr lvl="1">
              <a:spcBef>
                <a:spcPts val="0"/>
              </a:spcBef>
              <a:defRPr/>
            </a:pPr>
            <a:r>
              <a:rPr lang="en-US" sz="2000" dirty="0" smtClean="0"/>
              <a:t>Making sure the FAA applies</a:t>
            </a:r>
          </a:p>
          <a:p>
            <a:pPr>
              <a:spcBef>
                <a:spcPts val="0"/>
              </a:spcBef>
              <a:defRPr/>
            </a:pPr>
            <a:endParaRPr lang="en-US" dirty="0" smtClean="0"/>
          </a:p>
          <a:p>
            <a:pPr>
              <a:spcBef>
                <a:spcPts val="0"/>
              </a:spcBef>
              <a:defRPr/>
            </a:pPr>
            <a:r>
              <a:rPr lang="en-US" sz="2400" dirty="0" smtClean="0"/>
              <a:t>What remains of the “</a:t>
            </a:r>
            <a:r>
              <a:rPr lang="en-US" sz="2400" dirty="0" err="1" smtClean="0"/>
              <a:t>unconscionability</a:t>
            </a:r>
            <a:r>
              <a:rPr lang="en-US" sz="2400" dirty="0" smtClean="0"/>
              <a:t>” analysis?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12292" name="Picture 9" descr="BME_0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9" t="9644" r="18645"/>
          <a:stretch>
            <a:fillRect/>
          </a:stretch>
        </p:blipFill>
        <p:spPr bwMode="auto">
          <a:xfrm>
            <a:off x="6477000" y="1295400"/>
            <a:ext cx="2514600" cy="223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Enforceability Issues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5638800" y="1219200"/>
            <a:ext cx="2971800" cy="1181100"/>
          </a:xfrm>
          <a:prstGeom prst="flowChartProcess">
            <a:avLst/>
          </a:prstGeom>
          <a:solidFill>
            <a:srgbClr val="FFC000"/>
          </a:solidFill>
          <a:ln w="158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 dirty="0">
                <a:solidFill>
                  <a:schemeClr val="bg2"/>
                </a:solidFill>
              </a:rPr>
              <a:t>Is </a:t>
            </a:r>
            <a:r>
              <a:rPr lang="en-US" b="1" i="1" dirty="0">
                <a:solidFill>
                  <a:schemeClr val="bg2"/>
                </a:solidFill>
              </a:rPr>
              <a:t>Gentry</a:t>
            </a:r>
            <a:r>
              <a:rPr lang="en-US" b="1" dirty="0">
                <a:solidFill>
                  <a:schemeClr val="bg2"/>
                </a:solidFill>
              </a:rPr>
              <a:t> Dead? </a:t>
            </a:r>
          </a:p>
          <a:p>
            <a:pPr algn="ctr">
              <a:defRPr/>
            </a:pPr>
            <a:r>
              <a:rPr lang="en-US" b="1" dirty="0">
                <a:solidFill>
                  <a:schemeClr val="bg2"/>
                </a:solidFill>
              </a:rPr>
              <a:t>(We hope so)</a:t>
            </a: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5664200" y="2735263"/>
            <a:ext cx="2971800" cy="1181100"/>
          </a:xfrm>
          <a:prstGeom prst="flowChartProcess">
            <a:avLst/>
          </a:prstGeom>
          <a:solidFill>
            <a:srgbClr val="FFC000"/>
          </a:solidFill>
          <a:ln w="158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 dirty="0">
                <a:solidFill>
                  <a:schemeClr val="bg2"/>
                </a:solidFill>
              </a:rPr>
              <a:t>What About Statutory </a:t>
            </a:r>
          </a:p>
          <a:p>
            <a:pPr algn="ctr">
              <a:defRPr/>
            </a:pPr>
            <a:r>
              <a:rPr lang="en-US" b="1" dirty="0">
                <a:solidFill>
                  <a:schemeClr val="bg2"/>
                </a:solidFill>
              </a:rPr>
              <a:t>Claims?</a:t>
            </a:r>
          </a:p>
          <a:p>
            <a:pPr algn="ctr">
              <a:defRPr/>
            </a:pPr>
            <a:r>
              <a:rPr lang="en-US" b="1" dirty="0" err="1">
                <a:solidFill>
                  <a:schemeClr val="bg2"/>
                </a:solidFill>
              </a:rPr>
              <a:t>Iskanian</a:t>
            </a:r>
            <a:r>
              <a:rPr lang="en-US" b="1" dirty="0">
                <a:solidFill>
                  <a:schemeClr val="bg2"/>
                </a:solidFill>
              </a:rPr>
              <a:t> (PAGA)</a:t>
            </a: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5638800" y="4152900"/>
            <a:ext cx="2971800" cy="1181100"/>
          </a:xfrm>
          <a:prstGeom prst="flowChartProcess">
            <a:avLst/>
          </a:prstGeom>
          <a:solidFill>
            <a:srgbClr val="FFC000"/>
          </a:solidFill>
          <a:ln w="158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 dirty="0">
                <a:solidFill>
                  <a:schemeClr val="bg2"/>
                </a:solidFill>
              </a:rPr>
              <a:t>Administrative Claims?</a:t>
            </a:r>
          </a:p>
          <a:p>
            <a:pPr algn="ctr">
              <a:defRPr/>
            </a:pPr>
            <a:r>
              <a:rPr lang="en-US" b="1" dirty="0">
                <a:solidFill>
                  <a:schemeClr val="bg2"/>
                </a:solidFill>
              </a:rPr>
              <a:t>DLSE</a:t>
            </a:r>
          </a:p>
          <a:p>
            <a:pPr algn="ctr">
              <a:defRPr/>
            </a:pPr>
            <a:r>
              <a:rPr lang="en-US" b="1" dirty="0">
                <a:solidFill>
                  <a:schemeClr val="bg2"/>
                </a:solidFill>
              </a:rPr>
              <a:t>NLRB</a:t>
            </a:r>
          </a:p>
        </p:txBody>
      </p:sp>
      <p:sp>
        <p:nvSpPr>
          <p:cNvPr id="13318" name="AutoShape 11"/>
          <p:cNvSpPr>
            <a:spLocks noChangeArrowheads="1"/>
          </p:cNvSpPr>
          <p:nvPr/>
        </p:nvSpPr>
        <p:spPr bwMode="auto">
          <a:xfrm rot="-1013555">
            <a:off x="3446463" y="1550988"/>
            <a:ext cx="1281112" cy="307975"/>
          </a:xfrm>
          <a:prstGeom prst="rightArrow">
            <a:avLst>
              <a:gd name="adj1" fmla="val 50000"/>
              <a:gd name="adj2" fmla="val 103995"/>
            </a:avLst>
          </a:prstGeom>
          <a:solidFill>
            <a:schemeClr val="tx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AutoShape 12"/>
          <p:cNvSpPr>
            <a:spLocks noChangeArrowheads="1"/>
          </p:cNvSpPr>
          <p:nvPr/>
        </p:nvSpPr>
        <p:spPr bwMode="auto">
          <a:xfrm>
            <a:off x="3463925" y="2922588"/>
            <a:ext cx="1281113" cy="307975"/>
          </a:xfrm>
          <a:prstGeom prst="rightArrow">
            <a:avLst>
              <a:gd name="adj1" fmla="val 50000"/>
              <a:gd name="adj2" fmla="val 103995"/>
            </a:avLst>
          </a:prstGeom>
          <a:solidFill>
            <a:schemeClr val="tx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AutoShape 13"/>
          <p:cNvSpPr>
            <a:spLocks noChangeArrowheads="1"/>
          </p:cNvSpPr>
          <p:nvPr/>
        </p:nvSpPr>
        <p:spPr bwMode="auto">
          <a:xfrm rot="710719">
            <a:off x="3481388" y="4165600"/>
            <a:ext cx="1281112" cy="307975"/>
          </a:xfrm>
          <a:prstGeom prst="rightArrow">
            <a:avLst>
              <a:gd name="adj1" fmla="val 50000"/>
              <a:gd name="adj2" fmla="val 103995"/>
            </a:avLst>
          </a:prstGeom>
          <a:solidFill>
            <a:schemeClr val="tx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AutoShape 6"/>
          <p:cNvSpPr>
            <a:spLocks noChangeArrowheads="1"/>
          </p:cNvSpPr>
          <p:nvPr/>
        </p:nvSpPr>
        <p:spPr bwMode="auto">
          <a:xfrm>
            <a:off x="609600" y="1843088"/>
            <a:ext cx="2514600" cy="2476500"/>
          </a:xfrm>
          <a:prstGeom prst="flowChartProcess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Employee</a:t>
            </a:r>
          </a:p>
          <a:p>
            <a:pPr algn="ctr"/>
            <a:r>
              <a:rPr lang="en-US" b="1"/>
              <a:t>Arbitration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Adopting An Arbitration Agreement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6426200" y="4546600"/>
            <a:ext cx="2489200" cy="1066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2"/>
                </a:solidFill>
              </a:rPr>
              <a:t>Severability Clause and </a:t>
            </a:r>
            <a:r>
              <a:rPr lang="en-US" dirty="0" smtClean="0">
                <a:solidFill>
                  <a:schemeClr val="bg2"/>
                </a:solidFill>
              </a:rPr>
              <a:t>Placement of Class Action Waiver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426200" y="3200400"/>
            <a:ext cx="2489200" cy="1066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US" dirty="0">
              <a:solidFill>
                <a:schemeClr val="bg2"/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bg2"/>
                </a:solidFill>
              </a:rPr>
              <a:t>Arbitrator Criteria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6426200" y="1778000"/>
            <a:ext cx="2489200" cy="1066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>
                <a:solidFill>
                  <a:schemeClr val="bg2"/>
                </a:solidFill>
              </a:rPr>
              <a:t>Rights of Discovery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81000" y="4572000"/>
            <a:ext cx="2324100" cy="1066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US" dirty="0">
              <a:solidFill>
                <a:schemeClr val="bg2"/>
              </a:solidFill>
            </a:endParaRPr>
          </a:p>
          <a:p>
            <a:pPr>
              <a:defRPr/>
            </a:pPr>
            <a:r>
              <a:rPr lang="en-US" dirty="0" err="1">
                <a:solidFill>
                  <a:schemeClr val="bg2"/>
                </a:solidFill>
              </a:rPr>
              <a:t>Appealability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409950" y="4572000"/>
            <a:ext cx="2489200" cy="1066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2"/>
                </a:solidFill>
              </a:rPr>
              <a:t>The Class Action Waiver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397250" y="1765300"/>
            <a:ext cx="2489200" cy="1066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2"/>
                </a:solidFill>
              </a:rPr>
              <a:t>Allocation of Expenses of Arbitration/Limiting Cost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3429000" y="3162300"/>
            <a:ext cx="2489200" cy="1066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2"/>
                </a:solidFill>
              </a:rPr>
              <a:t>Incorporating the </a:t>
            </a:r>
            <a:r>
              <a:rPr lang="en-US" dirty="0" smtClean="0">
                <a:solidFill>
                  <a:schemeClr val="bg2"/>
                </a:solidFill>
              </a:rPr>
              <a:t>FAA</a:t>
            </a:r>
          </a:p>
          <a:p>
            <a:pPr>
              <a:defRPr/>
            </a:pPr>
            <a:r>
              <a:rPr lang="en-US" dirty="0" smtClean="0">
                <a:solidFill>
                  <a:schemeClr val="bg2"/>
                </a:solidFill>
              </a:rPr>
              <a:t>(if it applies)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81000" y="1714500"/>
            <a:ext cx="2489200" cy="1066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US" dirty="0">
              <a:solidFill>
                <a:schemeClr val="bg2"/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bg2"/>
                </a:solidFill>
              </a:rPr>
              <a:t>What Process Will Be Followed?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81000" y="3124200"/>
            <a:ext cx="2324100" cy="1066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2"/>
                </a:solidFill>
              </a:rPr>
              <a:t>Preservation of Substantive Rights and Remedies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22926" y="914400"/>
            <a:ext cx="446949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Drafting the Agreement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422275" y="4572000"/>
            <a:ext cx="2489200" cy="1066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US" dirty="0">
              <a:solidFill>
                <a:schemeClr val="bg2"/>
              </a:solidFill>
            </a:endParaRPr>
          </a:p>
          <a:p>
            <a:pPr>
              <a:defRPr/>
            </a:pPr>
            <a:r>
              <a:rPr lang="en-US" dirty="0" err="1">
                <a:solidFill>
                  <a:schemeClr val="bg2"/>
                </a:solidFill>
              </a:rPr>
              <a:t>Appealability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22275" y="3124200"/>
            <a:ext cx="2489200" cy="1066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2"/>
                </a:solidFill>
              </a:rPr>
              <a:t>Preservation of Substantive Rights and Remedies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Rolling Out An Arbitration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6629400" cy="4530725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dirty="0" smtClean="0"/>
              <a:t>Prior Notice and Time for Review</a:t>
            </a:r>
          </a:p>
          <a:p>
            <a:pPr>
              <a:spcBef>
                <a:spcPts val="0"/>
              </a:spcBef>
              <a:defRPr/>
            </a:pPr>
            <a:endParaRPr lang="en-US" dirty="0" smtClean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Workshop to Educate Workforce</a:t>
            </a:r>
          </a:p>
          <a:p>
            <a:pPr>
              <a:spcBef>
                <a:spcPts val="0"/>
              </a:spcBef>
              <a:defRPr/>
            </a:pPr>
            <a:endParaRPr lang="en-US" dirty="0" smtClean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Prior Dissemination of Agreement to </a:t>
            </a:r>
            <a:r>
              <a:rPr lang="en-US" dirty="0" smtClean="0"/>
              <a:t>            Consumer </a:t>
            </a:r>
            <a:r>
              <a:rPr lang="en-US" dirty="0" smtClean="0"/>
              <a:t>Base</a:t>
            </a:r>
          </a:p>
          <a:p>
            <a:pPr>
              <a:spcBef>
                <a:spcPts val="0"/>
              </a:spcBef>
              <a:defRPr/>
            </a:pPr>
            <a:endParaRPr lang="en-US" dirty="0" smtClean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Separate Arbitration Agreement</a:t>
            </a:r>
          </a:p>
          <a:p>
            <a:pPr>
              <a:spcBef>
                <a:spcPts val="0"/>
              </a:spcBef>
              <a:defRPr/>
            </a:pPr>
            <a:endParaRPr lang="en-US" dirty="0" smtClean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Preserving Evidence of Assent/Agreement</a:t>
            </a:r>
          </a:p>
          <a:p>
            <a:pPr>
              <a:spcBef>
                <a:spcPts val="0"/>
              </a:spcBef>
              <a:defRPr/>
            </a:pPr>
            <a:endParaRPr lang="en-US" dirty="0" smtClean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Agreement By Continuing Employment, Patronage, etc.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15364" name="Picture 11" descr="http://www.dreamtemplate.com/blog/wp-content/uploads/2010/11/pre-launch-checkli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447800"/>
            <a:ext cx="2097088" cy="209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Way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5943600" cy="3352800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Be Open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Be Clear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Be Transparent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Be Fair</a:t>
            </a:r>
            <a:endParaRPr lang="en-US" dirty="0"/>
          </a:p>
        </p:txBody>
      </p:sp>
      <p:pic>
        <p:nvPicPr>
          <p:cNvPr id="16388" name="Picture 2" descr="Compas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066800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81000" y="4572000"/>
            <a:ext cx="8324715" cy="10772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Remember – This is about adopting a fair </a:t>
            </a:r>
          </a:p>
          <a:p>
            <a:pPr algn="ctr">
              <a:defRPr/>
            </a:pP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and expeditious means of resolving disputes!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Tonight’s Presenters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1088" y="1295400"/>
            <a:ext cx="3581400" cy="12954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1600" b="1" dirty="0" smtClean="0"/>
              <a:t>Jesse M. Jauregui</a:t>
            </a:r>
          </a:p>
          <a:p>
            <a:pPr marL="0" indent="0">
              <a:buNone/>
              <a:defRPr/>
            </a:pPr>
            <a:r>
              <a:rPr lang="en-US" sz="1600" b="1" dirty="0" smtClean="0"/>
              <a:t>Partner</a:t>
            </a:r>
          </a:p>
          <a:p>
            <a:pPr marL="0" indent="0">
              <a:buNone/>
              <a:defRPr/>
            </a:pPr>
            <a:r>
              <a:rPr lang="en-US" sz="1600" dirty="0" smtClean="0"/>
              <a:t>213.576.1157</a:t>
            </a:r>
          </a:p>
          <a:p>
            <a:pPr marL="0" indent="0">
              <a:buNone/>
              <a:defRPr/>
            </a:pPr>
            <a:r>
              <a:rPr lang="en-US" sz="1600" dirty="0" smtClean="0"/>
              <a:t>jesse.jauregui@alston.com</a:t>
            </a:r>
            <a:endParaRPr lang="en-US" sz="1600" dirty="0"/>
          </a:p>
        </p:txBody>
      </p:sp>
      <p:pic>
        <p:nvPicPr>
          <p:cNvPr id="1026" name="Picture 2" descr="http://www.alston.com/files/Professional/d067b17c-282a-4dd6-a282-462ae5d8d50c/Presentation/Photo/Jauregui-jes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689" y="1295400"/>
            <a:ext cx="1105535" cy="1294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alston.com/files/Professional/7165967a-34b6-4ed7-96d8-6ba09c7dd3ad/Presentation/Photo/Evans-jimNE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926" y="2886001"/>
            <a:ext cx="1128460" cy="1321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336800" y="2915111"/>
            <a:ext cx="3581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r>
              <a:rPr lang="en-US" sz="1600" b="1" dirty="0" smtClean="0"/>
              <a:t>James R. Evans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600" b="1" dirty="0" smtClean="0"/>
              <a:t>Partner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600" dirty="0" smtClean="0"/>
              <a:t>213.576.1146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600" dirty="0" smtClean="0"/>
              <a:t>james.evans@alston.com</a:t>
            </a:r>
            <a:endParaRPr lang="en-US" sz="1600" dirty="0"/>
          </a:p>
        </p:txBody>
      </p:sp>
      <p:pic>
        <p:nvPicPr>
          <p:cNvPr id="1030" name="Picture 6" descr="http://www.alston.com/files/Professional/aa1bbcd8-9356-436a-a6c0-842532dbbda7/Presentation/Photo/Rivas-nicol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689" y="4473501"/>
            <a:ext cx="1128460" cy="1321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336800" y="4499510"/>
            <a:ext cx="3581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r>
              <a:rPr lang="en-US" sz="1600" b="1" dirty="0" smtClean="0"/>
              <a:t>Nicole C. Rivas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600" b="1" dirty="0" smtClean="0"/>
              <a:t>Counsel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600" dirty="0" smtClean="0"/>
              <a:t>213.576.1121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600" dirty="0" smtClean="0"/>
              <a:t>nicole.rivas@alston.com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Program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6019800" cy="4530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Class Actions—The Bain of Businesses In </a:t>
            </a:r>
            <a:r>
              <a:rPr lang="en-US" dirty="0" smtClean="0"/>
              <a:t>California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The US Supreme Court Game Changer</a:t>
            </a:r>
          </a:p>
          <a:p>
            <a:pPr lvl="1">
              <a:defRPr/>
            </a:pPr>
            <a:r>
              <a:rPr lang="en-US" sz="2000" i="1" dirty="0"/>
              <a:t>AT&amp;T </a:t>
            </a:r>
            <a:r>
              <a:rPr lang="en-US" sz="2000" i="1" dirty="0" smtClean="0"/>
              <a:t>Mobility v. </a:t>
            </a:r>
            <a:r>
              <a:rPr lang="en-US" sz="2000" i="1" dirty="0" smtClean="0"/>
              <a:t>Concepcion</a:t>
            </a:r>
          </a:p>
          <a:p>
            <a:pPr lvl="1">
              <a:defRPr/>
            </a:pPr>
            <a:r>
              <a:rPr lang="en-US" sz="2000" dirty="0" smtClean="0"/>
              <a:t>The FAA </a:t>
            </a:r>
            <a:r>
              <a:rPr lang="en-US" sz="2000" dirty="0" smtClean="0"/>
              <a:t>Preemption</a:t>
            </a:r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Is Arbitration Right for Your Company</a:t>
            </a:r>
            <a:r>
              <a:rPr lang="en-US" dirty="0" smtClean="0"/>
              <a:t>?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Issues of </a:t>
            </a:r>
            <a:r>
              <a:rPr lang="en-US" dirty="0" smtClean="0"/>
              <a:t>Enforceability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Crafting </a:t>
            </a:r>
            <a:r>
              <a:rPr lang="en-US" dirty="0" smtClean="0"/>
              <a:t>The </a:t>
            </a:r>
            <a:r>
              <a:rPr lang="en-US" dirty="0" smtClean="0"/>
              <a:t>Arbitration Agreement</a:t>
            </a:r>
            <a:endParaRPr lang="en-US" dirty="0" smtClean="0"/>
          </a:p>
        </p:txBody>
      </p:sp>
      <p:pic>
        <p:nvPicPr>
          <p:cNvPr id="4100" name="Picture 10" descr="9319089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40" t="12589"/>
          <a:stretch>
            <a:fillRect/>
          </a:stretch>
        </p:blipFill>
        <p:spPr bwMode="auto">
          <a:xfrm>
            <a:off x="6704012" y="1447800"/>
            <a:ext cx="2427287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Actions—The California Hall of Shame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53072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Lawyer </a:t>
            </a:r>
            <a:r>
              <a:rPr lang="en-US" dirty="0" smtClean="0"/>
              <a:t>Driven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Trends—Employment (Wage and Hour, Discrimination), Consumer Privacy, FCRA, Food Ingredients, Health Supplements, Homeopathic Remedies, Health Care Provider Billing Practices, ADA, </a:t>
            </a:r>
            <a:r>
              <a:rPr lang="en-US" dirty="0" err="1" smtClean="0"/>
              <a:t>Pharma</a:t>
            </a:r>
            <a:r>
              <a:rPr lang="en-US" dirty="0" smtClean="0"/>
              <a:t>, Medical Devices, Automotive Product Liability, Construction Defects…To Name a Few!!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Expensive, resource intensive, unnecessary distractions for corporate personnel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Burden and expense of preserving evidence and EDI</a:t>
            </a:r>
            <a:endParaRPr lang="en-US" dirty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There Is A Solution (at least for some)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23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Is A Solution (at least for some)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3378200" y="1308100"/>
            <a:ext cx="2108200" cy="14478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solidFill>
                <a:schemeClr val="bg2"/>
              </a:solidFill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378200" y="4495800"/>
            <a:ext cx="2108200" cy="14478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6273800" y="2901950"/>
            <a:ext cx="2108200" cy="14478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82600" y="2901950"/>
            <a:ext cx="2108200" cy="14478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2" name="Straight Connector 11"/>
          <p:cNvCxnSpPr>
            <a:stCxn id="7" idx="4"/>
            <a:endCxn id="8" idx="0"/>
          </p:cNvCxnSpPr>
          <p:nvPr/>
        </p:nvCxnSpPr>
        <p:spPr bwMode="auto">
          <a:xfrm>
            <a:off x="4432300" y="2755900"/>
            <a:ext cx="0" cy="1739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>
            <a:stCxn id="10" idx="6"/>
            <a:endCxn id="9" idx="2"/>
          </p:cNvCxnSpPr>
          <p:nvPr/>
        </p:nvCxnSpPr>
        <p:spPr bwMode="auto">
          <a:xfrm>
            <a:off x="2590800" y="3625850"/>
            <a:ext cx="3683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17"/>
          <p:cNvSpPr/>
          <p:nvPr/>
        </p:nvSpPr>
        <p:spPr bwMode="auto">
          <a:xfrm>
            <a:off x="3136900" y="3173115"/>
            <a:ext cx="2641600" cy="914400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How Businesses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Are </a:t>
            </a:r>
            <a:r>
              <a:rPr lang="en-US" dirty="0" smtClean="0"/>
              <a:t>Using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Class Action Waivers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68700" y="184733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b="1" dirty="0" smtClean="0">
                <a:solidFill>
                  <a:schemeClr val="bg2"/>
                </a:solidFill>
              </a:rPr>
              <a:t>Employment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60400" y="344118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    </a:t>
            </a:r>
            <a:r>
              <a:rPr lang="en-US" b="1" dirty="0" smtClean="0">
                <a:solidFill>
                  <a:schemeClr val="bg2"/>
                </a:solidFill>
              </a:rPr>
              <a:t>Antitrust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273800" y="3164185"/>
            <a:ext cx="210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2"/>
                </a:solidFill>
              </a:rPr>
              <a:t> Personal Injury, Products Liability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78200" y="4758035"/>
            <a:ext cx="2108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2"/>
                </a:solidFill>
              </a:rPr>
              <a:t> Statutory</a:t>
            </a:r>
          </a:p>
          <a:p>
            <a:pPr algn="ctr"/>
            <a:r>
              <a:rPr lang="en-US" b="1" dirty="0" smtClean="0">
                <a:solidFill>
                  <a:schemeClr val="bg2"/>
                </a:solidFill>
              </a:rPr>
              <a:t>Claims</a:t>
            </a:r>
          </a:p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(Privacy, FCRA, etc.)</a:t>
            </a:r>
            <a:endParaRPr lang="en-US" sz="1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83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Our Clients Think…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307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Jim: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wanted to share this very comprehensive and favorable US District Court (Ohio) decision that was issued this week, enforcing </a:t>
            </a:r>
            <a:r>
              <a:rPr lang="en-US" dirty="0" smtClean="0"/>
              <a:t>our </a:t>
            </a:r>
            <a:r>
              <a:rPr lang="en-US" dirty="0"/>
              <a:t>arbitration agreement.  As you can tell from even a brief review of the opinion, the plaintiff's counsel took a shotgun approach to his challenge and threw every possible argument at us.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Jim, the agreement that you drafted for </a:t>
            </a:r>
            <a:r>
              <a:rPr lang="en-US" dirty="0" smtClean="0"/>
              <a:t>our company is </a:t>
            </a:r>
            <a:r>
              <a:rPr lang="en-US" dirty="0"/>
              <a:t>truly a gift that keeps on giving. It's always gratifying to see it upheld and its language quoted with approval by courts.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Hope all is well and that you enjoy your weekend!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39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AT&amp;T Mobility </a:t>
            </a:r>
            <a:r>
              <a:rPr lang="en-US" dirty="0" smtClean="0"/>
              <a:t>v</a:t>
            </a:r>
            <a:r>
              <a:rPr lang="en-US" dirty="0"/>
              <a:t>. </a:t>
            </a:r>
            <a:r>
              <a:rPr lang="en-US" dirty="0" smtClean="0"/>
              <a:t>Concepcion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1981199"/>
          </a:xfrm>
          <a:solidFill>
            <a:schemeClr val="tx2"/>
          </a:solidFill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2"/>
                </a:solidFill>
                <a:effectLst/>
              </a:rPr>
              <a:t>Section 2 of the Federal Arbitration Act ( FAA ) makes agreements to arbitrate “valid, irrevocable, and enforceable</a:t>
            </a:r>
            <a:r>
              <a:rPr lang="en-US" dirty="0" smtClean="0">
                <a:solidFill>
                  <a:schemeClr val="bg2"/>
                </a:solidFill>
                <a:effectLst/>
              </a:rPr>
              <a:t>, save </a:t>
            </a:r>
            <a:r>
              <a:rPr lang="en-US" dirty="0">
                <a:solidFill>
                  <a:schemeClr val="bg2"/>
                </a:solidFill>
                <a:effectLst/>
              </a:rPr>
              <a:t>upon such grounds as exist at law or equity for the revocation of any contract.” 9 U.S.C. § 2. We consider </a:t>
            </a:r>
            <a:r>
              <a:rPr lang="en-US" dirty="0" smtClean="0">
                <a:solidFill>
                  <a:schemeClr val="bg2"/>
                </a:solidFill>
                <a:effectLst/>
              </a:rPr>
              <a:t>whether the </a:t>
            </a:r>
            <a:r>
              <a:rPr lang="en-US" dirty="0">
                <a:solidFill>
                  <a:schemeClr val="bg2"/>
                </a:solidFill>
                <a:effectLst/>
              </a:rPr>
              <a:t>FAA prohibits States from conditioning the enforceability of certain arbitration agreements on the </a:t>
            </a:r>
            <a:r>
              <a:rPr lang="en-US" dirty="0" smtClean="0">
                <a:solidFill>
                  <a:schemeClr val="bg2"/>
                </a:solidFill>
                <a:effectLst/>
              </a:rPr>
              <a:t>availability of </a:t>
            </a:r>
            <a:r>
              <a:rPr lang="en-US" dirty="0" err="1" smtClean="0">
                <a:solidFill>
                  <a:schemeClr val="bg2"/>
                </a:solidFill>
                <a:effectLst/>
              </a:rPr>
              <a:t>classwide</a:t>
            </a:r>
            <a:r>
              <a:rPr lang="en-US" dirty="0" smtClean="0">
                <a:solidFill>
                  <a:schemeClr val="bg2"/>
                </a:solidFill>
                <a:effectLst/>
              </a:rPr>
              <a:t> </a:t>
            </a:r>
            <a:r>
              <a:rPr lang="en-US" dirty="0">
                <a:solidFill>
                  <a:schemeClr val="bg2"/>
                </a:solidFill>
                <a:effectLst/>
              </a:rPr>
              <a:t>arbitration procedures</a:t>
            </a:r>
            <a:r>
              <a:rPr lang="en-US" dirty="0" smtClean="0">
                <a:solidFill>
                  <a:schemeClr val="bg2"/>
                </a:solidFill>
                <a:effectLst/>
              </a:rPr>
              <a:t>”.</a:t>
            </a:r>
            <a:endParaRPr lang="en-US" dirty="0">
              <a:solidFill>
                <a:schemeClr val="bg2"/>
              </a:solidFill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85657" y="1328410"/>
            <a:ext cx="6502101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C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The FAA And Its Preemptive Effect</a:t>
            </a:r>
            <a:endParaRPr lang="en-US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338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US Supreme Court Game Changer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6172200" cy="4530725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The </a:t>
            </a:r>
            <a:r>
              <a:rPr lang="en-US" sz="2400" i="1" dirty="0" smtClean="0"/>
              <a:t>Concepcion</a:t>
            </a:r>
            <a:r>
              <a:rPr lang="en-US" sz="2400" dirty="0" smtClean="0"/>
              <a:t> Facts</a:t>
            </a:r>
            <a:endParaRPr lang="en-US" sz="2400" dirty="0" smtClean="0"/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The Scope of </a:t>
            </a:r>
            <a:r>
              <a:rPr lang="en-US" sz="2400" i="1" dirty="0" smtClean="0"/>
              <a:t>Concepcion’s </a:t>
            </a:r>
            <a:r>
              <a:rPr lang="en-US" sz="2400" dirty="0" smtClean="0"/>
              <a:t>Applicability</a:t>
            </a:r>
          </a:p>
          <a:p>
            <a:pPr>
              <a:defRPr/>
            </a:pPr>
            <a:endParaRPr lang="en-US" sz="2400" dirty="0" smtClean="0"/>
          </a:p>
          <a:p>
            <a:pPr marL="0" indent="0">
              <a:buNone/>
              <a:defRPr/>
            </a:pPr>
            <a:endParaRPr lang="en-US" dirty="0"/>
          </a:p>
        </p:txBody>
      </p:sp>
      <p:pic>
        <p:nvPicPr>
          <p:cNvPr id="5124" name="Picture 13" descr="http://sethstuffcom.ipage.com/MMM/20110627BullsEye/bullsey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399" y="1752600"/>
            <a:ext cx="2535238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41567" y="1054100"/>
            <a:ext cx="55194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C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AT&amp;T Mobility 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C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v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C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. Concepcion</a:t>
            </a:r>
            <a:endParaRPr lang="en-US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C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 AT&amp;T Arbitration Agreement Worked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08100"/>
            <a:ext cx="4419600" cy="453072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No cost to consumer</a:t>
            </a:r>
            <a:endParaRPr lang="en-US" dirty="0" smtClean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Minimum payment of $</a:t>
            </a:r>
            <a:r>
              <a:rPr lang="en-US" dirty="0" smtClean="0"/>
              <a:t>7,500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If award greater than last settlement offer, </a:t>
            </a:r>
            <a:r>
              <a:rPr lang="en-US" dirty="0" smtClean="0"/>
              <a:t>AT&amp;T </a:t>
            </a:r>
            <a:r>
              <a:rPr lang="en-US" dirty="0"/>
              <a:t>pays attorney’s </a:t>
            </a:r>
            <a:r>
              <a:rPr lang="en-US" dirty="0" smtClean="0"/>
              <a:t>fees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Ability to sue in small claims</a:t>
            </a:r>
            <a:endParaRPr lang="en-US" dirty="0" smtClean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Proximity of arbitration to consumer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800600" y="1295400"/>
            <a:ext cx="441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dirty="0" smtClean="0"/>
              <a:t>Arbitration </a:t>
            </a:r>
            <a:r>
              <a:rPr lang="en-US" dirty="0" smtClean="0"/>
              <a:t>authorized to award punitive damages</a:t>
            </a: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Clear dispute resolution procedures (AAA)</a:t>
            </a: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Flexibility – telephonic, in person, or “on the pages” arbitration</a:t>
            </a: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r>
              <a:rPr lang="en-US" dirty="0" smtClean="0"/>
              <a:t>AT &amp;T waives right to attorney’s fees if it prevails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22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ance">
  <a:themeElements>
    <a:clrScheme name="Balance 6">
      <a:dk1>
        <a:srgbClr val="2F2D25"/>
      </a:dk1>
      <a:lt1>
        <a:srgbClr val="FFFFFF"/>
      </a:lt1>
      <a:dk2>
        <a:srgbClr val="656151"/>
      </a:dk2>
      <a:lt2>
        <a:srgbClr val="FFFFCC"/>
      </a:lt2>
      <a:accent1>
        <a:srgbClr val="818173"/>
      </a:accent1>
      <a:accent2>
        <a:srgbClr val="809EA8"/>
      </a:accent2>
      <a:accent3>
        <a:srgbClr val="B8B7B3"/>
      </a:accent3>
      <a:accent4>
        <a:srgbClr val="DADADA"/>
      </a:accent4>
      <a:accent5>
        <a:srgbClr val="C1C1BC"/>
      </a:accent5>
      <a:accent6>
        <a:srgbClr val="738F98"/>
      </a:accent6>
      <a:hlink>
        <a:srgbClr val="E2C86A"/>
      </a:hlink>
      <a:folHlink>
        <a:srgbClr val="B7B6A3"/>
      </a:folHlink>
    </a:clrScheme>
    <a:fontScheme name="Balan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      </Template>
  <TotalTime>163</TotalTime>
  <Words>833</Words>
  <Application>Microsoft Office PowerPoint</Application>
  <PresentationFormat>On-screen Show (4:3)</PresentationFormat>
  <Paragraphs>192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Balance</vt:lpstr>
      <vt:lpstr>PowerPoint Presentation</vt:lpstr>
      <vt:lpstr>Tonight’s Presenters</vt:lpstr>
      <vt:lpstr>Program Overview</vt:lpstr>
      <vt:lpstr>Class Actions—The California Hall of Shame</vt:lpstr>
      <vt:lpstr>There Is A Solution (at least for some)</vt:lpstr>
      <vt:lpstr>What Our Clients Think…</vt:lpstr>
      <vt:lpstr>AT&amp;T Mobility v. Concepcion</vt:lpstr>
      <vt:lpstr>The US Supreme Court Game Changer</vt:lpstr>
      <vt:lpstr>Why The AT&amp;T Arbitration Agreement Worked</vt:lpstr>
      <vt:lpstr>Is Arbitration Right for My Company? </vt:lpstr>
      <vt:lpstr>The Upside of Arbitration</vt:lpstr>
      <vt:lpstr>The Upside of Arbitration</vt:lpstr>
      <vt:lpstr>The Upside of Arbitration </vt:lpstr>
      <vt:lpstr>There Is Always A Downside! </vt:lpstr>
      <vt:lpstr>Enforceability Issues </vt:lpstr>
      <vt:lpstr>Enforceability Issues </vt:lpstr>
      <vt:lpstr>Adopting An Arbitration Agreement </vt:lpstr>
      <vt:lpstr>Rolling Out An Arbitration Agreement</vt:lpstr>
      <vt:lpstr>The Way Forward</vt:lpstr>
    </vt:vector>
  </TitlesOfParts>
  <Manager> </Manager>
  <Company> </Company>
  <LinksUpToDate>false</LinksUpToDate>
  <SharedDoc>false</SharedDoc>
  <HyperlinkBase> 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subject> </dc:subject>
  <dc:creator> </dc:creator>
  <cp:keywords> </cp:keywords>
  <dc:description> </dc:description>
  <cp:lastModifiedBy>Alston &amp; Bird</cp:lastModifiedBy>
  <cp:revision>40</cp:revision>
  <dcterms:created xsi:type="dcterms:W3CDTF">1601-01-01T00:00:00Z</dcterms:created>
  <dcterms:modified xsi:type="dcterms:W3CDTF">2014-05-15T21:09:57Z</dcterms:modified>
  <cp:category> </cp:category>
</cp:coreProperties>
</file>