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72" r:id="rId12"/>
    <p:sldId id="317" r:id="rId13"/>
    <p:sldId id="266" r:id="rId14"/>
    <p:sldId id="267" r:id="rId15"/>
    <p:sldId id="268" r:id="rId16"/>
    <p:sldId id="269" r:id="rId17"/>
    <p:sldId id="270" r:id="rId18"/>
    <p:sldId id="271"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301" r:id="rId46"/>
    <p:sldId id="302" r:id="rId47"/>
    <p:sldId id="303" r:id="rId48"/>
    <p:sldId id="304" r:id="rId49"/>
    <p:sldId id="305" r:id="rId50"/>
    <p:sldId id="306" r:id="rId51"/>
    <p:sldId id="316" r:id="rId52"/>
    <p:sldId id="307" r:id="rId53"/>
    <p:sldId id="308" r:id="rId54"/>
    <p:sldId id="309" r:id="rId55"/>
    <p:sldId id="310" r:id="rId56"/>
    <p:sldId id="311" r:id="rId57"/>
    <p:sldId id="312" r:id="rId58"/>
    <p:sldId id="315"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50" y="-84"/>
      </p:cViewPr>
      <p:guideLst>
        <p:guide orient="horz" pos="2160"/>
        <p:guide pos="2880"/>
      </p:guideLst>
    </p:cSldViewPr>
  </p:slideViewPr>
  <p:notesTextViewPr>
    <p:cViewPr>
      <p:scale>
        <a:sx n="1" d="1"/>
        <a:sy n="1" d="1"/>
      </p:scale>
      <p:origin x="0" y="0"/>
    </p:cViewPr>
  </p:notesTextViewPr>
  <p:sorterViewPr>
    <p:cViewPr>
      <p:scale>
        <a:sx n="100" d="100"/>
        <a:sy n="100" d="100"/>
      </p:scale>
      <p:origin x="0" y="102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15FB16-8A93-4D7E-958C-ACC9FD239063}" type="datetimeFigureOut">
              <a:rPr lang="en-US" smtClean="0"/>
              <a:t>5/9/2014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0E96E6-7D3C-41FE-A2F3-6F83D0A84FCD}" type="slidenum">
              <a:rPr lang="en-US" smtClean="0"/>
              <a:t>‹#›</a:t>
            </a:fld>
            <a:endParaRPr lang="en-US"/>
          </a:p>
        </p:txBody>
      </p:sp>
    </p:spTree>
    <p:extLst>
      <p:ext uri="{BB962C8B-B14F-4D97-AF65-F5344CB8AC3E}">
        <p14:creationId xmlns:p14="http://schemas.microsoft.com/office/powerpoint/2010/main" val="784014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FFB605-B964-4DA2-8C9D-5D554BEF67E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204183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new ab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14288"/>
            <a:ext cx="9172575" cy="635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6"/>
          <p:cNvSpPr>
            <a:spLocks noChangeShapeType="1"/>
          </p:cNvSpPr>
          <p:nvPr/>
        </p:nvSpPr>
        <p:spPr bwMode="auto">
          <a:xfrm>
            <a:off x="1316038" y="3362325"/>
            <a:ext cx="6442075" cy="0"/>
          </a:xfrm>
          <a:prstGeom prst="line">
            <a:avLst/>
          </a:prstGeom>
          <a:noFill/>
          <a:ln w="9525">
            <a:solidFill>
              <a:srgbClr val="FFE47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 name="Picture 2" descr="P:\A+B  Firm-Wide\Administrative Departments\Business Development\Graphics\desktop\New Logos\2013\Alston &amp; Bird Logos\A+B Long Bl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0" y="6518275"/>
            <a:ext cx="27527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3"/>
          <p:cNvSpPr>
            <a:spLocks noGrp="1" noChangeArrowheads="1"/>
          </p:cNvSpPr>
          <p:nvPr>
            <p:ph type="ctrTitle"/>
          </p:nvPr>
        </p:nvSpPr>
        <p:spPr>
          <a:xfrm>
            <a:off x="685800" y="1949450"/>
            <a:ext cx="7772400" cy="1143000"/>
          </a:xfrm>
        </p:spPr>
        <p:txBody>
          <a:bodyPr/>
          <a:lstStyle>
            <a:lvl1pPr>
              <a:defRPr/>
            </a:lvl1pPr>
          </a:lstStyle>
          <a:p>
            <a:pPr lvl="0"/>
            <a:r>
              <a:rPr lang="en-US" noProof="0" smtClean="0"/>
              <a:t>Click to edit Master title style</a:t>
            </a:r>
          </a:p>
        </p:txBody>
      </p:sp>
      <p:sp>
        <p:nvSpPr>
          <p:cNvPr id="109572"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i="1"/>
            </a:lvl1pPr>
          </a:lstStyle>
          <a:p>
            <a:pPr lvl="0"/>
            <a:r>
              <a:rPr lang="en-US" noProof="0" smtClean="0"/>
              <a:t>Click to edit Master subtitle style</a:t>
            </a:r>
          </a:p>
        </p:txBody>
      </p:sp>
    </p:spTree>
    <p:extLst>
      <p:ext uri="{BB962C8B-B14F-4D97-AF65-F5344CB8AC3E}">
        <p14:creationId xmlns:p14="http://schemas.microsoft.com/office/powerpoint/2010/main" val="1298776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2778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39775"/>
            <a:ext cx="2171700" cy="4886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739775"/>
            <a:ext cx="6362700" cy="4886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2052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2762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431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882775"/>
            <a:ext cx="4229100" cy="3743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82775"/>
            <a:ext cx="4229100" cy="3743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0101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7214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84019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064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6985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4921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new ab background"/>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575" y="-14288"/>
            <a:ext cx="9172575" cy="635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228600" y="739775"/>
            <a:ext cx="86868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09" rIns="91418" bIns="45709"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228600" y="1882775"/>
            <a:ext cx="86106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09" rIns="91418" bIns="4570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Text Box 39"/>
          <p:cNvSpPr txBox="1">
            <a:spLocks noChangeArrowheads="1"/>
          </p:cNvSpPr>
          <p:nvPr/>
        </p:nvSpPr>
        <p:spPr bwMode="auto">
          <a:xfrm>
            <a:off x="228600" y="6477000"/>
            <a:ext cx="334963"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defRPr/>
            </a:pPr>
            <a:fld id="{E2F9DEBD-D37D-4D0F-AF33-52F85D6E9745}" type="slidenum">
              <a:rPr lang="en-US" sz="1000" smtClean="0">
                <a:solidFill>
                  <a:srgbClr val="333333"/>
                </a:solidFill>
              </a:rPr>
              <a:pPr algn="r">
                <a:defRPr/>
              </a:pPr>
              <a:t>‹#›</a:t>
            </a:fld>
            <a:endParaRPr lang="en-US" sz="1000" smtClean="0">
              <a:solidFill>
                <a:srgbClr val="333333"/>
              </a:solidFill>
            </a:endParaRPr>
          </a:p>
        </p:txBody>
      </p:sp>
      <p:pic>
        <p:nvPicPr>
          <p:cNvPr id="2" name="Picture 2" descr="P:\A+B  Firm-Wide\Administrative Departments\Business Development\Graphics\desktop\New Logos\2013\Alston &amp; Bird Logos\A+B Long Blue.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18250" y="6518275"/>
            <a:ext cx="27527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txStyles>
    <p:titleStyle>
      <a:lvl1pPr algn="ctr" rtl="0" eaLnBrk="1" fontAlgn="base" hangingPunct="1">
        <a:spcBef>
          <a:spcPct val="0"/>
        </a:spcBef>
        <a:spcAft>
          <a:spcPct val="0"/>
        </a:spcAft>
        <a:defRPr sz="3300">
          <a:solidFill>
            <a:schemeClr val="bg1"/>
          </a:solidFill>
          <a:latin typeface="+mj-lt"/>
          <a:ea typeface="+mj-ea"/>
          <a:cs typeface="+mj-cs"/>
        </a:defRPr>
      </a:lvl1pPr>
      <a:lvl2pPr algn="ctr" rtl="0" eaLnBrk="1" fontAlgn="base" hangingPunct="1">
        <a:spcBef>
          <a:spcPct val="0"/>
        </a:spcBef>
        <a:spcAft>
          <a:spcPct val="0"/>
        </a:spcAft>
        <a:defRPr sz="3300">
          <a:solidFill>
            <a:schemeClr val="bg1"/>
          </a:solidFill>
          <a:latin typeface="Times New Roman" pitchFamily="18" charset="0"/>
        </a:defRPr>
      </a:lvl2pPr>
      <a:lvl3pPr algn="ctr" rtl="0" eaLnBrk="1" fontAlgn="base" hangingPunct="1">
        <a:spcBef>
          <a:spcPct val="0"/>
        </a:spcBef>
        <a:spcAft>
          <a:spcPct val="0"/>
        </a:spcAft>
        <a:defRPr sz="3300">
          <a:solidFill>
            <a:schemeClr val="bg1"/>
          </a:solidFill>
          <a:latin typeface="Times New Roman" pitchFamily="18" charset="0"/>
        </a:defRPr>
      </a:lvl3pPr>
      <a:lvl4pPr algn="ctr" rtl="0" eaLnBrk="1" fontAlgn="base" hangingPunct="1">
        <a:spcBef>
          <a:spcPct val="0"/>
        </a:spcBef>
        <a:spcAft>
          <a:spcPct val="0"/>
        </a:spcAft>
        <a:defRPr sz="3300">
          <a:solidFill>
            <a:schemeClr val="bg1"/>
          </a:solidFill>
          <a:latin typeface="Times New Roman" pitchFamily="18" charset="0"/>
        </a:defRPr>
      </a:lvl4pPr>
      <a:lvl5pPr algn="ctr" rtl="0" eaLnBrk="1" fontAlgn="base" hangingPunct="1">
        <a:spcBef>
          <a:spcPct val="0"/>
        </a:spcBef>
        <a:spcAft>
          <a:spcPct val="0"/>
        </a:spcAft>
        <a:defRPr sz="3300">
          <a:solidFill>
            <a:schemeClr val="bg1"/>
          </a:solidFill>
          <a:latin typeface="Times New Roman" pitchFamily="18" charset="0"/>
        </a:defRPr>
      </a:lvl5pPr>
      <a:lvl6pPr marL="457200" algn="ctr" rtl="0" eaLnBrk="1" fontAlgn="base" hangingPunct="1">
        <a:spcBef>
          <a:spcPct val="0"/>
        </a:spcBef>
        <a:spcAft>
          <a:spcPct val="0"/>
        </a:spcAft>
        <a:defRPr sz="3300">
          <a:solidFill>
            <a:schemeClr val="bg1"/>
          </a:solidFill>
          <a:latin typeface="Times New Roman" pitchFamily="18" charset="0"/>
        </a:defRPr>
      </a:lvl6pPr>
      <a:lvl7pPr marL="914400" algn="ctr" rtl="0" eaLnBrk="1" fontAlgn="base" hangingPunct="1">
        <a:spcBef>
          <a:spcPct val="0"/>
        </a:spcBef>
        <a:spcAft>
          <a:spcPct val="0"/>
        </a:spcAft>
        <a:defRPr sz="3300">
          <a:solidFill>
            <a:schemeClr val="bg1"/>
          </a:solidFill>
          <a:latin typeface="Times New Roman" pitchFamily="18" charset="0"/>
        </a:defRPr>
      </a:lvl7pPr>
      <a:lvl8pPr marL="1371600" algn="ctr" rtl="0" eaLnBrk="1" fontAlgn="base" hangingPunct="1">
        <a:spcBef>
          <a:spcPct val="0"/>
        </a:spcBef>
        <a:spcAft>
          <a:spcPct val="0"/>
        </a:spcAft>
        <a:defRPr sz="3300">
          <a:solidFill>
            <a:schemeClr val="bg1"/>
          </a:solidFill>
          <a:latin typeface="Times New Roman" pitchFamily="18" charset="0"/>
        </a:defRPr>
      </a:lvl8pPr>
      <a:lvl9pPr marL="1828800" algn="ctr" rtl="0" eaLnBrk="1" fontAlgn="base" hangingPunct="1">
        <a:spcBef>
          <a:spcPct val="0"/>
        </a:spcBef>
        <a:spcAft>
          <a:spcPct val="0"/>
        </a:spcAft>
        <a:defRPr sz="3300">
          <a:solidFill>
            <a:schemeClr val="bg1"/>
          </a:solidFill>
          <a:latin typeface="Times New Roman" pitchFamily="18" charset="0"/>
        </a:defRPr>
      </a:lvl9pPr>
    </p:titleStyle>
    <p:bodyStyle>
      <a:lvl1pPr marL="342900" indent="-342900" algn="l" rtl="0" eaLnBrk="1" fontAlgn="base" hangingPunct="1">
        <a:spcBef>
          <a:spcPct val="20000"/>
        </a:spcBef>
        <a:spcAft>
          <a:spcPct val="0"/>
        </a:spcAft>
        <a:buClr>
          <a:srgbClr val="FFE471"/>
        </a:buClr>
        <a:buFont typeface="Wingdings" pitchFamily="2" charset="2"/>
        <a:buChar char="§"/>
        <a:defRPr sz="2200">
          <a:solidFill>
            <a:schemeClr val="bg1"/>
          </a:solidFill>
          <a:latin typeface="+mn-lt"/>
          <a:ea typeface="+mn-ea"/>
          <a:cs typeface="+mn-cs"/>
        </a:defRPr>
      </a:lvl1pPr>
      <a:lvl2pPr marL="742950" indent="-285750" algn="l" rtl="0" eaLnBrk="1" fontAlgn="base" hangingPunct="1">
        <a:spcBef>
          <a:spcPct val="20000"/>
        </a:spcBef>
        <a:spcAft>
          <a:spcPct val="0"/>
        </a:spcAft>
        <a:buClr>
          <a:srgbClr val="FFE471"/>
        </a:buClr>
        <a:buFont typeface="Wingdings" pitchFamily="2" charset="2"/>
        <a:buChar char="§"/>
        <a:defRPr>
          <a:solidFill>
            <a:schemeClr val="bg1"/>
          </a:solidFill>
          <a:latin typeface="+mn-lt"/>
        </a:defRPr>
      </a:lvl2pPr>
      <a:lvl3pPr marL="1143000" indent="-228600" algn="l" rtl="0" eaLnBrk="1" fontAlgn="base" hangingPunct="1">
        <a:spcBef>
          <a:spcPct val="20000"/>
        </a:spcBef>
        <a:spcAft>
          <a:spcPct val="0"/>
        </a:spcAft>
        <a:buClr>
          <a:srgbClr val="FFE471"/>
        </a:buClr>
        <a:buFont typeface="Wingdings" pitchFamily="2" charset="2"/>
        <a:buChar char="§"/>
        <a:defRPr sz="1500">
          <a:solidFill>
            <a:schemeClr val="bg1"/>
          </a:solidFill>
          <a:latin typeface="+mn-lt"/>
        </a:defRPr>
      </a:lvl3pPr>
      <a:lvl4pPr marL="1600200" indent="-228600" algn="l" rtl="0" eaLnBrk="1" fontAlgn="base" hangingPunct="1">
        <a:spcBef>
          <a:spcPct val="20000"/>
        </a:spcBef>
        <a:spcAft>
          <a:spcPct val="0"/>
        </a:spcAft>
        <a:buClr>
          <a:srgbClr val="FFE471"/>
        </a:buClr>
        <a:buFont typeface="Wingdings" pitchFamily="2" charset="2"/>
        <a:buChar char="§"/>
        <a:defRPr sz="1300">
          <a:solidFill>
            <a:schemeClr val="bg1"/>
          </a:solidFill>
          <a:latin typeface="+mn-lt"/>
        </a:defRPr>
      </a:lvl4pPr>
      <a:lvl5pPr marL="2057400" indent="-228600" algn="l" rtl="0" eaLnBrk="1" fontAlgn="base" hangingPunct="1">
        <a:spcBef>
          <a:spcPct val="20000"/>
        </a:spcBef>
        <a:spcAft>
          <a:spcPct val="0"/>
        </a:spcAft>
        <a:buClr>
          <a:srgbClr val="FFE471"/>
        </a:buClr>
        <a:buFont typeface="Wingdings" pitchFamily="2" charset="2"/>
        <a:buChar char="§"/>
        <a:defRPr sz="1300">
          <a:solidFill>
            <a:schemeClr val="bg1"/>
          </a:solidFill>
          <a:latin typeface="+mn-lt"/>
        </a:defRPr>
      </a:lvl5pPr>
      <a:lvl6pPr marL="2514600" indent="-228600" algn="l" rtl="0" eaLnBrk="1" fontAlgn="base" hangingPunct="1">
        <a:spcBef>
          <a:spcPct val="20000"/>
        </a:spcBef>
        <a:spcAft>
          <a:spcPct val="0"/>
        </a:spcAft>
        <a:buClr>
          <a:srgbClr val="FFE471"/>
        </a:buClr>
        <a:buFont typeface="Wingdings" pitchFamily="2" charset="2"/>
        <a:buChar char="§"/>
        <a:defRPr sz="1300">
          <a:solidFill>
            <a:schemeClr val="bg1"/>
          </a:solidFill>
          <a:latin typeface="+mn-lt"/>
        </a:defRPr>
      </a:lvl6pPr>
      <a:lvl7pPr marL="2971800" indent="-228600" algn="l" rtl="0" eaLnBrk="1" fontAlgn="base" hangingPunct="1">
        <a:spcBef>
          <a:spcPct val="20000"/>
        </a:spcBef>
        <a:spcAft>
          <a:spcPct val="0"/>
        </a:spcAft>
        <a:buClr>
          <a:srgbClr val="FFE471"/>
        </a:buClr>
        <a:buFont typeface="Wingdings" pitchFamily="2" charset="2"/>
        <a:buChar char="§"/>
        <a:defRPr sz="1300">
          <a:solidFill>
            <a:schemeClr val="bg1"/>
          </a:solidFill>
          <a:latin typeface="+mn-lt"/>
        </a:defRPr>
      </a:lvl7pPr>
      <a:lvl8pPr marL="3429000" indent="-228600" algn="l" rtl="0" eaLnBrk="1" fontAlgn="base" hangingPunct="1">
        <a:spcBef>
          <a:spcPct val="20000"/>
        </a:spcBef>
        <a:spcAft>
          <a:spcPct val="0"/>
        </a:spcAft>
        <a:buClr>
          <a:srgbClr val="FFE471"/>
        </a:buClr>
        <a:buFont typeface="Wingdings" pitchFamily="2" charset="2"/>
        <a:buChar char="§"/>
        <a:defRPr sz="1300">
          <a:solidFill>
            <a:schemeClr val="bg1"/>
          </a:solidFill>
          <a:latin typeface="+mn-lt"/>
        </a:defRPr>
      </a:lvl8pPr>
      <a:lvl9pPr marL="3886200" indent="-228600" algn="l" rtl="0" eaLnBrk="1" fontAlgn="base" hangingPunct="1">
        <a:spcBef>
          <a:spcPct val="20000"/>
        </a:spcBef>
        <a:spcAft>
          <a:spcPct val="0"/>
        </a:spcAft>
        <a:buClr>
          <a:srgbClr val="FFE471"/>
        </a:buClr>
        <a:buFont typeface="Wingdings" pitchFamily="2" charset="2"/>
        <a:buChar char="§"/>
        <a:defRPr sz="13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locationgeorgia.com/"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hyperlink" Target="http://www.locationgeorgia.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ourfiniteworld.com/2012/03/23/why-us-natural-gas-prices-are-so-low-are-changes-needed" TargetMode="Externa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hyperlink" Target="http://econ.worldbank.org/WBSITE/EXTERNAL/EXTDEC/EXTDECPROSPECTS/0,,contentMDK:21574907~menuPK:7859231~pagePK:64165401~piPK:64165026~theSitePK:476883,00.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en.wikipedia.org/wiki/North_America" TargetMode="External"/><Relationship Id="rId2" Type="http://schemas.openxmlformats.org/officeDocument/2006/relationships/hyperlink" Target="http://en.wikipedia.org/wiki/Barn_(building)"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www.countyguide.uga.edu/" TargetMode="External"/><Relationship Id="rId3" Type="http://schemas.openxmlformats.org/officeDocument/2006/relationships/hyperlink" Target="http://www.georgia.org/" TargetMode="External"/><Relationship Id="rId7" Type="http://schemas.openxmlformats.org/officeDocument/2006/relationships/hyperlink" Target="http://www.dca.state.ga.us/economic/TaxCredits/programs/downloads/EDFD.pdf" TargetMode="External"/><Relationship Id="rId2" Type="http://schemas.openxmlformats.org/officeDocument/2006/relationships/hyperlink" Target="http://www.locationgeorgia.com/" TargetMode="External"/><Relationship Id="rId1" Type="http://schemas.openxmlformats.org/officeDocument/2006/relationships/slideLayout" Target="../slideLayouts/slideLayout2.xml"/><Relationship Id="rId6" Type="http://schemas.openxmlformats.org/officeDocument/2006/relationships/hyperlink" Target="http://www.dca.ga.gov/economic/TaxCredits/index.asp" TargetMode="External"/><Relationship Id="rId11" Type="http://schemas.openxmlformats.org/officeDocument/2006/relationships/hyperlink" Target="http://www.cviog.uga.edu/" TargetMode="External"/><Relationship Id="rId5" Type="http://schemas.openxmlformats.org/officeDocument/2006/relationships/hyperlink" Target="http://www.dca.ga.gov/development/research/programs/gomi2.asp" TargetMode="External"/><Relationship Id="rId10" Type="http://schemas.openxmlformats.org/officeDocument/2006/relationships/hyperlink" Target="http://www.dca.ga.gov/development/research/programs/RASearch/RASearch.asp" TargetMode="External"/><Relationship Id="rId4" Type="http://schemas.openxmlformats.org/officeDocument/2006/relationships/hyperlink" Target="http://www.dca.ga.gov/" TargetMode="External"/><Relationship Id="rId9" Type="http://schemas.openxmlformats.org/officeDocument/2006/relationships/hyperlink" Target="http://www.georgiastats.uga.edu/"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linkedin.com/pub/peter-floyd/29/220/a86/" TargetMode="External"/><Relationship Id="rId2" Type="http://schemas.openxmlformats.org/officeDocument/2006/relationships/hyperlink" Target="mailto:peter.floyd@alston.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85800"/>
            <a:ext cx="8077200" cy="2286000"/>
          </a:xfrm>
        </p:spPr>
        <p:txBody>
          <a:bodyPr/>
          <a:lstStyle/>
          <a:p>
            <a:r>
              <a:rPr lang="en-US" dirty="0" smtClean="0"/>
              <a:t>Practical Steps Utilities and Local Governments Can Take to Support Economic &amp; Community Development</a:t>
            </a:r>
            <a:br>
              <a:rPr lang="en-US" dirty="0" smtClean="0"/>
            </a:br>
            <a:r>
              <a:rPr lang="en-US" dirty="0" smtClean="0"/>
              <a:t/>
            </a:r>
            <a:br>
              <a:rPr lang="en-US" dirty="0" smtClean="0"/>
            </a:br>
            <a:r>
              <a:rPr lang="en-US" i="1" dirty="0" smtClean="0"/>
              <a:t>Peter K. Floyd, Esq.</a:t>
            </a:r>
            <a:endParaRPr lang="en-US" i="1" dirty="0"/>
          </a:p>
        </p:txBody>
      </p:sp>
      <p:sp>
        <p:nvSpPr>
          <p:cNvPr id="3" name="Subtitle 2"/>
          <p:cNvSpPr>
            <a:spLocks noGrp="1"/>
          </p:cNvSpPr>
          <p:nvPr>
            <p:ph type="subTitle" idx="1"/>
          </p:nvPr>
        </p:nvSpPr>
        <p:spPr>
          <a:xfrm>
            <a:off x="1295400" y="3733800"/>
            <a:ext cx="6553200" cy="2057400"/>
          </a:xfrm>
        </p:spPr>
        <p:txBody>
          <a:bodyPr/>
          <a:lstStyle/>
          <a:p>
            <a:r>
              <a:rPr lang="en-US" b="1" i="0" dirty="0" smtClean="0"/>
              <a:t>Alston &amp; Bird, LLP</a:t>
            </a:r>
          </a:p>
          <a:p>
            <a:r>
              <a:rPr lang="en-US" i="0" dirty="0" smtClean="0"/>
              <a:t>Georgia Rural Water Association</a:t>
            </a:r>
          </a:p>
          <a:p>
            <a:r>
              <a:rPr lang="en-US" i="0" dirty="0" smtClean="0"/>
              <a:t>Annual Conference</a:t>
            </a:r>
          </a:p>
          <a:p>
            <a:r>
              <a:rPr lang="en-US" i="0" dirty="0" smtClean="0"/>
              <a:t>Thursday, May 15, 2014</a:t>
            </a:r>
          </a:p>
          <a:p>
            <a:r>
              <a:rPr lang="en-US" dirty="0" smtClean="0"/>
              <a:t>Jekyll Island Convention Center</a:t>
            </a:r>
            <a:endParaRPr lang="en-US" dirty="0"/>
          </a:p>
        </p:txBody>
      </p:sp>
    </p:spTree>
    <p:extLst>
      <p:ext uri="{BB962C8B-B14F-4D97-AF65-F5344CB8AC3E}">
        <p14:creationId xmlns:p14="http://schemas.microsoft.com/office/powerpoint/2010/main" val="7650836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886"/>
            <a:ext cx="8915401" cy="643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594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Drivers that Decide the Location</a:t>
            </a:r>
            <a:endParaRPr lang="en-US" dirty="0"/>
          </a:p>
        </p:txBody>
      </p:sp>
      <p:sp>
        <p:nvSpPr>
          <p:cNvPr id="3" name="Content Placeholder 2"/>
          <p:cNvSpPr>
            <a:spLocks noGrp="1"/>
          </p:cNvSpPr>
          <p:nvPr>
            <p:ph idx="1"/>
          </p:nvPr>
        </p:nvSpPr>
        <p:spPr/>
        <p:txBody>
          <a:bodyPr/>
          <a:lstStyle/>
          <a:p>
            <a:r>
              <a:rPr lang="en-US" dirty="0" smtClean="0"/>
              <a:t>Skilled Workforce</a:t>
            </a:r>
          </a:p>
          <a:p>
            <a:r>
              <a:rPr lang="en-US" dirty="0" smtClean="0"/>
              <a:t>Incentives</a:t>
            </a:r>
          </a:p>
          <a:p>
            <a:r>
              <a:rPr lang="en-US" dirty="0" smtClean="0"/>
              <a:t>Real Estate</a:t>
            </a:r>
          </a:p>
          <a:p>
            <a:r>
              <a:rPr lang="en-US" dirty="0" smtClean="0"/>
              <a:t>Infrastructure</a:t>
            </a:r>
          </a:p>
          <a:p>
            <a:r>
              <a:rPr lang="en-US" dirty="0" smtClean="0"/>
              <a:t>Quality of Life</a:t>
            </a:r>
            <a:endParaRPr lang="en-US" dirty="0"/>
          </a:p>
        </p:txBody>
      </p:sp>
      <p:pic>
        <p:nvPicPr>
          <p:cNvPr id="4" name="Picture 8" descr="College copy.jpg"/>
          <p:cNvPicPr>
            <a:picLocks noChangeAspect="1"/>
          </p:cNvPicPr>
          <p:nvPr/>
        </p:nvPicPr>
        <p:blipFill>
          <a:blip r:embed="rId2" cstate="print"/>
          <a:srcRect/>
          <a:stretch>
            <a:fillRect/>
          </a:stretch>
        </p:blipFill>
        <p:spPr bwMode="auto">
          <a:xfrm>
            <a:off x="-9419" y="4530876"/>
            <a:ext cx="9144000" cy="1717524"/>
          </a:xfrm>
          <a:prstGeom prst="rect">
            <a:avLst/>
          </a:prstGeom>
          <a:noFill/>
          <a:ln w="9525">
            <a:noFill/>
            <a:miter lim="800000"/>
            <a:headEnd/>
            <a:tailEnd/>
          </a:ln>
        </p:spPr>
      </p:pic>
    </p:spTree>
    <p:extLst>
      <p:ext uri="{BB962C8B-B14F-4D97-AF65-F5344CB8AC3E}">
        <p14:creationId xmlns:p14="http://schemas.microsoft.com/office/powerpoint/2010/main" val="2421687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588" y="406430"/>
            <a:ext cx="8686800" cy="936625"/>
          </a:xfrm>
        </p:spPr>
        <p:txBody>
          <a:bodyPr>
            <a:normAutofit/>
          </a:bodyPr>
          <a:lstStyle/>
          <a:p>
            <a:r>
              <a:rPr lang="en-US" dirty="0" smtClean="0">
                <a:effectLst>
                  <a:outerShdw blurRad="38100" dist="38100" dir="2700000" algn="tl">
                    <a:srgbClr val="000000">
                      <a:alpha val="43137"/>
                    </a:srgbClr>
                  </a:outerShdw>
                </a:effectLst>
                <a:latin typeface="+mn-lt"/>
              </a:rPr>
              <a:t>Top Location Decision Factors</a:t>
            </a:r>
            <a:endParaRPr lang="en-US" dirty="0">
              <a:effectLst>
                <a:outerShdw blurRad="38100" dist="38100" dir="2700000" algn="tl">
                  <a:srgbClr val="000000">
                    <a:alpha val="43137"/>
                  </a:srgbClr>
                </a:outerShdw>
              </a:effectLst>
              <a:latin typeface="+mn-lt"/>
            </a:endParaRPr>
          </a:p>
        </p:txBody>
      </p:sp>
      <p:sp>
        <p:nvSpPr>
          <p:cNvPr id="7" name="Content Placeholder 2"/>
          <p:cNvSpPr>
            <a:spLocks noGrp="1"/>
          </p:cNvSpPr>
          <p:nvPr>
            <p:ph idx="1"/>
          </p:nvPr>
        </p:nvSpPr>
        <p:spPr>
          <a:xfrm>
            <a:off x="1050131" y="1639490"/>
            <a:ext cx="3429000" cy="4242593"/>
          </a:xfrm>
          <a:solidFill>
            <a:schemeClr val="bg1">
              <a:lumMod val="95000"/>
            </a:schemeClr>
          </a:solidFill>
          <a:ln w="6350">
            <a:solidFill>
              <a:schemeClr val="tx1"/>
            </a:solidFill>
          </a:ln>
        </p:spPr>
        <p:txBody>
          <a:bodyPr>
            <a:normAutofit fontScale="70000" lnSpcReduction="20000"/>
          </a:bodyPr>
          <a:lstStyle/>
          <a:p>
            <a:pPr marL="514350" indent="-514350">
              <a:buClrTx/>
              <a:buFont typeface="+mj-lt"/>
              <a:buAutoNum type="arabicPeriod"/>
            </a:pPr>
            <a:endParaRPr lang="en-US" sz="2100" dirty="0" smtClean="0">
              <a:solidFill>
                <a:schemeClr val="tx1"/>
              </a:solidFill>
            </a:endParaRPr>
          </a:p>
          <a:p>
            <a:pPr marL="514350" indent="-514350">
              <a:buClrTx/>
              <a:buFont typeface="+mj-lt"/>
              <a:buAutoNum type="arabicPeriod"/>
            </a:pPr>
            <a:r>
              <a:rPr lang="en-US" sz="2100" dirty="0" smtClean="0">
                <a:solidFill>
                  <a:schemeClr val="tx1"/>
                </a:solidFill>
              </a:rPr>
              <a:t>Labor Costs</a:t>
            </a:r>
          </a:p>
          <a:p>
            <a:pPr marL="514350" indent="-514350">
              <a:buClrTx/>
              <a:buFont typeface="+mj-lt"/>
              <a:buAutoNum type="arabicPeriod"/>
            </a:pPr>
            <a:r>
              <a:rPr lang="en-US" sz="2100" dirty="0" smtClean="0">
                <a:solidFill>
                  <a:schemeClr val="tx1"/>
                </a:solidFill>
              </a:rPr>
              <a:t>Highway Access </a:t>
            </a:r>
          </a:p>
          <a:p>
            <a:pPr marL="514350" indent="-514350">
              <a:buClrTx/>
              <a:buFont typeface="+mj-lt"/>
              <a:buAutoNum type="arabicPeriod"/>
            </a:pPr>
            <a:r>
              <a:rPr lang="en-US" sz="2100" dirty="0" smtClean="0">
                <a:solidFill>
                  <a:schemeClr val="tx1"/>
                </a:solidFill>
              </a:rPr>
              <a:t>Availability of Skilled Labor</a:t>
            </a:r>
          </a:p>
          <a:p>
            <a:pPr marL="514350" indent="-514350">
              <a:buClrTx/>
              <a:buFont typeface="+mj-lt"/>
              <a:buAutoNum type="arabicPeriod"/>
            </a:pPr>
            <a:r>
              <a:rPr lang="en-US" sz="2100" dirty="0" smtClean="0">
                <a:solidFill>
                  <a:schemeClr val="tx1"/>
                </a:solidFill>
              </a:rPr>
              <a:t>Advanced Telecommunications </a:t>
            </a:r>
          </a:p>
          <a:p>
            <a:pPr marL="514350" indent="-514350">
              <a:buClrTx/>
              <a:buFont typeface="+mj-lt"/>
              <a:buAutoNum type="arabicPeriod"/>
            </a:pPr>
            <a:r>
              <a:rPr lang="en-US" sz="2100" dirty="0" smtClean="0">
                <a:solidFill>
                  <a:schemeClr val="tx1"/>
                </a:solidFill>
              </a:rPr>
              <a:t>Occupancy or Construction Cost</a:t>
            </a:r>
          </a:p>
          <a:p>
            <a:pPr marL="514350" indent="-514350">
              <a:buClrTx/>
              <a:buFont typeface="+mj-lt"/>
              <a:buAutoNum type="arabicPeriod"/>
            </a:pPr>
            <a:r>
              <a:rPr lang="en-US" sz="2100" dirty="0" smtClean="0">
                <a:solidFill>
                  <a:schemeClr val="tx1"/>
                </a:solidFill>
              </a:rPr>
              <a:t>Energy/Utility Availability &amp;Costs</a:t>
            </a:r>
          </a:p>
          <a:p>
            <a:pPr marL="514350" indent="-514350">
              <a:buClrTx/>
              <a:buFont typeface="+mj-lt"/>
              <a:buAutoNum type="arabicPeriod"/>
            </a:pPr>
            <a:r>
              <a:rPr lang="en-US" sz="2100" dirty="0" smtClean="0">
                <a:solidFill>
                  <a:schemeClr val="tx1"/>
                </a:solidFill>
              </a:rPr>
              <a:t>Corporate Tax Rates</a:t>
            </a:r>
          </a:p>
          <a:p>
            <a:pPr marL="514350" indent="-514350">
              <a:buClrTx/>
              <a:buFont typeface="+mj-lt"/>
              <a:buAutoNum type="arabicPeriod"/>
            </a:pPr>
            <a:r>
              <a:rPr lang="en-US" sz="2100" dirty="0" smtClean="0">
                <a:solidFill>
                  <a:schemeClr val="tx1"/>
                </a:solidFill>
              </a:rPr>
              <a:t>Available Buildings</a:t>
            </a:r>
          </a:p>
          <a:p>
            <a:pPr marL="514350" indent="-514350">
              <a:buClrTx/>
              <a:buFont typeface="+mj-lt"/>
              <a:buAutoNum type="arabicPeriod"/>
            </a:pPr>
            <a:r>
              <a:rPr lang="en-US" sz="2100" dirty="0" smtClean="0">
                <a:solidFill>
                  <a:schemeClr val="tx1"/>
                </a:solidFill>
              </a:rPr>
              <a:t>Tax Exemptions</a:t>
            </a:r>
          </a:p>
          <a:p>
            <a:pPr marL="514350" indent="-514350">
              <a:buClrTx/>
              <a:buFont typeface="+mj-lt"/>
              <a:buAutoNum type="arabicPeriod"/>
            </a:pPr>
            <a:r>
              <a:rPr lang="en-US" sz="2100" dirty="0" smtClean="0">
                <a:solidFill>
                  <a:schemeClr val="tx1"/>
                </a:solidFill>
              </a:rPr>
              <a:t>Low Union Profile</a:t>
            </a:r>
          </a:p>
          <a:p>
            <a:pPr marL="514350" indent="-514350">
              <a:buClrTx/>
              <a:buFont typeface="+mj-lt"/>
              <a:buAutoNum type="arabicPeriod"/>
            </a:pPr>
            <a:r>
              <a:rPr lang="en-US" sz="2100" dirty="0" smtClean="0">
                <a:solidFill>
                  <a:schemeClr val="tx1"/>
                </a:solidFill>
              </a:rPr>
              <a:t>Right-to-work state</a:t>
            </a:r>
          </a:p>
          <a:p>
            <a:pPr marL="514350" indent="-514350">
              <a:buClrTx/>
              <a:buFont typeface="+mj-lt"/>
              <a:buAutoNum type="arabicPeriod"/>
            </a:pPr>
            <a:r>
              <a:rPr lang="en-US" sz="2100" dirty="0" smtClean="0">
                <a:solidFill>
                  <a:schemeClr val="tx1"/>
                </a:solidFill>
              </a:rPr>
              <a:t>Proximity to Major Markets</a:t>
            </a:r>
          </a:p>
          <a:p>
            <a:pPr marL="514350" indent="-514350">
              <a:buClrTx/>
              <a:buFont typeface="+mj-lt"/>
              <a:buAutoNum type="arabicPeriod"/>
            </a:pPr>
            <a:r>
              <a:rPr lang="en-US" sz="2100" dirty="0" smtClean="0">
                <a:solidFill>
                  <a:schemeClr val="tx1"/>
                </a:solidFill>
              </a:rPr>
              <a:t>State &amp; Local Incentives</a:t>
            </a:r>
          </a:p>
          <a:p>
            <a:pPr marL="514350" indent="-514350">
              <a:buClrTx/>
              <a:buFont typeface="+mj-lt"/>
              <a:buAutoNum type="arabicPeriod"/>
            </a:pPr>
            <a:r>
              <a:rPr lang="en-US" sz="2100" dirty="0" smtClean="0">
                <a:solidFill>
                  <a:schemeClr val="tx1"/>
                </a:solidFill>
              </a:rPr>
              <a:t>Environmental Regulations</a:t>
            </a:r>
          </a:p>
          <a:p>
            <a:pPr marL="514350" indent="-514350">
              <a:buClrTx/>
              <a:buFont typeface="+mj-lt"/>
              <a:buAutoNum type="arabicPeriod"/>
            </a:pPr>
            <a:r>
              <a:rPr lang="en-US" sz="2100" dirty="0" smtClean="0">
                <a:solidFill>
                  <a:schemeClr val="tx1"/>
                </a:solidFill>
              </a:rPr>
              <a:t>Expedited or “fast-track” Permitting </a:t>
            </a:r>
          </a:p>
          <a:p>
            <a:pPr marL="514350" indent="-514350">
              <a:buFont typeface="+mj-lt"/>
              <a:buAutoNum type="arabicPeriod"/>
            </a:pPr>
            <a:endParaRPr lang="en-US" sz="2000" dirty="0" smtClean="0">
              <a:solidFill>
                <a:schemeClr val="tx1"/>
              </a:solidFill>
            </a:endParaRP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8" name="Rectangle 7"/>
          <p:cNvSpPr/>
          <p:nvPr/>
        </p:nvSpPr>
        <p:spPr>
          <a:xfrm>
            <a:off x="778669" y="6336268"/>
            <a:ext cx="3945731" cy="276999"/>
          </a:xfrm>
          <a:prstGeom prst="rect">
            <a:avLst/>
          </a:prstGeom>
        </p:spPr>
        <p:txBody>
          <a:bodyPr wrap="square">
            <a:spAutoFit/>
          </a:bodyPr>
          <a:lstStyle/>
          <a:p>
            <a:pPr defTabSz="457200" fontAlgn="auto">
              <a:spcBef>
                <a:spcPts val="0"/>
              </a:spcBef>
              <a:spcAft>
                <a:spcPts val="0"/>
              </a:spcAft>
            </a:pPr>
            <a:r>
              <a:rPr lang="en-US" sz="1200" dirty="0">
                <a:solidFill>
                  <a:prstClr val="black"/>
                </a:solidFill>
                <a:latin typeface="Calibri"/>
              </a:rPr>
              <a:t>Source: Area Development 2013 Site Consultant Survey</a:t>
            </a:r>
          </a:p>
        </p:txBody>
      </p:sp>
      <p:sp>
        <p:nvSpPr>
          <p:cNvPr id="9" name="Content Placeholder 2"/>
          <p:cNvSpPr txBox="1">
            <a:spLocks/>
          </p:cNvSpPr>
          <p:nvPr/>
        </p:nvSpPr>
        <p:spPr>
          <a:xfrm>
            <a:off x="5105400" y="1619845"/>
            <a:ext cx="3657600" cy="4281883"/>
          </a:xfrm>
          <a:prstGeom prst="rect">
            <a:avLst/>
          </a:prstGeom>
          <a:solidFill>
            <a:schemeClr val="bg1">
              <a:lumMod val="95000"/>
            </a:schemeClr>
          </a:solidFill>
          <a:ln w="6350">
            <a:solidFill>
              <a:schemeClr val="tx1"/>
            </a:solidFill>
          </a:ln>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fontAlgn="auto">
              <a:spcAft>
                <a:spcPts val="0"/>
              </a:spcAft>
              <a:buFont typeface="+mj-lt"/>
              <a:buAutoNum type="arabicPeriod"/>
            </a:pPr>
            <a:endParaRPr lang="en-US" dirty="0" smtClean="0">
              <a:solidFill>
                <a:prstClr val="black"/>
              </a:solidFill>
            </a:endParaRPr>
          </a:p>
          <a:p>
            <a:pPr marL="514350" indent="-514350" fontAlgn="auto">
              <a:spcAft>
                <a:spcPts val="0"/>
              </a:spcAft>
              <a:buFont typeface="+mj-lt"/>
              <a:buAutoNum type="arabicPeriod"/>
            </a:pPr>
            <a:r>
              <a:rPr lang="en-US" dirty="0" smtClean="0">
                <a:solidFill>
                  <a:prstClr val="black"/>
                </a:solidFill>
              </a:rPr>
              <a:t>Highway Access</a:t>
            </a:r>
          </a:p>
          <a:p>
            <a:pPr marL="514350" indent="-514350" fontAlgn="auto">
              <a:spcAft>
                <a:spcPts val="0"/>
              </a:spcAft>
              <a:buFont typeface="+mj-lt"/>
              <a:buAutoNum type="arabicPeriod"/>
            </a:pPr>
            <a:r>
              <a:rPr lang="en-US" dirty="0" smtClean="0">
                <a:solidFill>
                  <a:prstClr val="black"/>
                </a:solidFill>
              </a:rPr>
              <a:t>Availability of Skilled Labor</a:t>
            </a:r>
            <a:endParaRPr lang="en-US" sz="2800" dirty="0" smtClean="0">
              <a:solidFill>
                <a:prstClr val="black"/>
              </a:solidFill>
            </a:endParaRPr>
          </a:p>
          <a:p>
            <a:pPr marL="514350" indent="-514350" fontAlgn="auto">
              <a:spcAft>
                <a:spcPts val="0"/>
              </a:spcAft>
              <a:buFont typeface="+mj-lt"/>
              <a:buAutoNum type="arabicPeriod"/>
            </a:pPr>
            <a:r>
              <a:rPr lang="en-US" dirty="0" smtClean="0">
                <a:solidFill>
                  <a:prstClr val="black"/>
                </a:solidFill>
              </a:rPr>
              <a:t>Labor Costs</a:t>
            </a:r>
          </a:p>
          <a:p>
            <a:pPr marL="514350" indent="-514350" fontAlgn="auto">
              <a:spcAft>
                <a:spcPts val="0"/>
              </a:spcAft>
              <a:buFont typeface="+mj-lt"/>
              <a:buAutoNum type="arabicPeriod"/>
            </a:pPr>
            <a:r>
              <a:rPr lang="en-US" dirty="0" smtClean="0">
                <a:solidFill>
                  <a:prstClr val="black"/>
                </a:solidFill>
              </a:rPr>
              <a:t>Proximity to Major Markets</a:t>
            </a:r>
          </a:p>
          <a:p>
            <a:pPr marL="514350" indent="-514350" fontAlgn="auto">
              <a:spcAft>
                <a:spcPts val="0"/>
              </a:spcAft>
              <a:buFont typeface="+mj-lt"/>
              <a:buAutoNum type="arabicPeriod"/>
            </a:pPr>
            <a:r>
              <a:rPr lang="en-US" dirty="0" smtClean="0">
                <a:solidFill>
                  <a:prstClr val="black"/>
                </a:solidFill>
              </a:rPr>
              <a:t>Expedited or “fast-track Permitting</a:t>
            </a:r>
          </a:p>
          <a:p>
            <a:pPr marL="514350" indent="-514350" fontAlgn="auto">
              <a:spcAft>
                <a:spcPts val="0"/>
              </a:spcAft>
              <a:buFont typeface="+mj-lt"/>
              <a:buAutoNum type="arabicPeriod"/>
            </a:pPr>
            <a:r>
              <a:rPr lang="en-US" dirty="0" smtClean="0">
                <a:solidFill>
                  <a:prstClr val="black"/>
                </a:solidFill>
              </a:rPr>
              <a:t>State &amp; Local Incentives</a:t>
            </a:r>
          </a:p>
          <a:p>
            <a:pPr marL="514350" indent="-514350" fontAlgn="auto">
              <a:spcAft>
                <a:spcPts val="0"/>
              </a:spcAft>
              <a:buFont typeface="+mj-lt"/>
              <a:buAutoNum type="arabicPeriod"/>
            </a:pPr>
            <a:r>
              <a:rPr lang="en-US" dirty="0" smtClean="0">
                <a:solidFill>
                  <a:prstClr val="black"/>
                </a:solidFill>
              </a:rPr>
              <a:t>Tax Exemptions</a:t>
            </a:r>
          </a:p>
          <a:p>
            <a:pPr marL="514350" indent="-514350" fontAlgn="auto">
              <a:spcAft>
                <a:spcPts val="0"/>
              </a:spcAft>
              <a:buFont typeface="+mj-lt"/>
              <a:buAutoNum type="arabicPeriod"/>
            </a:pPr>
            <a:r>
              <a:rPr lang="en-US" dirty="0" smtClean="0">
                <a:solidFill>
                  <a:prstClr val="black"/>
                </a:solidFill>
              </a:rPr>
              <a:t>Corporate Tax Rates</a:t>
            </a:r>
          </a:p>
          <a:p>
            <a:pPr marL="514350" indent="-514350" fontAlgn="auto">
              <a:spcAft>
                <a:spcPts val="0"/>
              </a:spcAft>
              <a:buFont typeface="+mj-lt"/>
              <a:buAutoNum type="arabicPeriod"/>
            </a:pPr>
            <a:r>
              <a:rPr lang="en-US" dirty="0" smtClean="0">
                <a:solidFill>
                  <a:prstClr val="black"/>
                </a:solidFill>
              </a:rPr>
              <a:t>Energy/Utility Availability &amp; Costs</a:t>
            </a:r>
          </a:p>
          <a:p>
            <a:pPr marL="514350" indent="-514350" fontAlgn="auto">
              <a:spcAft>
                <a:spcPts val="0"/>
              </a:spcAft>
              <a:buFont typeface="+mj-lt"/>
              <a:buAutoNum type="arabicPeriod"/>
            </a:pPr>
            <a:r>
              <a:rPr lang="en-US" dirty="0" smtClean="0">
                <a:solidFill>
                  <a:prstClr val="black"/>
                </a:solidFill>
              </a:rPr>
              <a:t>Low Union Profile</a:t>
            </a:r>
          </a:p>
          <a:p>
            <a:pPr marL="514350" indent="-514350" fontAlgn="auto">
              <a:spcAft>
                <a:spcPts val="0"/>
              </a:spcAft>
              <a:buFont typeface="+mj-lt"/>
              <a:buAutoNum type="arabicPeriod"/>
            </a:pPr>
            <a:r>
              <a:rPr lang="en-US" dirty="0" smtClean="0">
                <a:solidFill>
                  <a:prstClr val="black"/>
                </a:solidFill>
              </a:rPr>
              <a:t>Occupancy or Construction Costs</a:t>
            </a:r>
          </a:p>
          <a:p>
            <a:pPr marL="514350" indent="-514350" fontAlgn="auto">
              <a:spcAft>
                <a:spcPts val="0"/>
              </a:spcAft>
              <a:buFont typeface="+mj-lt"/>
              <a:buAutoNum type="arabicPeriod"/>
            </a:pPr>
            <a:r>
              <a:rPr lang="en-US" dirty="0" smtClean="0">
                <a:solidFill>
                  <a:prstClr val="black"/>
                </a:solidFill>
              </a:rPr>
              <a:t>Available Land</a:t>
            </a:r>
          </a:p>
          <a:p>
            <a:pPr marL="514350" indent="-514350" fontAlgn="auto">
              <a:spcAft>
                <a:spcPts val="0"/>
              </a:spcAft>
              <a:buFont typeface="+mj-lt"/>
              <a:buAutoNum type="arabicPeriod"/>
            </a:pPr>
            <a:r>
              <a:rPr lang="en-US" dirty="0" smtClean="0">
                <a:solidFill>
                  <a:prstClr val="black"/>
                </a:solidFill>
              </a:rPr>
              <a:t>Accessibility to Major Airport</a:t>
            </a:r>
          </a:p>
          <a:p>
            <a:pPr marL="514350" indent="-514350" fontAlgn="auto">
              <a:spcAft>
                <a:spcPts val="0"/>
              </a:spcAft>
              <a:buFont typeface="+mj-lt"/>
              <a:buAutoNum type="arabicPeriod"/>
            </a:pPr>
            <a:r>
              <a:rPr lang="en-US" dirty="0" smtClean="0">
                <a:solidFill>
                  <a:prstClr val="black"/>
                </a:solidFill>
              </a:rPr>
              <a:t>Advanced Telecommunications</a:t>
            </a:r>
          </a:p>
          <a:p>
            <a:pPr marL="514350" indent="-514350" fontAlgn="auto">
              <a:spcAft>
                <a:spcPts val="0"/>
              </a:spcAft>
              <a:buFont typeface="+mj-lt"/>
              <a:buAutoNum type="arabicPeriod"/>
            </a:pPr>
            <a:r>
              <a:rPr lang="en-US" dirty="0" smtClean="0">
                <a:solidFill>
                  <a:prstClr val="black"/>
                </a:solidFill>
              </a:rPr>
              <a:t>Environmental Regulations</a:t>
            </a:r>
          </a:p>
          <a:p>
            <a:pPr marL="0" indent="0" fontAlgn="auto">
              <a:spcAft>
                <a:spcPts val="0"/>
              </a:spcAft>
              <a:buFont typeface="Arial" panose="020B0604020202020204" pitchFamily="34" charset="0"/>
              <a:buNone/>
            </a:pPr>
            <a:endParaRPr lang="en-US" dirty="0" smtClean="0">
              <a:solidFill>
                <a:prstClr val="black"/>
              </a:solidFill>
            </a:endParaRPr>
          </a:p>
          <a:p>
            <a:pPr marL="514350" indent="-514350" fontAlgn="auto">
              <a:spcAft>
                <a:spcPts val="0"/>
              </a:spcAft>
              <a:buFont typeface="+mj-lt"/>
              <a:buAutoNum type="arabicPeriod"/>
            </a:pPr>
            <a:endParaRPr lang="en-US" dirty="0">
              <a:solidFill>
                <a:prstClr val="black"/>
              </a:solidFill>
            </a:endParaRPr>
          </a:p>
        </p:txBody>
      </p:sp>
      <p:sp>
        <p:nvSpPr>
          <p:cNvPr id="11" name="TextBox 10"/>
          <p:cNvSpPr txBox="1"/>
          <p:nvPr/>
        </p:nvSpPr>
        <p:spPr>
          <a:xfrm>
            <a:off x="304800" y="1143000"/>
            <a:ext cx="3962400" cy="400110"/>
          </a:xfrm>
          <a:prstGeom prst="rect">
            <a:avLst/>
          </a:prstGeom>
          <a:noFill/>
        </p:spPr>
        <p:txBody>
          <a:bodyPr wrap="square" rtlCol="0">
            <a:spAutoFit/>
          </a:bodyPr>
          <a:lstStyle/>
          <a:p>
            <a:pPr algn="ctr" defTabSz="457200" fontAlgn="auto">
              <a:spcBef>
                <a:spcPts val="0"/>
              </a:spcBef>
              <a:spcAft>
                <a:spcPts val="0"/>
              </a:spcAft>
            </a:pPr>
            <a:r>
              <a:rPr lang="en-US" sz="2000" b="1" dirty="0" smtClean="0">
                <a:solidFill>
                  <a:schemeClr val="bg1"/>
                </a:solidFill>
                <a:latin typeface="Calibri"/>
              </a:rPr>
              <a:t>Corporate Executives </a:t>
            </a:r>
            <a:endParaRPr lang="en-US" sz="2000" b="1" dirty="0">
              <a:solidFill>
                <a:schemeClr val="bg1"/>
              </a:solidFill>
              <a:latin typeface="Calibri"/>
            </a:endParaRPr>
          </a:p>
        </p:txBody>
      </p:sp>
      <p:sp>
        <p:nvSpPr>
          <p:cNvPr id="12" name="TextBox 11"/>
          <p:cNvSpPr txBox="1"/>
          <p:nvPr/>
        </p:nvSpPr>
        <p:spPr>
          <a:xfrm>
            <a:off x="4876800" y="1143000"/>
            <a:ext cx="3962400" cy="400110"/>
          </a:xfrm>
          <a:prstGeom prst="rect">
            <a:avLst/>
          </a:prstGeom>
          <a:noFill/>
        </p:spPr>
        <p:txBody>
          <a:bodyPr wrap="square" rtlCol="0">
            <a:spAutoFit/>
          </a:bodyPr>
          <a:lstStyle/>
          <a:p>
            <a:pPr algn="ctr" defTabSz="457200" fontAlgn="auto">
              <a:spcBef>
                <a:spcPts val="0"/>
              </a:spcBef>
              <a:spcAft>
                <a:spcPts val="0"/>
              </a:spcAft>
            </a:pPr>
            <a:r>
              <a:rPr lang="en-US" sz="2000" b="1" dirty="0" smtClean="0">
                <a:solidFill>
                  <a:schemeClr val="bg1"/>
                </a:solidFill>
                <a:latin typeface="Calibri"/>
              </a:rPr>
              <a:t>Site Location Consultants </a:t>
            </a:r>
            <a:endParaRPr lang="en-US" sz="2000" b="1" dirty="0">
              <a:solidFill>
                <a:schemeClr val="bg1"/>
              </a:solidFill>
              <a:latin typeface="Calibri"/>
            </a:endParaRPr>
          </a:p>
        </p:txBody>
      </p:sp>
      <p:pic>
        <p:nvPicPr>
          <p:cNvPr id="1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335392"/>
            <a:ext cx="271463" cy="27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898571" y="6337628"/>
            <a:ext cx="2438400" cy="307777"/>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Calibri"/>
              </a:rPr>
              <a:t>Local Influence Point</a:t>
            </a:r>
            <a:endParaRPr lang="en-US" sz="1400" dirty="0">
              <a:solidFill>
                <a:prstClr val="black"/>
              </a:solidFill>
              <a:latin typeface="Calibri"/>
            </a:endParaRPr>
          </a:p>
        </p:txBody>
      </p:sp>
      <p:pic>
        <p:nvPicPr>
          <p:cNvPr id="2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800600"/>
            <a:ext cx="271463" cy="27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10000"/>
            <a:ext cx="271463" cy="27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609779"/>
            <a:ext cx="271463" cy="27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076379"/>
            <a:ext cx="271463" cy="27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314379"/>
            <a:ext cx="271463" cy="27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085779"/>
            <a:ext cx="271463" cy="27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337" y="6336846"/>
            <a:ext cx="271463" cy="27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79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Selection Process</a:t>
            </a:r>
            <a:endParaRPr lang="en-US" dirty="0"/>
          </a:p>
        </p:txBody>
      </p:sp>
    </p:spTree>
    <p:extLst>
      <p:ext uri="{BB962C8B-B14F-4D97-AF65-F5344CB8AC3E}">
        <p14:creationId xmlns:p14="http://schemas.microsoft.com/office/powerpoint/2010/main" val="3579394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Project Process</a:t>
            </a:r>
            <a:endParaRPr lang="en-US" dirty="0"/>
          </a:p>
        </p:txBody>
      </p:sp>
      <p:grpSp>
        <p:nvGrpSpPr>
          <p:cNvPr id="4" name="Group 3"/>
          <p:cNvGrpSpPr/>
          <p:nvPr/>
        </p:nvGrpSpPr>
        <p:grpSpPr>
          <a:xfrm>
            <a:off x="1676400" y="1807067"/>
            <a:ext cx="6324600" cy="4166218"/>
            <a:chOff x="1368030" y="1346994"/>
            <a:chExt cx="6502003" cy="4796948"/>
          </a:xfrm>
        </p:grpSpPr>
        <p:sp>
          <p:nvSpPr>
            <p:cNvPr id="5" name="Flowchart: Alternate Process 4"/>
            <p:cNvSpPr/>
            <p:nvPr/>
          </p:nvSpPr>
          <p:spPr>
            <a:xfrm>
              <a:off x="3342085" y="1447800"/>
              <a:ext cx="1413272" cy="1009650"/>
            </a:xfrm>
            <a:prstGeom prst="flowChartAlternateProcess">
              <a:avLst/>
            </a:prstGeom>
            <a:solidFill>
              <a:srgbClr val="F56600"/>
            </a:solidFill>
            <a:ln w="25400" cap="flat" cmpd="sng" algn="ctr">
              <a:solidFill>
                <a:srgbClr val="F56600"/>
              </a:solidFill>
              <a:prstDash val="solid"/>
            </a:ln>
            <a:effectLst>
              <a:outerShdw blurRad="50800" dist="38100" dir="13500000" algn="b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DBD9D1"/>
                  </a:solidFill>
                  <a:effectLst/>
                  <a:uLnTx/>
                  <a:uFillTx/>
                  <a:latin typeface="Arial"/>
                  <a:ea typeface="+mn-ea"/>
                  <a:cs typeface="+mn-cs"/>
                </a:rPr>
                <a:t>Leads qualified by PM &amp; become project with assigned code name</a:t>
              </a:r>
            </a:p>
          </p:txBody>
        </p:sp>
        <p:sp>
          <p:nvSpPr>
            <p:cNvPr id="6" name="Flowchart: Alternate Process 5"/>
            <p:cNvSpPr/>
            <p:nvPr/>
          </p:nvSpPr>
          <p:spPr>
            <a:xfrm>
              <a:off x="5657850" y="1473200"/>
              <a:ext cx="1463279" cy="984250"/>
            </a:xfrm>
            <a:prstGeom prst="flowChartAlternateProcess">
              <a:avLst/>
            </a:prstGeom>
            <a:solidFill>
              <a:srgbClr val="F56600"/>
            </a:solidFill>
            <a:ln w="25400" cap="flat" cmpd="sng" algn="ctr">
              <a:solidFill>
                <a:srgbClr val="F56600"/>
              </a:solidFill>
              <a:prstDash val="solid"/>
            </a:ln>
            <a:effectLst>
              <a:outerShdw blurRad="50800" dist="38100" dir="13500000" algn="b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DBD9D1"/>
                  </a:solidFill>
                  <a:effectLst/>
                  <a:uLnTx/>
                  <a:uFillTx/>
                  <a:latin typeface="Arial"/>
                  <a:ea typeface="+mn-ea"/>
                  <a:cs typeface="+mn-cs"/>
                </a:rPr>
                <a:t>PM questions prospect to determine location requirements and project drivers</a:t>
              </a:r>
            </a:p>
          </p:txBody>
        </p:sp>
        <p:sp>
          <p:nvSpPr>
            <p:cNvPr id="7" name="Flowchart: Alternate Process 6"/>
            <p:cNvSpPr/>
            <p:nvPr/>
          </p:nvSpPr>
          <p:spPr>
            <a:xfrm>
              <a:off x="5838051" y="3124202"/>
              <a:ext cx="1422797" cy="1068387"/>
            </a:xfrm>
            <a:prstGeom prst="flowChartAlternateProcess">
              <a:avLst/>
            </a:prstGeom>
            <a:solidFill>
              <a:srgbClr val="F56600"/>
            </a:solidFill>
            <a:ln w="25400" cap="flat" cmpd="sng" algn="ctr">
              <a:solidFill>
                <a:srgbClr val="F56600"/>
              </a:solidFill>
              <a:prstDash val="solid"/>
            </a:ln>
            <a:effectLst>
              <a:outerShdw blurRad="50800" dist="38100" dir="13500000" algn="b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DBD9D1"/>
                  </a:solidFill>
                  <a:effectLst/>
                  <a:uLnTx/>
                  <a:uFillTx/>
                  <a:latin typeface="Arial"/>
                  <a:ea typeface="+mn-ea"/>
                  <a:cs typeface="+mn-cs"/>
                </a:rPr>
                <a:t>Initial site/building</a:t>
              </a:r>
              <a:r>
                <a:rPr kumimoji="0" lang="en-US" sz="1000" b="1" i="0" u="none" strike="noStrike" kern="0" cap="none" spc="0" normalizeH="0" baseline="0" noProof="0" dirty="0" smtClean="0">
                  <a:ln>
                    <a:noFill/>
                  </a:ln>
                  <a:solidFill>
                    <a:srgbClr val="DBD9D1"/>
                  </a:solidFill>
                  <a:effectLst/>
                  <a:uLnTx/>
                  <a:uFillTx/>
                  <a:latin typeface="Arial"/>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DBD9D1"/>
                  </a:solidFill>
                  <a:effectLst/>
                  <a:uLnTx/>
                  <a:uFillTx/>
                  <a:latin typeface="Arial"/>
                  <a:ea typeface="+mn-ea"/>
                  <a:cs typeface="+mn-cs"/>
                </a:rPr>
                <a:t>community </a:t>
              </a:r>
              <a:r>
                <a:rPr kumimoji="0" lang="en-US" sz="1000" b="1" i="0" u="none" strike="noStrike" kern="0" cap="none" spc="0" normalizeH="0" baseline="0" noProof="0" dirty="0">
                  <a:ln>
                    <a:noFill/>
                  </a:ln>
                  <a:solidFill>
                    <a:srgbClr val="DBD9D1"/>
                  </a:solidFill>
                  <a:effectLst/>
                  <a:uLnTx/>
                  <a:uFillTx/>
                  <a:latin typeface="Arial"/>
                  <a:ea typeface="+mn-ea"/>
                  <a:cs typeface="+mn-cs"/>
                </a:rPr>
                <a:t>database search conducted with initial list</a:t>
              </a:r>
            </a:p>
          </p:txBody>
        </p:sp>
        <p:sp>
          <p:nvSpPr>
            <p:cNvPr id="8" name="Flowchart: Alternate Process 7"/>
            <p:cNvSpPr/>
            <p:nvPr/>
          </p:nvSpPr>
          <p:spPr>
            <a:xfrm>
              <a:off x="3886200" y="3124200"/>
              <a:ext cx="1494235" cy="1173162"/>
            </a:xfrm>
            <a:prstGeom prst="flowChartAlternateProcess">
              <a:avLst/>
            </a:prstGeom>
            <a:solidFill>
              <a:srgbClr val="F56600"/>
            </a:solidFill>
            <a:ln w="25400" cap="flat" cmpd="sng" algn="ctr">
              <a:solidFill>
                <a:srgbClr val="F56600"/>
              </a:solidFill>
              <a:prstDash val="solid"/>
            </a:ln>
            <a:effectLst>
              <a:outerShdw blurRad="50800" dist="38100" dir="13500000" algn="b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DBD9D1"/>
                  </a:solidFill>
                  <a:effectLst/>
                  <a:uLnTx/>
                  <a:uFillTx/>
                  <a:latin typeface="Arial"/>
                  <a:ea typeface="+mn-ea"/>
                  <a:cs typeface="+mn-cs"/>
                </a:rPr>
                <a:t>Prospect </a:t>
              </a:r>
              <a:r>
                <a:rPr kumimoji="0" lang="en-US" sz="1000" b="1" i="0" u="none" strike="noStrike" kern="0" cap="none" spc="0" normalizeH="0" baseline="0" noProof="0" dirty="0" smtClean="0">
                  <a:ln>
                    <a:noFill/>
                  </a:ln>
                  <a:solidFill>
                    <a:srgbClr val="DBD9D1"/>
                  </a:solidFill>
                  <a:effectLst/>
                  <a:uLnTx/>
                  <a:uFillTx/>
                  <a:latin typeface="Arial"/>
                  <a:ea typeface="+mn-ea"/>
                  <a:cs typeface="+mn-cs"/>
                </a:rPr>
                <a:t>evaluates each </a:t>
              </a:r>
              <a:r>
                <a:rPr kumimoji="0" lang="en-US" sz="1000" b="1" i="0" u="none" strike="noStrike" kern="0" cap="none" spc="0" normalizeH="0" baseline="0" noProof="0" dirty="0">
                  <a:ln>
                    <a:noFill/>
                  </a:ln>
                  <a:solidFill>
                    <a:srgbClr val="DBD9D1"/>
                  </a:solidFill>
                  <a:effectLst/>
                  <a:uLnTx/>
                  <a:uFillTx/>
                  <a:latin typeface="Arial"/>
                  <a:ea typeface="+mn-ea"/>
                  <a:cs typeface="+mn-cs"/>
                </a:rPr>
                <a:t>state/community’s submittals and disqualifies locations</a:t>
              </a:r>
            </a:p>
          </p:txBody>
        </p:sp>
        <p:sp>
          <p:nvSpPr>
            <p:cNvPr id="9" name="Flowchart: Alternate Process 8"/>
            <p:cNvSpPr/>
            <p:nvPr/>
          </p:nvSpPr>
          <p:spPr>
            <a:xfrm>
              <a:off x="1935362" y="3124995"/>
              <a:ext cx="1431131" cy="1171575"/>
            </a:xfrm>
            <a:prstGeom prst="flowChartAlternateProcess">
              <a:avLst/>
            </a:prstGeom>
            <a:solidFill>
              <a:srgbClr val="F56600"/>
            </a:solidFill>
            <a:ln w="25400" cap="flat" cmpd="sng" algn="ctr">
              <a:solidFill>
                <a:srgbClr val="F56600"/>
              </a:solidFill>
              <a:prstDash val="solid"/>
            </a:ln>
            <a:effectLst>
              <a:outerShdw blurRad="50800" dist="38100" dir="13500000" algn="b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DBD9D1"/>
                  </a:solidFill>
                  <a:effectLst/>
                  <a:uLnTx/>
                  <a:uFillTx/>
                  <a:latin typeface="Arial"/>
                  <a:ea typeface="+mn-ea"/>
                  <a:cs typeface="+mn-cs"/>
                </a:rPr>
                <a:t>Prospect visits arranged and conducted with prospect, PM and local ED team</a:t>
              </a:r>
            </a:p>
          </p:txBody>
        </p:sp>
        <p:sp>
          <p:nvSpPr>
            <p:cNvPr id="10" name="Flowchart: Alternate Process 9"/>
            <p:cNvSpPr/>
            <p:nvPr/>
          </p:nvSpPr>
          <p:spPr>
            <a:xfrm>
              <a:off x="3927542" y="5057297"/>
              <a:ext cx="1508522" cy="915988"/>
            </a:xfrm>
            <a:prstGeom prst="flowChartAlternateProcess">
              <a:avLst/>
            </a:prstGeom>
            <a:solidFill>
              <a:srgbClr val="F56600"/>
            </a:solidFill>
            <a:ln w="25400" cap="flat" cmpd="sng" algn="ctr">
              <a:solidFill>
                <a:srgbClr val="F56600"/>
              </a:solidFill>
              <a:prstDash val="solid"/>
            </a:ln>
            <a:effectLst>
              <a:outerShdw blurRad="50800" dist="38100" dir="13500000" algn="b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DBD9D1"/>
                  </a:solidFill>
                  <a:effectLst/>
                  <a:uLnTx/>
                  <a:uFillTx/>
                  <a:latin typeface="Arial"/>
                  <a:ea typeface="+mn-ea"/>
                  <a:cs typeface="+mn-cs"/>
                </a:rPr>
                <a:t>Prospect requests best and final offer from communities</a:t>
              </a:r>
            </a:p>
          </p:txBody>
        </p:sp>
        <p:sp>
          <p:nvSpPr>
            <p:cNvPr id="11" name="Flowchart: Alternate Process 10"/>
            <p:cNvSpPr/>
            <p:nvPr/>
          </p:nvSpPr>
          <p:spPr>
            <a:xfrm>
              <a:off x="1902457" y="5057297"/>
              <a:ext cx="1501379" cy="935038"/>
            </a:xfrm>
            <a:prstGeom prst="flowChartAlternateProcess">
              <a:avLst/>
            </a:prstGeom>
            <a:solidFill>
              <a:srgbClr val="F56600"/>
            </a:solidFill>
            <a:ln w="25400" cap="flat" cmpd="sng" algn="ctr">
              <a:solidFill>
                <a:srgbClr val="F56600"/>
              </a:solidFill>
              <a:prstDash val="solid"/>
            </a:ln>
            <a:effectLst>
              <a:outerShdw blurRad="50800" dist="38100" dir="13500000" algn="b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DBD9D1"/>
                  </a:solidFill>
                  <a:effectLst/>
                  <a:uLnTx/>
                  <a:uFillTx/>
                  <a:latin typeface="Arial"/>
                  <a:ea typeface="+mn-ea"/>
                  <a:cs typeface="+mn-cs"/>
                </a:rPr>
                <a:t>Prospect determines all locations that will work for the project and additional visits may be arranged</a:t>
              </a:r>
            </a:p>
          </p:txBody>
        </p:sp>
        <p:sp>
          <p:nvSpPr>
            <p:cNvPr id="12" name="Right Arrow 11"/>
            <p:cNvSpPr/>
            <p:nvPr/>
          </p:nvSpPr>
          <p:spPr>
            <a:xfrm>
              <a:off x="2680213" y="1836738"/>
              <a:ext cx="453629" cy="231775"/>
            </a:xfrm>
            <a:prstGeom prst="rightArrow">
              <a:avLst/>
            </a:prstGeom>
            <a:solidFill>
              <a:srgbClr val="7D7061"/>
            </a:solidFill>
            <a:ln w="25400" cap="flat" cmpd="sng" algn="ctr">
              <a:solidFill>
                <a:srgbClr val="7D7061"/>
              </a:solidFill>
              <a:prstDash val="solid"/>
            </a:ln>
            <a:effectLst>
              <a:outerShdw blurRad="50800" dist="38100" dir="13500000" algn="b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 name="Right Arrow 12"/>
            <p:cNvSpPr/>
            <p:nvPr/>
          </p:nvSpPr>
          <p:spPr>
            <a:xfrm>
              <a:off x="4926807" y="1824038"/>
              <a:ext cx="598885" cy="257175"/>
            </a:xfrm>
            <a:prstGeom prst="rightArrow">
              <a:avLst/>
            </a:prstGeom>
            <a:solidFill>
              <a:srgbClr val="7D7061"/>
            </a:solidFill>
            <a:ln w="25400" cap="flat" cmpd="sng" algn="ctr">
              <a:solidFill>
                <a:srgbClr val="7D7061"/>
              </a:solidFill>
              <a:prstDash val="solid"/>
            </a:ln>
            <a:effectLst>
              <a:outerShdw blurRad="50800" dist="38100" dir="13500000" algn="b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DBD9D1"/>
                </a:solidFill>
                <a:effectLst/>
                <a:uLnTx/>
                <a:uFillTx/>
                <a:latin typeface="Arial"/>
                <a:ea typeface="+mn-ea"/>
                <a:cs typeface="+mn-cs"/>
              </a:endParaRPr>
            </a:p>
          </p:txBody>
        </p:sp>
        <p:sp>
          <p:nvSpPr>
            <p:cNvPr id="14" name="Right Arrow 13"/>
            <p:cNvSpPr/>
            <p:nvPr/>
          </p:nvSpPr>
          <p:spPr>
            <a:xfrm rot="10800000">
              <a:off x="5451872" y="3559970"/>
              <a:ext cx="304800" cy="301625"/>
            </a:xfrm>
            <a:prstGeom prst="rightArrow">
              <a:avLst/>
            </a:prstGeom>
            <a:solidFill>
              <a:srgbClr val="7D7061"/>
            </a:solidFill>
            <a:ln w="25400" cap="flat" cmpd="sng" algn="ctr">
              <a:solidFill>
                <a:srgbClr val="7D7061"/>
              </a:solidFill>
              <a:prstDash val="solid"/>
            </a:ln>
            <a:effectLst>
              <a:outerShdw blurRad="50800" dist="38100" dir="13500000" algn="b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DBD9D1"/>
                </a:solidFill>
                <a:effectLst/>
                <a:uLnTx/>
                <a:uFillTx/>
                <a:latin typeface="Arial"/>
                <a:ea typeface="+mn-ea"/>
                <a:cs typeface="+mn-cs"/>
              </a:endParaRPr>
            </a:p>
          </p:txBody>
        </p:sp>
        <p:sp>
          <p:nvSpPr>
            <p:cNvPr id="15" name="Right Arrow 14"/>
            <p:cNvSpPr/>
            <p:nvPr/>
          </p:nvSpPr>
          <p:spPr>
            <a:xfrm rot="10800000">
              <a:off x="3455858" y="3566320"/>
              <a:ext cx="325041" cy="288925"/>
            </a:xfrm>
            <a:prstGeom prst="rightArrow">
              <a:avLst/>
            </a:prstGeom>
            <a:solidFill>
              <a:srgbClr val="7D7061"/>
            </a:solidFill>
            <a:ln w="25400" cap="flat" cmpd="sng" algn="ctr">
              <a:solidFill>
                <a:srgbClr val="7D7061"/>
              </a:solidFill>
              <a:prstDash val="solid"/>
            </a:ln>
            <a:effectLst>
              <a:outerShdw blurRad="50800" dist="38100" dir="13500000" algn="b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DBD9D1"/>
                </a:solidFill>
                <a:effectLst/>
                <a:uLnTx/>
                <a:uFillTx/>
                <a:latin typeface="Arial"/>
                <a:ea typeface="+mn-ea"/>
                <a:cs typeface="+mn-cs"/>
              </a:endParaRPr>
            </a:p>
          </p:txBody>
        </p:sp>
        <p:sp>
          <p:nvSpPr>
            <p:cNvPr id="16" name="Right Arrow 15"/>
            <p:cNvSpPr/>
            <p:nvPr/>
          </p:nvSpPr>
          <p:spPr>
            <a:xfrm>
              <a:off x="3559970" y="5386705"/>
              <a:ext cx="289322" cy="257175"/>
            </a:xfrm>
            <a:prstGeom prst="rightArrow">
              <a:avLst/>
            </a:prstGeom>
            <a:solidFill>
              <a:srgbClr val="7D7061"/>
            </a:solidFill>
            <a:ln w="25400" cap="flat" cmpd="sng" algn="ctr">
              <a:solidFill>
                <a:srgbClr val="7D7061"/>
              </a:solidFill>
              <a:prstDash val="solid"/>
            </a:ln>
            <a:effectLst>
              <a:outerShdw blurRad="50800" dist="38100" dir="13500000" algn="b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DBD9D1"/>
                </a:solidFill>
                <a:effectLst/>
                <a:uLnTx/>
                <a:uFillTx/>
                <a:latin typeface="Arial"/>
                <a:ea typeface="+mn-ea"/>
                <a:cs typeface="+mn-cs"/>
              </a:endParaRPr>
            </a:p>
          </p:txBody>
        </p:sp>
        <p:sp>
          <p:nvSpPr>
            <p:cNvPr id="17" name="Right Arrow 16"/>
            <p:cNvSpPr/>
            <p:nvPr/>
          </p:nvSpPr>
          <p:spPr>
            <a:xfrm>
              <a:off x="5567363" y="5397816"/>
              <a:ext cx="639366" cy="254000"/>
            </a:xfrm>
            <a:prstGeom prst="rightArrow">
              <a:avLst/>
            </a:prstGeom>
            <a:solidFill>
              <a:srgbClr val="7D7061"/>
            </a:solidFill>
            <a:ln w="25400" cap="flat" cmpd="sng" algn="ctr">
              <a:solidFill>
                <a:srgbClr val="7D7061"/>
              </a:solidFill>
              <a:prstDash val="solid"/>
            </a:ln>
            <a:effectLst>
              <a:outerShdw blurRad="50800" dist="38100" dir="13500000" algn="b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DBD9D1"/>
                </a:solidFill>
                <a:effectLst/>
                <a:uLnTx/>
                <a:uFillTx/>
                <a:latin typeface="Arial"/>
                <a:ea typeface="+mn-ea"/>
                <a:cs typeface="+mn-cs"/>
              </a:endParaRPr>
            </a:p>
          </p:txBody>
        </p:sp>
        <p:sp>
          <p:nvSpPr>
            <p:cNvPr id="18" name="Oval 17"/>
            <p:cNvSpPr/>
            <p:nvPr/>
          </p:nvSpPr>
          <p:spPr>
            <a:xfrm>
              <a:off x="1368030" y="1346994"/>
              <a:ext cx="1282897" cy="1211262"/>
            </a:xfrm>
            <a:prstGeom prst="ellipse">
              <a:avLst/>
            </a:prstGeom>
            <a:solidFill>
              <a:srgbClr val="F56600"/>
            </a:solidFill>
            <a:ln w="25400" cap="flat" cmpd="sng" algn="ctr">
              <a:solidFill>
                <a:srgbClr val="F56600"/>
              </a:solidFill>
              <a:prstDash val="solid"/>
            </a:ln>
            <a:effectLst>
              <a:outerShdw blurRad="50800" dist="38100" dir="13500000" algn="br" rotWithShape="0">
                <a:prstClr val="black">
                  <a:alpha val="40000"/>
                </a:prstClr>
              </a:outerShdw>
            </a:effectLst>
          </p:spPr>
          <p:txBody>
            <a:bodyPr anchor="ctr">
              <a:flatTx/>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808080">
                    <a:lumMod val="50000"/>
                  </a:srgbClr>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DBD9D1"/>
                  </a:solidFill>
                  <a:effectLst/>
                  <a:uLnTx/>
                  <a:uFillTx/>
                  <a:latin typeface="Arial"/>
                  <a:ea typeface="+mn-ea"/>
                  <a:cs typeface="+mn-cs"/>
                </a:rPr>
                <a:t>Leads </a:t>
              </a:r>
              <a:r>
                <a:rPr kumimoji="0" lang="en-US" sz="1000" b="1" i="0" u="none" strike="noStrike" kern="0" cap="none" spc="0" normalizeH="0" baseline="0" noProof="0" dirty="0" smtClean="0">
                  <a:ln>
                    <a:noFill/>
                  </a:ln>
                  <a:solidFill>
                    <a:srgbClr val="DBD9D1"/>
                  </a:solidFill>
                  <a:effectLst/>
                  <a:uLnTx/>
                  <a:uFillTx/>
                  <a:latin typeface="Arial"/>
                  <a:ea typeface="+mn-ea"/>
                  <a:cs typeface="+mn-cs"/>
                </a:rPr>
                <a:t>Developed from </a:t>
              </a:r>
              <a:r>
                <a:rPr kumimoji="0" lang="en-US" sz="1000" b="1" i="0" u="none" strike="noStrike" kern="0" cap="none" spc="0" normalizeH="0" baseline="0" noProof="0" dirty="0">
                  <a:ln>
                    <a:noFill/>
                  </a:ln>
                  <a:solidFill>
                    <a:srgbClr val="DBD9D1"/>
                  </a:solidFill>
                  <a:effectLst/>
                  <a:uLnTx/>
                  <a:uFillTx/>
                  <a:latin typeface="Arial"/>
                  <a:ea typeface="+mn-ea"/>
                  <a:cs typeface="+mn-cs"/>
                </a:rPr>
                <a:t>Various Sources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Arial"/>
                <a:ea typeface="+mn-ea"/>
                <a:cs typeface="+mn-cs"/>
              </a:endParaRPr>
            </a:p>
          </p:txBody>
        </p:sp>
        <p:sp>
          <p:nvSpPr>
            <p:cNvPr id="19" name="Oval 18"/>
            <p:cNvSpPr/>
            <p:nvPr/>
          </p:nvSpPr>
          <p:spPr>
            <a:xfrm>
              <a:off x="6365081" y="4629467"/>
              <a:ext cx="1400175" cy="1514475"/>
            </a:xfrm>
            <a:prstGeom prst="ellipse">
              <a:avLst/>
            </a:prstGeom>
            <a:solidFill>
              <a:srgbClr val="F56600"/>
            </a:solidFill>
            <a:ln w="25400" cap="flat" cmpd="sng" algn="ctr">
              <a:solidFill>
                <a:srgbClr val="F56600"/>
              </a:solidFill>
              <a:prstDash val="solid"/>
            </a:ln>
            <a:effectLst>
              <a:outerShdw blurRad="50800" dist="38100" dir="13500000" algn="b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DBD9D1"/>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DBD9D1"/>
                  </a:solidFill>
                  <a:effectLst/>
                  <a:uLnTx/>
                  <a:uFillTx/>
                  <a:latin typeface="Arial"/>
                  <a:ea typeface="+mn-ea"/>
                  <a:cs typeface="+mn-cs"/>
                </a:rPr>
                <a:t>Development of MOU and locating of Prospect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DBD9D1"/>
                </a:solidFill>
                <a:effectLst/>
                <a:uLnTx/>
                <a:uFillTx/>
                <a:latin typeface="Arial"/>
                <a:ea typeface="+mn-ea"/>
                <a:cs typeface="+mn-cs"/>
              </a:endParaRPr>
            </a:p>
          </p:txBody>
        </p:sp>
        <p:sp>
          <p:nvSpPr>
            <p:cNvPr id="20" name="Curved Left Arrow 19"/>
            <p:cNvSpPr/>
            <p:nvPr/>
          </p:nvSpPr>
          <p:spPr>
            <a:xfrm>
              <a:off x="7321155" y="1986781"/>
              <a:ext cx="548878" cy="1635125"/>
            </a:xfrm>
            <a:prstGeom prst="curvedLeftArrow">
              <a:avLst/>
            </a:prstGeom>
            <a:solidFill>
              <a:srgbClr val="7D7061"/>
            </a:solidFill>
            <a:ln w="25400" cap="flat" cmpd="sng" algn="ctr">
              <a:solidFill>
                <a:srgbClr val="7D7061"/>
              </a:solidFill>
              <a:prstDash val="solid"/>
            </a:ln>
            <a:effectLst>
              <a:outerShdw blurRad="50800" dist="38100" dir="13500000" algn="b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DBD9D1"/>
                </a:solidFill>
                <a:effectLst/>
                <a:uLnTx/>
                <a:uFillTx/>
                <a:latin typeface="Arial"/>
                <a:ea typeface="+mn-ea"/>
                <a:cs typeface="+mn-cs"/>
              </a:endParaRPr>
            </a:p>
          </p:txBody>
        </p:sp>
        <p:sp>
          <p:nvSpPr>
            <p:cNvPr id="21" name="Curved Right Arrow 20"/>
            <p:cNvSpPr/>
            <p:nvPr/>
          </p:nvSpPr>
          <p:spPr>
            <a:xfrm>
              <a:off x="1368030" y="3505200"/>
              <a:ext cx="415528" cy="2133600"/>
            </a:xfrm>
            <a:prstGeom prst="curvedRightArrow">
              <a:avLst/>
            </a:prstGeom>
            <a:solidFill>
              <a:srgbClr val="7D7061"/>
            </a:solidFill>
            <a:ln w="25400" cap="flat" cmpd="sng" algn="ctr">
              <a:solidFill>
                <a:srgbClr val="7D7061"/>
              </a:solidFill>
              <a:prstDash val="solid"/>
            </a:ln>
            <a:effectLst>
              <a:outerShdw blurRad="50800" dist="38100" dir="13500000" algn="b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DBD9D1"/>
                </a:solidFill>
                <a:effectLst/>
                <a:uLnTx/>
                <a:uFillTx/>
                <a:latin typeface="Arial"/>
                <a:ea typeface="+mn-ea"/>
                <a:cs typeface="+mn-cs"/>
              </a:endParaRPr>
            </a:p>
          </p:txBody>
        </p:sp>
      </p:grpSp>
    </p:spTree>
    <p:extLst>
      <p:ext uri="{BB962C8B-B14F-4D97-AF65-F5344CB8AC3E}">
        <p14:creationId xmlns:p14="http://schemas.microsoft.com/office/powerpoint/2010/main" val="1544002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Data Bases Work</a:t>
            </a:r>
            <a:endParaRPr lang="en-US" dirty="0"/>
          </a:p>
        </p:txBody>
      </p:sp>
      <p:pic>
        <p:nvPicPr>
          <p:cNvPr id="3" name="Picture 2"/>
          <p:cNvPicPr>
            <a:picLocks noChangeAspect="1"/>
          </p:cNvPicPr>
          <p:nvPr/>
        </p:nvPicPr>
        <p:blipFill>
          <a:blip r:embed="rId2"/>
          <a:stretch>
            <a:fillRect/>
          </a:stretch>
        </p:blipFill>
        <p:spPr>
          <a:xfrm>
            <a:off x="1641028" y="1663362"/>
            <a:ext cx="6360919" cy="4498609"/>
          </a:xfrm>
          <a:prstGeom prst="rect">
            <a:avLst/>
          </a:prstGeom>
        </p:spPr>
      </p:pic>
    </p:spTree>
    <p:extLst>
      <p:ext uri="{BB962C8B-B14F-4D97-AF65-F5344CB8AC3E}">
        <p14:creationId xmlns:p14="http://schemas.microsoft.com/office/powerpoint/2010/main" val="9091632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Data Bases Work</a:t>
            </a:r>
            <a:endParaRPr lang="en-US" dirty="0"/>
          </a:p>
        </p:txBody>
      </p:sp>
      <p:pic>
        <p:nvPicPr>
          <p:cNvPr id="3" name="Picture 2">
            <a:hlinkClick r:id="rId2"/>
          </p:cNvPr>
          <p:cNvPicPr>
            <a:picLocks noChangeAspect="1"/>
          </p:cNvPicPr>
          <p:nvPr/>
        </p:nvPicPr>
        <p:blipFill>
          <a:blip r:embed="rId3"/>
          <a:stretch>
            <a:fillRect/>
          </a:stretch>
        </p:blipFill>
        <p:spPr>
          <a:xfrm>
            <a:off x="1410520" y="1752600"/>
            <a:ext cx="6638853" cy="4191000"/>
          </a:xfrm>
          <a:prstGeom prst="rect">
            <a:avLst/>
          </a:prstGeom>
        </p:spPr>
      </p:pic>
    </p:spTree>
    <p:extLst>
      <p:ext uri="{BB962C8B-B14F-4D97-AF65-F5344CB8AC3E}">
        <p14:creationId xmlns:p14="http://schemas.microsoft.com/office/powerpoint/2010/main" val="985384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r>
              <a:rPr lang="en-US" dirty="0" smtClean="0"/>
              <a:t>See </a:t>
            </a:r>
            <a:r>
              <a:rPr lang="en-US" dirty="0" smtClean="0">
                <a:hlinkClick r:id="rId2"/>
              </a:rPr>
              <a:t>http://www.locationgeorgia.com/</a:t>
            </a:r>
            <a:endParaRPr lang="en-US" dirty="0" smtClean="0"/>
          </a:p>
          <a:p>
            <a:endParaRPr lang="en-US" dirty="0"/>
          </a:p>
        </p:txBody>
      </p:sp>
    </p:spTree>
    <p:extLst>
      <p:ext uri="{BB962C8B-B14F-4D97-AF65-F5344CB8AC3E}">
        <p14:creationId xmlns:p14="http://schemas.microsoft.com/office/powerpoint/2010/main" val="1960543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Selection Process</a:t>
            </a:r>
            <a:endParaRPr lang="en-US" dirty="0"/>
          </a:p>
        </p:txBody>
      </p:sp>
      <p:sp>
        <p:nvSpPr>
          <p:cNvPr id="3" name="Content Placeholder 2"/>
          <p:cNvSpPr>
            <a:spLocks noGrp="1"/>
          </p:cNvSpPr>
          <p:nvPr>
            <p:ph idx="1"/>
          </p:nvPr>
        </p:nvSpPr>
        <p:spPr/>
        <p:txBody>
          <a:bodyPr/>
          <a:lstStyle/>
          <a:p>
            <a:r>
              <a:rPr lang="en-US" dirty="0" smtClean="0"/>
              <a:t>Industrial</a:t>
            </a:r>
          </a:p>
          <a:p>
            <a:endParaRPr lang="en-US" dirty="0" smtClean="0"/>
          </a:p>
          <a:p>
            <a:r>
              <a:rPr lang="en-US" dirty="0" smtClean="0"/>
              <a:t>Commercial</a:t>
            </a:r>
            <a:endParaRPr lang="en-US" dirty="0" smtClean="0"/>
          </a:p>
          <a:p>
            <a:endParaRPr lang="en-US" dirty="0" smtClean="0"/>
          </a:p>
          <a:p>
            <a:r>
              <a:rPr lang="en-US" dirty="0" smtClean="0"/>
              <a:t>Retail</a:t>
            </a:r>
            <a:endParaRPr lang="en-US" dirty="0"/>
          </a:p>
        </p:txBody>
      </p:sp>
    </p:spTree>
    <p:extLst>
      <p:ext uri="{BB962C8B-B14F-4D97-AF65-F5344CB8AC3E}">
        <p14:creationId xmlns:p14="http://schemas.microsoft.com/office/powerpoint/2010/main" val="1897320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you missing or</a:t>
            </a:r>
            <a:br>
              <a:rPr lang="en-US" dirty="0" smtClean="0"/>
            </a:br>
            <a:r>
              <a:rPr lang="en-US" dirty="0" smtClean="0"/>
              <a:t>Is your house a fixer upper?</a:t>
            </a:r>
            <a:endParaRPr lang="en-US" dirty="0"/>
          </a:p>
        </p:txBody>
      </p:sp>
    </p:spTree>
    <p:extLst>
      <p:ext uri="{BB962C8B-B14F-4D97-AF65-F5344CB8AC3E}">
        <p14:creationId xmlns:p14="http://schemas.microsoft.com/office/powerpoint/2010/main" val="610708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Alston &amp; Bird LLP</a:t>
            </a:r>
            <a:endParaRPr lang="en-US" dirty="0"/>
          </a:p>
        </p:txBody>
      </p:sp>
      <p:sp>
        <p:nvSpPr>
          <p:cNvPr id="3" name="Content Placeholder 2"/>
          <p:cNvSpPr>
            <a:spLocks noGrp="1"/>
          </p:cNvSpPr>
          <p:nvPr>
            <p:ph idx="1"/>
          </p:nvPr>
        </p:nvSpPr>
        <p:spPr>
          <a:xfrm>
            <a:off x="228600" y="1590675"/>
            <a:ext cx="8610600" cy="3743325"/>
          </a:xfrm>
        </p:spPr>
        <p:txBody>
          <a:bodyPr/>
          <a:lstStyle/>
          <a:p>
            <a:r>
              <a:rPr lang="en-US" sz="1800" dirty="0" smtClean="0"/>
              <a:t>Atlanta Headquarters with 800+ attorneys</a:t>
            </a:r>
          </a:p>
          <a:p>
            <a:r>
              <a:rPr lang="en-US" sz="1800" dirty="0"/>
              <a:t>Attorneys ranked among the best in the U.S. and the world </a:t>
            </a:r>
          </a:p>
          <a:p>
            <a:r>
              <a:rPr lang="en-US" sz="1800" dirty="0"/>
              <a:t>Strong practices in energy and infrastructure development</a:t>
            </a:r>
          </a:p>
          <a:p>
            <a:r>
              <a:rPr lang="en-US" sz="1800" dirty="0"/>
              <a:t>Public and private finance</a:t>
            </a:r>
          </a:p>
          <a:p>
            <a:r>
              <a:rPr lang="en-US" sz="1800" dirty="0"/>
              <a:t>International construction &amp; government contracts practice</a:t>
            </a:r>
          </a:p>
          <a:p>
            <a:r>
              <a:rPr lang="en-US" sz="1800" dirty="0"/>
              <a:t>Tax Expertise (Intl., Fed., State &amp; Local)</a:t>
            </a:r>
          </a:p>
          <a:p>
            <a:r>
              <a:rPr lang="en-US" sz="1800" dirty="0"/>
              <a:t>Represent: Ga. state and local governments, </a:t>
            </a:r>
            <a:r>
              <a:rPr lang="en-US" sz="1800" dirty="0" smtClean="0"/>
              <a:t>public </a:t>
            </a:r>
            <a:r>
              <a:rPr lang="en-US" sz="1800" dirty="0"/>
              <a:t>and private </a:t>
            </a:r>
            <a:r>
              <a:rPr lang="en-US" sz="1800" dirty="0" smtClean="0"/>
              <a:t>businesses, </a:t>
            </a:r>
            <a:r>
              <a:rPr lang="en-US" sz="1800" dirty="0"/>
              <a:t>engineering and design firms, contractors and subcontractors.</a:t>
            </a:r>
          </a:p>
          <a:p>
            <a:r>
              <a:rPr lang="en-US" sz="1800" u="sng" dirty="0"/>
              <a:t>Extensive Experience with</a:t>
            </a:r>
            <a:r>
              <a:rPr lang="en-US" sz="1800" dirty="0"/>
              <a:t>: public finance, commercial construction, tax, grants and incentives, , water and sewerage, solid </a:t>
            </a:r>
            <a:r>
              <a:rPr lang="en-US" sz="1800" dirty="0" smtClean="0"/>
              <a:t>waste, energy, </a:t>
            </a:r>
            <a:r>
              <a:rPr lang="en-US" sz="1800" dirty="0"/>
              <a:t>hospital-medical office building </a:t>
            </a:r>
            <a:r>
              <a:rPr lang="en-US" sz="1800" dirty="0" smtClean="0"/>
              <a:t>projects, college </a:t>
            </a:r>
            <a:r>
              <a:rPr lang="en-US" sz="1800" dirty="0"/>
              <a:t>and university projects, retail and hospitality projects, sporting venues, industrial plants and facilities.</a:t>
            </a:r>
          </a:p>
          <a:p>
            <a:endParaRPr lang="en-US" dirty="0"/>
          </a:p>
        </p:txBody>
      </p:sp>
    </p:spTree>
    <p:extLst>
      <p:ext uri="{BB962C8B-B14F-4D97-AF65-F5344CB8AC3E}">
        <p14:creationId xmlns:p14="http://schemas.microsoft.com/office/powerpoint/2010/main" val="1854174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Utilities </a:t>
            </a:r>
            <a:r>
              <a:rPr lang="en-US" dirty="0"/>
              <a:t>(Water, </a:t>
            </a:r>
            <a:r>
              <a:rPr lang="en-US" dirty="0" smtClean="0"/>
              <a:t>Sewerage, Electric, Gas, Data)</a:t>
            </a:r>
            <a:endParaRPr lang="en-US" dirty="0"/>
          </a:p>
        </p:txBody>
      </p:sp>
      <p:sp>
        <p:nvSpPr>
          <p:cNvPr id="3" name="Content Placeholder 2"/>
          <p:cNvSpPr>
            <a:spLocks noGrp="1"/>
          </p:cNvSpPr>
          <p:nvPr>
            <p:ph idx="1"/>
          </p:nvPr>
        </p:nvSpPr>
        <p:spPr/>
        <p:txBody>
          <a:bodyPr/>
          <a:lstStyle/>
          <a:p>
            <a:r>
              <a:rPr lang="en-US" sz="2400" dirty="0" smtClean="0"/>
              <a:t>Infrastructure,</a:t>
            </a:r>
          </a:p>
          <a:p>
            <a:endParaRPr lang="en-US" sz="2400" dirty="0" smtClean="0"/>
          </a:p>
          <a:p>
            <a:r>
              <a:rPr lang="en-US" sz="2400" dirty="0" smtClean="0"/>
              <a:t>Incentives, or</a:t>
            </a:r>
          </a:p>
          <a:p>
            <a:endParaRPr lang="en-US" sz="2400" dirty="0" smtClean="0"/>
          </a:p>
          <a:p>
            <a:r>
              <a:rPr lang="en-US" sz="2400" dirty="0" smtClean="0"/>
              <a:t>Both</a:t>
            </a:r>
            <a:endParaRPr lang="en-US" sz="2400" dirty="0"/>
          </a:p>
        </p:txBody>
      </p:sp>
    </p:spTree>
    <p:extLst>
      <p:ext uri="{BB962C8B-B14F-4D97-AF65-F5344CB8AC3E}">
        <p14:creationId xmlns:p14="http://schemas.microsoft.com/office/powerpoint/2010/main" val="3016730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95400"/>
            <a:ext cx="6927850" cy="4241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51491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609600"/>
            <a:ext cx="7999413"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3400" y="5432426"/>
            <a:ext cx="8229600" cy="732508"/>
          </a:xfrm>
          <a:prstGeom prst="rect">
            <a:avLst/>
          </a:prstGeom>
        </p:spPr>
        <p:txBody>
          <a:bodyPr wrap="square">
            <a:spAutoFit/>
          </a:bodyPr>
          <a:lstStyle/>
          <a:p>
            <a:pPr marL="342900" lvl="0" indent="-342900" eaLnBrk="0" fontAlgn="base" hangingPunct="0">
              <a:spcBef>
                <a:spcPct val="20000"/>
              </a:spcBef>
              <a:spcAft>
                <a:spcPct val="0"/>
              </a:spcAft>
              <a:buClr>
                <a:srgbClr val="FFE471"/>
              </a:buClr>
              <a:buFont typeface="Wingdings" pitchFamily="2" charset="2"/>
              <a:buChar char="§"/>
            </a:pPr>
            <a:r>
              <a:rPr lang="en-US" sz="1300" kern="0" dirty="0">
                <a:solidFill>
                  <a:schemeClr val="bg1"/>
                </a:solidFill>
                <a:latin typeface="Arial"/>
              </a:rPr>
              <a:t>AKA:  the “</a:t>
            </a:r>
            <a:r>
              <a:rPr lang="en-US" sz="1300" kern="0" dirty="0" err="1">
                <a:solidFill>
                  <a:schemeClr val="bg1"/>
                </a:solidFill>
                <a:latin typeface="Arial"/>
              </a:rPr>
              <a:t>Frack</a:t>
            </a:r>
            <a:r>
              <a:rPr lang="en-US" sz="1300" kern="0" dirty="0">
                <a:solidFill>
                  <a:schemeClr val="bg1"/>
                </a:solidFill>
                <a:latin typeface="Arial"/>
              </a:rPr>
              <a:t> You” Europe and Japan Chart…</a:t>
            </a:r>
          </a:p>
          <a:p>
            <a:pPr marL="342900" lvl="0" indent="-342900" eaLnBrk="0" fontAlgn="base" hangingPunct="0">
              <a:spcBef>
                <a:spcPct val="20000"/>
              </a:spcBef>
              <a:spcAft>
                <a:spcPct val="0"/>
              </a:spcAft>
              <a:buClr>
                <a:srgbClr val="FFE471"/>
              </a:buClr>
              <a:buFont typeface="Wingdings" pitchFamily="2" charset="2"/>
              <a:buChar char="§"/>
            </a:pPr>
            <a:r>
              <a:rPr lang="en-US" sz="1300" kern="0" dirty="0">
                <a:solidFill>
                  <a:schemeClr val="bg1"/>
                </a:solidFill>
                <a:latin typeface="Arial"/>
              </a:rPr>
              <a:t>Source: </a:t>
            </a:r>
            <a:r>
              <a:rPr lang="en-US" sz="1300" kern="0" dirty="0">
                <a:solidFill>
                  <a:schemeClr val="bg1"/>
                </a:solidFill>
                <a:latin typeface="Arial"/>
                <a:hlinkClick r:id="rId3"/>
              </a:rPr>
              <a:t>http://ourfiniteworld.com/2012/03/23/why-us-natural-gas-prices-are-so-low-are-changes-needed</a:t>
            </a:r>
            <a:r>
              <a:rPr lang="en-US" sz="1300" kern="0" dirty="0">
                <a:solidFill>
                  <a:schemeClr val="bg1"/>
                </a:solidFill>
                <a:latin typeface="Arial"/>
              </a:rPr>
              <a:t>; </a:t>
            </a:r>
            <a:r>
              <a:rPr lang="en-US" sz="1300" kern="0" dirty="0">
                <a:solidFill>
                  <a:schemeClr val="bg1"/>
                </a:solidFill>
                <a:latin typeface="Arial"/>
                <a:hlinkClick r:id="rId4"/>
              </a:rPr>
              <a:t>World Bank Commodity Price Data (pink sheet)</a:t>
            </a:r>
            <a:endParaRPr lang="en-US" sz="1300" kern="0" dirty="0">
              <a:solidFill>
                <a:schemeClr val="bg1"/>
              </a:solidFill>
              <a:latin typeface="Arial"/>
            </a:endParaRPr>
          </a:p>
        </p:txBody>
      </p:sp>
    </p:spTree>
    <p:extLst>
      <p:ext uri="{BB962C8B-B14F-4D97-AF65-F5344CB8AC3E}">
        <p14:creationId xmlns:p14="http://schemas.microsoft.com/office/powerpoint/2010/main" val="37616127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Examples</a:t>
            </a:r>
            <a:endParaRPr lang="en-US" dirty="0"/>
          </a:p>
        </p:txBody>
      </p:sp>
    </p:spTree>
    <p:extLst>
      <p:ext uri="{BB962C8B-B14F-4D97-AF65-F5344CB8AC3E}">
        <p14:creationId xmlns:p14="http://schemas.microsoft.com/office/powerpoint/2010/main" val="9644038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a:t>
            </a:r>
            <a:endParaRPr lang="en-US" dirty="0"/>
          </a:p>
        </p:txBody>
      </p:sp>
      <p:sp>
        <p:nvSpPr>
          <p:cNvPr id="3" name="Content Placeholder 2"/>
          <p:cNvSpPr>
            <a:spLocks noGrp="1"/>
          </p:cNvSpPr>
          <p:nvPr>
            <p:ph idx="1"/>
          </p:nvPr>
        </p:nvSpPr>
        <p:spPr/>
        <p:txBody>
          <a:bodyPr/>
          <a:lstStyle/>
          <a:p>
            <a:r>
              <a:rPr lang="en-US" dirty="0" smtClean="0"/>
              <a:t>Highly Skilled Labor Pool</a:t>
            </a:r>
          </a:p>
          <a:p>
            <a:r>
              <a:rPr lang="en-US" dirty="0" smtClean="0"/>
              <a:t>Medium Skilled Labor Pool</a:t>
            </a:r>
          </a:p>
          <a:p>
            <a:r>
              <a:rPr lang="en-US" dirty="0" smtClean="0"/>
              <a:t>Low Skilled Labor Pool</a:t>
            </a:r>
          </a:p>
          <a:p>
            <a:r>
              <a:rPr lang="en-US" dirty="0" smtClean="0"/>
              <a:t>Community Development/Place Building</a:t>
            </a:r>
            <a:endParaRPr lang="en-US" dirty="0"/>
          </a:p>
        </p:txBody>
      </p:sp>
    </p:spTree>
    <p:extLst>
      <p:ext uri="{BB962C8B-B14F-4D97-AF65-F5344CB8AC3E}">
        <p14:creationId xmlns:p14="http://schemas.microsoft.com/office/powerpoint/2010/main" val="14252466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Highly Skilled Labor Pool</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200" y="2293938"/>
            <a:ext cx="2640013"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249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Highly Skilled Labor Pool</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99" y="1752600"/>
            <a:ext cx="7000277"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3645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Highly Skilled Labor Pool</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37112"/>
            <a:ext cx="7772400" cy="411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51505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Baxter International</a:t>
            </a:r>
            <a:endParaRPr lang="en-US" dirty="0"/>
          </a:p>
        </p:txBody>
      </p:sp>
      <p:sp>
        <p:nvSpPr>
          <p:cNvPr id="3" name="Content Placeholder 2"/>
          <p:cNvSpPr>
            <a:spLocks noGrp="1"/>
          </p:cNvSpPr>
          <p:nvPr>
            <p:ph idx="1"/>
          </p:nvPr>
        </p:nvSpPr>
        <p:spPr/>
        <p:txBody>
          <a:bodyPr/>
          <a:lstStyle/>
          <a:p>
            <a:r>
              <a:rPr lang="en-US" dirty="0" smtClean="0"/>
              <a:t>Life Sciences</a:t>
            </a:r>
          </a:p>
          <a:p>
            <a:r>
              <a:rPr lang="en-US" dirty="0" smtClean="0"/>
              <a:t>1800 Jobs</a:t>
            </a:r>
          </a:p>
          <a:p>
            <a:r>
              <a:rPr lang="en-US" dirty="0" smtClean="0"/>
              <a:t>$1,300,000,000</a:t>
            </a:r>
          </a:p>
          <a:p>
            <a:r>
              <a:rPr lang="en-US" dirty="0" smtClean="0"/>
              <a:t>750,000 </a:t>
            </a:r>
            <a:r>
              <a:rPr lang="en-US" dirty="0" err="1" smtClean="0"/>
              <a:t>sf</a:t>
            </a:r>
            <a:r>
              <a:rPr lang="en-US" dirty="0" smtClean="0"/>
              <a:t> facility</a:t>
            </a:r>
          </a:p>
          <a:p>
            <a:r>
              <a:rPr lang="en-US" dirty="0" smtClean="0"/>
              <a:t>Jasper, Morgan, Newton and Walton Counties</a:t>
            </a:r>
            <a:endParaRPr lang="en-US" dirty="0"/>
          </a:p>
        </p:txBody>
      </p:sp>
    </p:spTree>
    <p:extLst>
      <p:ext uri="{BB962C8B-B14F-4D97-AF65-F5344CB8AC3E}">
        <p14:creationId xmlns:p14="http://schemas.microsoft.com/office/powerpoint/2010/main" val="7216737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$14 million Georgia </a:t>
            </a:r>
            <a:r>
              <a:rPr lang="en-US" dirty="0" err="1" smtClean="0"/>
              <a:t>BioScience</a:t>
            </a:r>
            <a:r>
              <a:rPr lang="en-US" dirty="0" smtClean="0"/>
              <a:t> Training Center in Stanton Springs Industrial Park</a:t>
            </a:r>
            <a:endParaRPr lang="en-US" dirty="0"/>
          </a:p>
        </p:txBody>
      </p:sp>
      <p:sp>
        <p:nvSpPr>
          <p:cNvPr id="3" name="Content Placeholder 2"/>
          <p:cNvSpPr>
            <a:spLocks noGrp="1"/>
          </p:cNvSpPr>
          <p:nvPr>
            <p:ph idx="1"/>
          </p:nvPr>
        </p:nvSpPr>
        <p:spPr/>
        <p:txBody>
          <a:bodyPr/>
          <a:lstStyle/>
          <a:p>
            <a:pPr marL="0" indent="0">
              <a:buNone/>
            </a:pPr>
            <a:r>
              <a:rPr lang="en-US" sz="1800" dirty="0"/>
              <a:t>“Work is starting on the $14 million Georgia </a:t>
            </a:r>
            <a:r>
              <a:rPr lang="en-US" sz="1800" dirty="0" err="1"/>
              <a:t>BioScience</a:t>
            </a:r>
            <a:r>
              <a:rPr lang="en-US" sz="1800" dirty="0"/>
              <a:t> Training Center in Stanton Springs Industrial Park, a perk that accompanied Baxter International’s $1 billion manufacturing campus on the Newton/Walton county line. </a:t>
            </a:r>
            <a:br>
              <a:rPr lang="en-US" sz="1800" dirty="0"/>
            </a:br>
            <a:r>
              <a:rPr lang="en-US" sz="1800" dirty="0"/>
              <a:t/>
            </a:r>
            <a:br>
              <a:rPr lang="en-US" sz="1800" dirty="0"/>
            </a:br>
            <a:r>
              <a:rPr lang="en-US" sz="1800" dirty="0"/>
              <a:t>The state is hosting a groundbreaking for the 48,000 square-foot center at 10 a.m., Monday, and Gov. Nathan Deal will be attending. </a:t>
            </a:r>
            <a:br>
              <a:rPr lang="en-US" sz="1800" dirty="0"/>
            </a:br>
            <a:r>
              <a:rPr lang="en-US" sz="1800" dirty="0"/>
              <a:t/>
            </a:r>
            <a:br>
              <a:rPr lang="en-US" sz="1800" dirty="0"/>
            </a:br>
            <a:r>
              <a:rPr lang="en-US" sz="1800" dirty="0"/>
              <a:t>The center was part of the state’s incentive package to Baxter. A portion of the center will be dedicated to training Baxter employees, but training for other companies will also be offered there. Newton County Chairman Keith Ellis said the facility is in the Newton County portion of Stanton Springs, which also includes part of Walton and Morgan counties. The industrial park is jointly owned by those three counties along with Jasper County.”</a:t>
            </a:r>
          </a:p>
          <a:p>
            <a:pPr marL="0" indent="0">
              <a:buNone/>
            </a:pP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5718175"/>
            <a:ext cx="45720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1591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936625"/>
          </a:xfrm>
        </p:spPr>
        <p:txBody>
          <a:bodyPr/>
          <a:lstStyle/>
          <a:p>
            <a:r>
              <a:rPr lang="en-US" dirty="0" smtClean="0"/>
              <a:t>Peter K. Floyd</a:t>
            </a:r>
            <a:endParaRPr lang="en-US" dirty="0"/>
          </a:p>
        </p:txBody>
      </p:sp>
      <p:sp>
        <p:nvSpPr>
          <p:cNvPr id="3" name="Content Placeholder 2"/>
          <p:cNvSpPr>
            <a:spLocks noGrp="1"/>
          </p:cNvSpPr>
          <p:nvPr>
            <p:ph idx="1"/>
          </p:nvPr>
        </p:nvSpPr>
        <p:spPr>
          <a:xfrm>
            <a:off x="228600" y="1447800"/>
            <a:ext cx="8610600" cy="3743325"/>
          </a:xfrm>
        </p:spPr>
        <p:txBody>
          <a:bodyPr/>
          <a:lstStyle/>
          <a:p>
            <a:pPr marL="0" indent="0">
              <a:buNone/>
            </a:pPr>
            <a:r>
              <a:rPr lang="en-US" sz="1600" dirty="0"/>
              <a:t>A&amp;B is counsel to Electric Cities of Georgia, including Location Georgia, its nonprofit economic and community development service, MEAG Power, the Municipal Gas Authority of Georgia and a number of other local governments (general/electric/gas/water/sewerage/telecom/waste) and related entities </a:t>
            </a:r>
          </a:p>
          <a:p>
            <a:pPr marL="0" indent="0">
              <a:buNone/>
            </a:pPr>
            <a:endParaRPr lang="en-US" sz="1600" dirty="0" smtClean="0"/>
          </a:p>
          <a:p>
            <a:pPr marL="0" indent="0">
              <a:buNone/>
            </a:pPr>
            <a:r>
              <a:rPr lang="en-US" sz="1600" dirty="0" smtClean="0"/>
              <a:t>Also</a:t>
            </a:r>
            <a:r>
              <a:rPr lang="en-US" sz="1600" dirty="0"/>
              <a:t>, represents private entities seeking incentives, in public private partnerships and utility customers (e.g., customers of Georgia Power or EMCs) along with traditional and renewable independent power providers (IPP) in Georgia and nationally</a:t>
            </a:r>
          </a:p>
          <a:p>
            <a:pPr marL="0" indent="0">
              <a:buNone/>
            </a:pPr>
            <a:endParaRPr lang="en-US" sz="1600" dirty="0"/>
          </a:p>
          <a:p>
            <a:pPr marL="0" indent="0">
              <a:buNone/>
            </a:pPr>
            <a:r>
              <a:rPr lang="en-US" sz="1600" dirty="0"/>
              <a:t>My areas of expertize:</a:t>
            </a:r>
          </a:p>
          <a:p>
            <a:pPr marL="0" indent="0">
              <a:buNone/>
            </a:pPr>
            <a:endParaRPr lang="en-US" sz="1600" dirty="0" smtClean="0"/>
          </a:p>
          <a:p>
            <a:r>
              <a:rPr lang="en-US" sz="1600" dirty="0" smtClean="0"/>
              <a:t>Complex </a:t>
            </a:r>
            <a:r>
              <a:rPr lang="en-US" sz="1600" dirty="0"/>
              <a:t>Intergovernmental and Public Private Relationships;</a:t>
            </a:r>
          </a:p>
          <a:p>
            <a:r>
              <a:rPr lang="en-US" sz="1600" dirty="0"/>
              <a:t>Government and Economic Incentives;</a:t>
            </a:r>
          </a:p>
          <a:p>
            <a:r>
              <a:rPr lang="en-US" sz="1600" dirty="0"/>
              <a:t>Energy and Utilities (transactions and regulatory (Ga. PSC));</a:t>
            </a:r>
          </a:p>
          <a:p>
            <a:r>
              <a:rPr lang="en-US" sz="1600" dirty="0"/>
              <a:t>Infrastructure; and </a:t>
            </a:r>
          </a:p>
          <a:p>
            <a:r>
              <a:rPr lang="en-US" sz="1600" dirty="0"/>
              <a:t>Public </a:t>
            </a:r>
            <a:r>
              <a:rPr lang="en-US" sz="1600" dirty="0" smtClean="0"/>
              <a:t>Finance</a:t>
            </a:r>
          </a:p>
          <a:p>
            <a:endParaRPr lang="en-US" sz="1400" dirty="0" smtClean="0"/>
          </a:p>
          <a:p>
            <a:pPr marL="0" indent="0">
              <a:buNone/>
            </a:pPr>
            <a:r>
              <a:rPr lang="en-US" sz="1000" dirty="0"/>
              <a:t>Disclaimer – Nothing herein should be interpreted as the formal position of A&amp;B or any of its clients</a:t>
            </a:r>
          </a:p>
          <a:p>
            <a:pPr marL="0" indent="0">
              <a:buNone/>
            </a:pPr>
            <a:r>
              <a:rPr lang="en-US" sz="1000" dirty="0"/>
              <a:t>Disclaimer – Very high level summary and not intended as legal advice re: a particular project</a:t>
            </a:r>
          </a:p>
          <a:p>
            <a:pPr marL="0" indent="0">
              <a:buNone/>
            </a:pPr>
            <a:endParaRPr lang="en-US" sz="1600" dirty="0"/>
          </a:p>
          <a:p>
            <a:pPr marL="0" indent="0">
              <a:buNone/>
            </a:pPr>
            <a:endParaRPr lang="en-US" sz="1600" dirty="0"/>
          </a:p>
          <a:p>
            <a:endParaRPr lang="en-US" dirty="0"/>
          </a:p>
        </p:txBody>
      </p:sp>
    </p:spTree>
    <p:extLst>
      <p:ext uri="{BB962C8B-B14F-4D97-AF65-F5344CB8AC3E}">
        <p14:creationId xmlns:p14="http://schemas.microsoft.com/office/powerpoint/2010/main" val="6270802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Highly Skilled Labor Pool</a:t>
            </a:r>
            <a:endParaRPr lang="en-US" dirty="0"/>
          </a:p>
        </p:txBody>
      </p:sp>
      <p:sp>
        <p:nvSpPr>
          <p:cNvPr id="3" name="Content Placeholder 2"/>
          <p:cNvSpPr>
            <a:spLocks noGrp="1"/>
          </p:cNvSpPr>
          <p:nvPr>
            <p:ph idx="1"/>
          </p:nvPr>
        </p:nvSpPr>
        <p:spPr/>
        <p:txBody>
          <a:bodyPr/>
          <a:lstStyle/>
          <a:p>
            <a:r>
              <a:rPr lang="en-US" dirty="0" smtClean="0"/>
              <a:t>Sharing in the investment risks and now rewards through the JDA is a great example of intergovernmental relationships used effectively.</a:t>
            </a:r>
          </a:p>
          <a:p>
            <a:r>
              <a:rPr lang="en-US" dirty="0" smtClean="0"/>
              <a:t>Infrastructure is also being developed with the share risk/reward model, e.g., Covington, Madison and Social Circles joint funding, development, ownership and operating of the Stanton Springs </a:t>
            </a:r>
            <a:r>
              <a:rPr lang="en-US" smtClean="0"/>
              <a:t>Gas System.</a:t>
            </a:r>
            <a:endParaRPr lang="en-US"/>
          </a:p>
        </p:txBody>
      </p:sp>
    </p:spTree>
    <p:extLst>
      <p:ext uri="{BB962C8B-B14F-4D97-AF65-F5344CB8AC3E}">
        <p14:creationId xmlns:p14="http://schemas.microsoft.com/office/powerpoint/2010/main" val="372404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Medium Skilled Labor Pool</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263" y="1601788"/>
            <a:ext cx="240188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52285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Yachiyo</a:t>
            </a:r>
            <a:r>
              <a:rPr lang="en-US" dirty="0" smtClean="0"/>
              <a:t> of America</a:t>
            </a:r>
            <a:endParaRPr lang="en-US" dirty="0"/>
          </a:p>
        </p:txBody>
      </p:sp>
      <p:sp>
        <p:nvSpPr>
          <p:cNvPr id="3" name="Content Placeholder 2"/>
          <p:cNvSpPr>
            <a:spLocks noGrp="1"/>
          </p:cNvSpPr>
          <p:nvPr>
            <p:ph idx="1"/>
          </p:nvPr>
        </p:nvSpPr>
        <p:spPr/>
        <p:txBody>
          <a:bodyPr/>
          <a:lstStyle/>
          <a:p>
            <a:r>
              <a:rPr lang="en-US" dirty="0" smtClean="0"/>
              <a:t>Automotive Supplier for Honda Alabama plant</a:t>
            </a:r>
          </a:p>
          <a:p>
            <a:r>
              <a:rPr lang="en-US" dirty="0" smtClean="0"/>
              <a:t>230 Jobs</a:t>
            </a:r>
          </a:p>
          <a:p>
            <a:r>
              <a:rPr lang="en-US" dirty="0" smtClean="0"/>
              <a:t>$25 million investment</a:t>
            </a:r>
          </a:p>
          <a:p>
            <a:r>
              <a:rPr lang="en-US" dirty="0" smtClean="0"/>
              <a:t>130,000 </a:t>
            </a:r>
            <a:r>
              <a:rPr lang="en-US" dirty="0" err="1" smtClean="0"/>
              <a:t>sf</a:t>
            </a:r>
            <a:r>
              <a:rPr lang="en-US" dirty="0" smtClean="0"/>
              <a:t> facility</a:t>
            </a:r>
          </a:p>
          <a:p>
            <a:r>
              <a:rPr lang="en-US" dirty="0" smtClean="0"/>
              <a:t>Carrollton-Carroll County, GA</a:t>
            </a:r>
            <a:endParaRPr lang="en-US" dirty="0"/>
          </a:p>
        </p:txBody>
      </p:sp>
    </p:spTree>
    <p:extLst>
      <p:ext uri="{BB962C8B-B14F-4D97-AF65-F5344CB8AC3E}">
        <p14:creationId xmlns:p14="http://schemas.microsoft.com/office/powerpoint/2010/main" val="22938892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Bainbridge Manufacturing, LLC</a:t>
            </a:r>
            <a:endParaRPr lang="en-US" dirty="0"/>
          </a:p>
        </p:txBody>
      </p:sp>
      <p:sp>
        <p:nvSpPr>
          <p:cNvPr id="3" name="Content Placeholder 2"/>
          <p:cNvSpPr>
            <a:spLocks noGrp="1"/>
          </p:cNvSpPr>
          <p:nvPr>
            <p:ph sz="half" idx="1"/>
          </p:nvPr>
        </p:nvSpPr>
        <p:spPr/>
        <p:txBody>
          <a:bodyPr/>
          <a:lstStyle/>
          <a:p>
            <a:r>
              <a:rPr lang="en-US" sz="2200" dirty="0" smtClean="0"/>
              <a:t>Automotive Manufacturing</a:t>
            </a:r>
          </a:p>
          <a:p>
            <a:r>
              <a:rPr lang="en-US" sz="2200" dirty="0" smtClean="0"/>
              <a:t>240 jobs</a:t>
            </a:r>
          </a:p>
          <a:p>
            <a:r>
              <a:rPr lang="en-US" sz="2200" dirty="0" smtClean="0"/>
              <a:t>$110,000,000</a:t>
            </a:r>
          </a:p>
          <a:p>
            <a:r>
              <a:rPr lang="en-US" sz="2200" dirty="0" smtClean="0"/>
              <a:t>Phase in 10 years</a:t>
            </a:r>
          </a:p>
          <a:p>
            <a:r>
              <a:rPr lang="en-US" sz="2200" dirty="0" smtClean="0"/>
              <a:t>1,700,000 </a:t>
            </a:r>
            <a:r>
              <a:rPr lang="en-US" sz="2200" dirty="0" err="1" smtClean="0"/>
              <a:t>sf</a:t>
            </a:r>
            <a:r>
              <a:rPr lang="en-US" sz="2200" dirty="0" smtClean="0"/>
              <a:t> facility</a:t>
            </a:r>
          </a:p>
          <a:p>
            <a:r>
              <a:rPr lang="en-US" sz="2200" dirty="0" smtClean="0"/>
              <a:t>Bainbridge-Decatur County, GA</a:t>
            </a:r>
            <a:endParaRPr lang="en-US" sz="2200"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10100" y="2553803"/>
            <a:ext cx="4229100" cy="2401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4746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091599"/>
            <a:ext cx="3962400" cy="508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304800"/>
            <a:ext cx="8686800" cy="936625"/>
          </a:xfrm>
        </p:spPr>
        <p:txBody>
          <a:bodyPr/>
          <a:lstStyle/>
          <a:p>
            <a:r>
              <a:rPr lang="en-US" dirty="0"/>
              <a:t>Rising Tide</a:t>
            </a:r>
          </a:p>
        </p:txBody>
      </p:sp>
    </p:spTree>
    <p:extLst>
      <p:ext uri="{BB962C8B-B14F-4D97-AF65-F5344CB8AC3E}">
        <p14:creationId xmlns:p14="http://schemas.microsoft.com/office/powerpoint/2010/main" val="12806340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Intergovernmental Coop.</a:t>
            </a:r>
            <a:endParaRPr lang="en-US" dirty="0"/>
          </a:p>
        </p:txBody>
      </p:sp>
      <p:sp>
        <p:nvSpPr>
          <p:cNvPr id="3" name="Content Placeholder 2"/>
          <p:cNvSpPr>
            <a:spLocks noGrp="1"/>
          </p:cNvSpPr>
          <p:nvPr>
            <p:ph idx="1"/>
          </p:nvPr>
        </p:nvSpPr>
        <p:spPr/>
        <p:txBody>
          <a:bodyPr/>
          <a:lstStyle/>
          <a:p>
            <a:r>
              <a:rPr lang="en-US" dirty="0" smtClean="0"/>
              <a:t>South Georgia Governmental Services Authority – region wide effort to jointly finance infrastructure (e.g. fiber network assets) and coordinate O&amp;M</a:t>
            </a:r>
          </a:p>
          <a:p>
            <a:r>
              <a:rPr lang="en-US" dirty="0" smtClean="0"/>
              <a:t>Participating in regional and statewide entities helps you look big and sophisticated when you want to (e.g., with prospects and financings) and small and needy when you don’t (grants please and private activity bond allocations by Ga. DCA)</a:t>
            </a:r>
            <a:endParaRPr lang="en-US" dirty="0"/>
          </a:p>
        </p:txBody>
      </p:sp>
    </p:spTree>
    <p:extLst>
      <p:ext uri="{BB962C8B-B14F-4D97-AF65-F5344CB8AC3E}">
        <p14:creationId xmlns:p14="http://schemas.microsoft.com/office/powerpoint/2010/main" val="28737520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&amp; Medium Skilled Labor Pool - Incentives</a:t>
            </a:r>
            <a:endParaRPr lang="en-US" dirty="0"/>
          </a:p>
        </p:txBody>
      </p:sp>
      <p:sp>
        <p:nvSpPr>
          <p:cNvPr id="3" name="Content Placeholder 2"/>
          <p:cNvSpPr>
            <a:spLocks noGrp="1"/>
          </p:cNvSpPr>
          <p:nvPr>
            <p:ph idx="1"/>
          </p:nvPr>
        </p:nvSpPr>
        <p:spPr/>
        <p:txBody>
          <a:bodyPr/>
          <a:lstStyle/>
          <a:p>
            <a:r>
              <a:rPr lang="en-US" dirty="0" smtClean="0"/>
              <a:t>Ad Valorem Tax Abatements </a:t>
            </a:r>
            <a:r>
              <a:rPr lang="en-US" dirty="0" err="1" smtClean="0"/>
              <a:t>vs</a:t>
            </a:r>
            <a:r>
              <a:rPr lang="en-US" dirty="0" smtClean="0"/>
              <a:t> Alternative No-Bond Abatement</a:t>
            </a:r>
          </a:p>
          <a:p>
            <a:r>
              <a:rPr lang="en-US" dirty="0" smtClean="0"/>
              <a:t>Closing Funds vs. Gratuities Clause</a:t>
            </a:r>
          </a:p>
          <a:p>
            <a:r>
              <a:rPr lang="en-US" dirty="0" smtClean="0"/>
              <a:t>Non-Monetary Incentives</a:t>
            </a:r>
          </a:p>
          <a:p>
            <a:pPr lvl="1"/>
            <a:r>
              <a:rPr lang="en-US" dirty="0" smtClean="0"/>
              <a:t>Have a “business center” in town for prospects to work while they’re there</a:t>
            </a:r>
          </a:p>
          <a:p>
            <a:pPr lvl="1"/>
            <a:r>
              <a:rPr lang="en-US" dirty="0" smtClean="0"/>
              <a:t>Grade the lot</a:t>
            </a:r>
          </a:p>
          <a:p>
            <a:pPr lvl="1"/>
            <a:r>
              <a:rPr lang="en-US" dirty="0" smtClean="0"/>
              <a:t>City workers removing trees preparing for $14M downtown hotel and conference center</a:t>
            </a:r>
            <a:endParaRPr lang="en-US" dirty="0"/>
          </a:p>
        </p:txBody>
      </p:sp>
    </p:spTree>
    <p:extLst>
      <p:ext uri="{BB962C8B-B14F-4D97-AF65-F5344CB8AC3E}">
        <p14:creationId xmlns:p14="http://schemas.microsoft.com/office/powerpoint/2010/main" val="11444224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Skilled Labor Pool</a:t>
            </a:r>
            <a:endParaRPr lang="en-US" dirty="0"/>
          </a:p>
        </p:txBody>
      </p:sp>
      <p:sp>
        <p:nvSpPr>
          <p:cNvPr id="3" name="Content Placeholder 2"/>
          <p:cNvSpPr>
            <a:spLocks noGrp="1"/>
          </p:cNvSpPr>
          <p:nvPr>
            <p:ph sz="half" idx="1"/>
          </p:nvPr>
        </p:nvSpPr>
        <p:spPr/>
        <p:txBody>
          <a:bodyPr/>
          <a:lstStyle/>
          <a:p>
            <a:r>
              <a:rPr lang="en-US" sz="2400" dirty="0" err="1" smtClean="0"/>
              <a:t>Cabela’s</a:t>
            </a:r>
            <a:endParaRPr lang="en-US" sz="2400" dirty="0" smtClean="0"/>
          </a:p>
          <a:p>
            <a:pPr marL="457200" lvl="1" indent="0">
              <a:buNone/>
            </a:pPr>
            <a:r>
              <a:rPr lang="en-US" dirty="0" smtClean="0"/>
              <a:t>“ECG’s Economic &amp; Community Development Team is proud to announce that a new </a:t>
            </a:r>
            <a:r>
              <a:rPr lang="en-US" dirty="0" err="1" smtClean="0"/>
              <a:t>Cabela’s</a:t>
            </a:r>
            <a:r>
              <a:rPr lang="en-US" dirty="0" smtClean="0"/>
              <a:t> retail store is coming to Acworth! </a:t>
            </a:r>
            <a:r>
              <a:rPr lang="en-US" dirty="0" err="1" smtClean="0"/>
              <a:t>Cabela’s</a:t>
            </a:r>
            <a:r>
              <a:rPr lang="en-US" dirty="0" smtClean="0"/>
              <a:t> will hire 200 full-time, part-time, and seasonal employees.”</a:t>
            </a:r>
          </a:p>
          <a:p>
            <a:r>
              <a:rPr lang="en-US" sz="2400" dirty="0" smtClean="0"/>
              <a:t>McDonald’s</a:t>
            </a:r>
            <a:endParaRPr lang="en-US" sz="2400"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05400" y="1905000"/>
            <a:ext cx="3023878" cy="1999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572000"/>
            <a:ext cx="1390650"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9805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Development/Place Building</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7213" y="1882775"/>
            <a:ext cx="5533373"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07838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1413617"/>
            <a:ext cx="3429000" cy="4880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457200"/>
            <a:ext cx="8686800" cy="936625"/>
          </a:xfrm>
        </p:spPr>
        <p:txBody>
          <a:bodyPr/>
          <a:lstStyle/>
          <a:p>
            <a:r>
              <a:rPr lang="en-US" dirty="0"/>
              <a:t>Community Development/Place Building - Incentives</a:t>
            </a:r>
          </a:p>
        </p:txBody>
      </p:sp>
    </p:spTree>
    <p:extLst>
      <p:ext uri="{BB962C8B-B14F-4D97-AF65-F5344CB8AC3E}">
        <p14:creationId xmlns:p14="http://schemas.microsoft.com/office/powerpoint/2010/main" val="3896172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Role in ED</a:t>
            </a:r>
            <a:endParaRPr lang="en-US" dirty="0"/>
          </a:p>
        </p:txBody>
      </p:sp>
      <p:sp>
        <p:nvSpPr>
          <p:cNvPr id="3" name="Content Placeholder 2"/>
          <p:cNvSpPr>
            <a:spLocks noGrp="1"/>
          </p:cNvSpPr>
          <p:nvPr>
            <p:ph idx="1"/>
          </p:nvPr>
        </p:nvSpPr>
        <p:spPr/>
        <p:txBody>
          <a:bodyPr/>
          <a:lstStyle/>
          <a:p>
            <a:pPr marL="0" indent="0">
              <a:buNone/>
            </a:pPr>
            <a:r>
              <a:rPr lang="en-US" dirty="0" smtClean="0"/>
              <a:t>“Strategic Priorities”</a:t>
            </a:r>
          </a:p>
          <a:p>
            <a:pPr marL="0" indent="0">
              <a:buNone/>
            </a:pPr>
            <a:r>
              <a:rPr lang="en-US" dirty="0" smtClean="0"/>
              <a:t>The City of Tracy’s City Council adopted four (4) strategic priorities to concentrate on from 2013-2015.  The four (4) strategic priorities are:</a:t>
            </a:r>
          </a:p>
          <a:p>
            <a:pPr marL="0" indent="0">
              <a:buNone/>
            </a:pPr>
            <a:endParaRPr lang="en-US" dirty="0" smtClean="0"/>
          </a:p>
          <a:p>
            <a:pPr marL="457200" indent="-457200">
              <a:buFont typeface="+mj-lt"/>
              <a:buAutoNum type="arabicPeriod"/>
            </a:pPr>
            <a:r>
              <a:rPr lang="en-US" dirty="0" smtClean="0"/>
              <a:t>Economic Development Strategy</a:t>
            </a:r>
          </a:p>
          <a:p>
            <a:pPr marL="457200" indent="-457200">
              <a:buFont typeface="+mj-lt"/>
              <a:buAutoNum type="arabicPeriod"/>
            </a:pPr>
            <a:r>
              <a:rPr lang="en-US" dirty="0" smtClean="0"/>
              <a:t>Public Safety Strategy</a:t>
            </a:r>
          </a:p>
          <a:p>
            <a:pPr marL="457200" indent="-457200">
              <a:buFont typeface="+mj-lt"/>
              <a:buAutoNum type="arabicPeriod"/>
            </a:pPr>
            <a:r>
              <a:rPr lang="en-US" dirty="0" smtClean="0"/>
              <a:t>Quality of Life [Place building/Community </a:t>
            </a:r>
            <a:r>
              <a:rPr lang="en-US" dirty="0" err="1" smtClean="0"/>
              <a:t>Dev</a:t>
            </a:r>
            <a:r>
              <a:rPr lang="en-US" dirty="0" smtClean="0"/>
              <a:t>]</a:t>
            </a:r>
          </a:p>
          <a:p>
            <a:pPr marL="457200" indent="-457200">
              <a:buFont typeface="+mj-lt"/>
              <a:buAutoNum type="arabicPeriod"/>
            </a:pPr>
            <a:r>
              <a:rPr lang="en-US" dirty="0" smtClean="0"/>
              <a:t>Governance</a:t>
            </a:r>
            <a:endParaRPr lang="en-US" dirty="0"/>
          </a:p>
        </p:txBody>
      </p:sp>
    </p:spTree>
    <p:extLst>
      <p:ext uri="{BB962C8B-B14F-4D97-AF65-F5344CB8AC3E}">
        <p14:creationId xmlns:p14="http://schemas.microsoft.com/office/powerpoint/2010/main" val="41300143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Development/Place Building - Structure</a:t>
            </a:r>
            <a:endParaRPr lang="en-US" dirty="0"/>
          </a:p>
        </p:txBody>
      </p:sp>
      <p:sp>
        <p:nvSpPr>
          <p:cNvPr id="3" name="Content Placeholder 2"/>
          <p:cNvSpPr>
            <a:spLocks noGrp="1"/>
          </p:cNvSpPr>
          <p:nvPr>
            <p:ph idx="1"/>
          </p:nvPr>
        </p:nvSpPr>
        <p:spPr>
          <a:xfrm>
            <a:off x="228600" y="1828800"/>
            <a:ext cx="8610600" cy="3743325"/>
          </a:xfrm>
        </p:spPr>
        <p:txBody>
          <a:bodyPr/>
          <a:lstStyle/>
          <a:p>
            <a:r>
              <a:rPr lang="en-US" sz="1600" dirty="0" smtClean="0"/>
              <a:t>The University of West Georgia-Newnan Campus has witnessed 100% growth in undergraduate enrollment over the past 5 years (589 students in FY08, 1206 students in FY12)</a:t>
            </a:r>
          </a:p>
          <a:p>
            <a:r>
              <a:rPr lang="en-US" sz="1600" dirty="0" smtClean="0"/>
              <a:t>In an effort to accommodate continued growth, the University of West Georgia began investigating future facility needs</a:t>
            </a:r>
          </a:p>
          <a:p>
            <a:r>
              <a:rPr lang="en-US" sz="1600" dirty="0" smtClean="0"/>
              <a:t>Cooper Carry Architects was engaged by the University of West Georgia to investigate potential reuse of the old Newnan Hospital 1t 80 Jackson Street for use as an academic facility.  The feasibility study was completed in December 2011.  The following cost estimates were delivered by Cooper Carry Architects:</a:t>
            </a:r>
          </a:p>
          <a:p>
            <a:pPr lvl="1"/>
            <a:r>
              <a:rPr lang="en-US" sz="1400" dirty="0" smtClean="0"/>
              <a:t>$15 Million Estimated Total Project Cost</a:t>
            </a:r>
          </a:p>
          <a:p>
            <a:pPr lvl="2"/>
            <a:r>
              <a:rPr lang="en-US" sz="1200" dirty="0" smtClean="0"/>
              <a:t>$5 Million </a:t>
            </a:r>
            <a:r>
              <a:rPr lang="en-US" sz="1200" dirty="0"/>
              <a:t>commitment from the University of West </a:t>
            </a:r>
            <a:r>
              <a:rPr lang="en-US" sz="1200" dirty="0" smtClean="0"/>
              <a:t>Georgia</a:t>
            </a:r>
          </a:p>
          <a:p>
            <a:pPr lvl="2"/>
            <a:r>
              <a:rPr lang="en-US" sz="1200" dirty="0" smtClean="0"/>
              <a:t>$4 Million commitment from Newnan Hospital, Inc., including donated facility/land</a:t>
            </a:r>
          </a:p>
          <a:p>
            <a:pPr lvl="2"/>
            <a:r>
              <a:rPr lang="en-US" sz="1200" dirty="0" smtClean="0"/>
              <a:t>$6 Million commitment from local government (City of Newnan)</a:t>
            </a:r>
          </a:p>
          <a:p>
            <a:pPr lvl="1"/>
            <a:r>
              <a:rPr lang="en-US" sz="1400" dirty="0" smtClean="0"/>
              <a:t>Project will result in 51,000 SF of usable space; 32,000 SF of warm shell space for future growth</a:t>
            </a:r>
          </a:p>
          <a:p>
            <a:pPr lvl="1"/>
            <a:r>
              <a:rPr lang="en-US" sz="1400" dirty="0" smtClean="0"/>
              <a:t>Project will create a more University-like campus in Newnan/Coweta County with close proximity to the historic downtown</a:t>
            </a:r>
          </a:p>
          <a:p>
            <a:pPr lvl="1"/>
            <a:r>
              <a:rPr lang="en-US" sz="1400" dirty="0" smtClean="0"/>
              <a:t>Upon completion, project title will be transferred to the University System of Georgia</a:t>
            </a:r>
            <a:endParaRPr lang="en-US" sz="1400" dirty="0"/>
          </a:p>
        </p:txBody>
      </p:sp>
    </p:spTree>
    <p:extLst>
      <p:ext uri="{BB962C8B-B14F-4D97-AF65-F5344CB8AC3E}">
        <p14:creationId xmlns:p14="http://schemas.microsoft.com/office/powerpoint/2010/main" val="3069860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Development/Place Building - Structure</a:t>
            </a:r>
            <a:endParaRPr lang="en-US" dirty="0"/>
          </a:p>
        </p:txBody>
      </p:sp>
      <p:sp>
        <p:nvSpPr>
          <p:cNvPr id="3" name="Content Placeholder 2"/>
          <p:cNvSpPr>
            <a:spLocks noGrp="1"/>
          </p:cNvSpPr>
          <p:nvPr>
            <p:ph idx="1"/>
          </p:nvPr>
        </p:nvSpPr>
        <p:spPr/>
        <p:txBody>
          <a:bodyPr/>
          <a:lstStyle/>
          <a:p>
            <a:pPr lvl="0"/>
            <a:r>
              <a:rPr lang="en-US" dirty="0"/>
              <a:t>The academic focus will center around the following disciplines:</a:t>
            </a:r>
            <a:endParaRPr lang="en-US" sz="2800" dirty="0"/>
          </a:p>
          <a:p>
            <a:pPr lvl="1"/>
            <a:r>
              <a:rPr lang="en-US" dirty="0"/>
              <a:t>Health Care Services </a:t>
            </a:r>
            <a:endParaRPr lang="en-US" sz="2400" dirty="0"/>
          </a:p>
          <a:p>
            <a:pPr lvl="2"/>
            <a:r>
              <a:rPr lang="en-US" dirty="0"/>
              <a:t>The University of West Georgia Nursing Program enrollment projections:</a:t>
            </a:r>
            <a:endParaRPr lang="en-US" sz="2000" dirty="0"/>
          </a:p>
          <a:p>
            <a:pPr lvl="2"/>
            <a:r>
              <a:rPr lang="en-US" dirty="0"/>
              <a:t>1</a:t>
            </a:r>
            <a:r>
              <a:rPr lang="en-US" baseline="30000" dirty="0"/>
              <a:t>st</a:t>
            </a:r>
            <a:r>
              <a:rPr lang="en-US" dirty="0"/>
              <a:t> year in new facility – 250 nursing students</a:t>
            </a:r>
            <a:endParaRPr lang="en-US" sz="2000" dirty="0"/>
          </a:p>
          <a:p>
            <a:pPr lvl="2"/>
            <a:r>
              <a:rPr lang="en-US" dirty="0"/>
              <a:t>10</a:t>
            </a:r>
            <a:r>
              <a:rPr lang="en-US" baseline="30000" dirty="0"/>
              <a:t>th</a:t>
            </a:r>
            <a:r>
              <a:rPr lang="en-US" dirty="0"/>
              <a:t> year in new facility – 100% growth in nursing students; 6 additional staff </a:t>
            </a:r>
            <a:endParaRPr lang="en-US" sz="2000" dirty="0"/>
          </a:p>
          <a:p>
            <a:pPr lvl="1"/>
            <a:r>
              <a:rPr lang="en-US" dirty="0"/>
              <a:t>Business Administration</a:t>
            </a:r>
            <a:endParaRPr lang="en-US" sz="2400" dirty="0"/>
          </a:p>
          <a:p>
            <a:pPr lvl="1"/>
            <a:r>
              <a:rPr lang="en-US" dirty="0"/>
              <a:t>Education</a:t>
            </a:r>
            <a:endParaRPr lang="en-US" sz="2400" dirty="0"/>
          </a:p>
          <a:p>
            <a:pPr lvl="1"/>
            <a:r>
              <a:rPr lang="en-US" dirty="0"/>
              <a:t>Expansion of undergraduate core curriculum </a:t>
            </a:r>
            <a:endParaRPr lang="en-US" sz="2400" dirty="0"/>
          </a:p>
          <a:p>
            <a:pPr lvl="1"/>
            <a:r>
              <a:rPr lang="en-US" dirty="0"/>
              <a:t>The University of West Georgia, working with the Coweta County School System, can expand its Dual Enrollment Program – 20-25 students per year</a:t>
            </a:r>
            <a:endParaRPr lang="en-US" sz="2400" dirty="0"/>
          </a:p>
          <a:p>
            <a:endParaRPr lang="en-US" dirty="0"/>
          </a:p>
        </p:txBody>
      </p:sp>
    </p:spTree>
    <p:extLst>
      <p:ext uri="{BB962C8B-B14F-4D97-AF65-F5344CB8AC3E}">
        <p14:creationId xmlns:p14="http://schemas.microsoft.com/office/powerpoint/2010/main" val="40311838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Development/Place Building - Structure</a:t>
            </a:r>
            <a:endParaRPr lang="en-US" dirty="0"/>
          </a:p>
        </p:txBody>
      </p:sp>
      <p:sp>
        <p:nvSpPr>
          <p:cNvPr id="3" name="Content Placeholder 2"/>
          <p:cNvSpPr>
            <a:spLocks noGrp="1"/>
          </p:cNvSpPr>
          <p:nvPr>
            <p:ph idx="1"/>
          </p:nvPr>
        </p:nvSpPr>
        <p:spPr/>
        <p:txBody>
          <a:bodyPr/>
          <a:lstStyle/>
          <a:p>
            <a:pPr lvl="0"/>
            <a:r>
              <a:rPr lang="en-US" sz="2000" dirty="0"/>
              <a:t>The West Georgia Center for Business &amp; Economic Research evaluated the impact of the project and estimated that the operational activities and students will generate between $1.4 Million and $3.4 Million in economic activity per year within Newnan/Coweta County. </a:t>
            </a:r>
          </a:p>
          <a:p>
            <a:pPr lvl="0"/>
            <a:r>
              <a:rPr lang="en-US" sz="2000" dirty="0"/>
              <a:t>Purchase Agreement between City and BOR was executed in February 2013</a:t>
            </a:r>
          </a:p>
          <a:p>
            <a:pPr lvl="0"/>
            <a:r>
              <a:rPr lang="en-US" sz="2000" dirty="0"/>
              <a:t>Houser Walker Architects hired to lead architectural scope</a:t>
            </a:r>
          </a:p>
          <a:p>
            <a:pPr lvl="0"/>
            <a:r>
              <a:rPr lang="en-US" sz="2000" dirty="0"/>
              <a:t>Potts Construction hired to lead demo and construction scope (project being delivered in CM-at risk model)</a:t>
            </a:r>
          </a:p>
          <a:p>
            <a:pPr lvl="0"/>
            <a:r>
              <a:rPr lang="en-US" sz="2000" dirty="0"/>
              <a:t>DDA used to secure financing needed to complete project</a:t>
            </a:r>
          </a:p>
          <a:p>
            <a:pPr lvl="0"/>
            <a:r>
              <a:rPr lang="en-US" sz="2000" dirty="0"/>
              <a:t>Project completion date – Oct/Nov 2013</a:t>
            </a:r>
          </a:p>
          <a:p>
            <a:pPr lvl="0"/>
            <a:r>
              <a:rPr lang="en-US" sz="2000" dirty="0"/>
              <a:t>UWG starts class in January 2014</a:t>
            </a:r>
          </a:p>
          <a:p>
            <a:endParaRPr lang="en-US" sz="2000" dirty="0"/>
          </a:p>
        </p:txBody>
      </p:sp>
    </p:spTree>
    <p:extLst>
      <p:ext uri="{BB962C8B-B14F-4D97-AF65-F5344CB8AC3E}">
        <p14:creationId xmlns:p14="http://schemas.microsoft.com/office/powerpoint/2010/main" val="42547934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Development/Place Building – Ideas that worked</a:t>
            </a:r>
            <a:endParaRPr lang="en-US" dirty="0"/>
          </a:p>
        </p:txBody>
      </p:sp>
      <p:sp>
        <p:nvSpPr>
          <p:cNvPr id="3" name="Content Placeholder 2"/>
          <p:cNvSpPr>
            <a:spLocks noGrp="1"/>
          </p:cNvSpPr>
          <p:nvPr>
            <p:ph idx="1"/>
          </p:nvPr>
        </p:nvSpPr>
        <p:spPr/>
        <p:txBody>
          <a:bodyPr/>
          <a:lstStyle/>
          <a:p>
            <a:r>
              <a:rPr lang="en-US" dirty="0" smtClean="0"/>
              <a:t>Pop-up Retail Locations – retail test marketing</a:t>
            </a:r>
          </a:p>
          <a:p>
            <a:pPr lvl="1"/>
            <a:r>
              <a:rPr lang="en-US" dirty="0" smtClean="0"/>
              <a:t>What about turning a parking lot into a weekend food truck park</a:t>
            </a:r>
          </a:p>
          <a:p>
            <a:r>
              <a:rPr lang="en-US" dirty="0" smtClean="0"/>
              <a:t>Farmer’s Markets</a:t>
            </a:r>
          </a:p>
          <a:p>
            <a:r>
              <a:rPr lang="en-US" dirty="0" smtClean="0"/>
              <a:t>Parks</a:t>
            </a:r>
            <a:endParaRPr lang="en-US" dirty="0"/>
          </a:p>
        </p:txBody>
      </p:sp>
    </p:spTree>
    <p:extLst>
      <p:ext uri="{BB962C8B-B14F-4D97-AF65-F5344CB8AC3E}">
        <p14:creationId xmlns:p14="http://schemas.microsoft.com/office/powerpoint/2010/main" val="34178353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 List</a:t>
            </a:r>
            <a:endParaRPr lang="en-US" dirty="0"/>
          </a:p>
        </p:txBody>
      </p:sp>
      <p:sp>
        <p:nvSpPr>
          <p:cNvPr id="3" name="Content Placeholder 2"/>
          <p:cNvSpPr>
            <a:spLocks noGrp="1"/>
          </p:cNvSpPr>
          <p:nvPr>
            <p:ph idx="1"/>
          </p:nvPr>
        </p:nvSpPr>
        <p:spPr>
          <a:xfrm>
            <a:off x="228600" y="1882775"/>
            <a:ext cx="8610600" cy="3908425"/>
          </a:xfrm>
        </p:spPr>
        <p:txBody>
          <a:bodyPr/>
          <a:lstStyle/>
          <a:p>
            <a:pPr lvl="0" eaLnBrk="0" hangingPunct="0"/>
            <a:r>
              <a:rPr lang="en-US" sz="1600" b="1" dirty="0">
                <a:solidFill>
                  <a:srgbClr val="FFFFFF"/>
                </a:solidFill>
              </a:rPr>
              <a:t>Cobb County Economic Development </a:t>
            </a:r>
            <a:r>
              <a:rPr lang="en-US" sz="1600" b="1" dirty="0" smtClean="0">
                <a:solidFill>
                  <a:srgbClr val="FFFFFF"/>
                </a:solidFill>
              </a:rPr>
              <a:t>Policy</a:t>
            </a:r>
          </a:p>
          <a:p>
            <a:pPr lvl="0" eaLnBrk="0" hangingPunct="0"/>
            <a:r>
              <a:rPr lang="en-US" sz="1600" dirty="0" smtClean="0">
                <a:solidFill>
                  <a:srgbClr val="FFFFFF"/>
                </a:solidFill>
              </a:rPr>
              <a:t>GFOA </a:t>
            </a:r>
            <a:r>
              <a:rPr lang="en-US" sz="1600" dirty="0">
                <a:solidFill>
                  <a:srgbClr val="FFFFFF"/>
                </a:solidFill>
              </a:rPr>
              <a:t>BEST PRACTICE - Developing an Economic Development </a:t>
            </a:r>
            <a:r>
              <a:rPr lang="en-US" sz="1600" b="1" dirty="0">
                <a:solidFill>
                  <a:srgbClr val="FFFFFF"/>
                </a:solidFill>
              </a:rPr>
              <a:t>Incentive Policy </a:t>
            </a:r>
            <a:r>
              <a:rPr lang="en-US" sz="1600" dirty="0">
                <a:solidFill>
                  <a:srgbClr val="FFFFFF"/>
                </a:solidFill>
              </a:rPr>
              <a:t>(2008)(CEDCP)  [Good incentives policy</a:t>
            </a:r>
            <a:r>
              <a:rPr lang="en-US" sz="1600" dirty="0" smtClean="0">
                <a:solidFill>
                  <a:srgbClr val="FFFFFF"/>
                </a:solidFill>
              </a:rPr>
              <a:t>]</a:t>
            </a:r>
          </a:p>
          <a:p>
            <a:pPr lvl="0" eaLnBrk="0" hangingPunct="0"/>
            <a:r>
              <a:rPr lang="en-US" sz="1600" dirty="0" smtClean="0">
                <a:solidFill>
                  <a:srgbClr val="FFFFFF"/>
                </a:solidFill>
              </a:rPr>
              <a:t>American Planning Association (APA) Planning Advisory Service (PAS) Reports: An Economic Development Toolbox: </a:t>
            </a:r>
            <a:r>
              <a:rPr lang="en-US" sz="1600" b="1" dirty="0" smtClean="0">
                <a:solidFill>
                  <a:srgbClr val="FFFFFF"/>
                </a:solidFill>
              </a:rPr>
              <a:t>Strategies</a:t>
            </a:r>
            <a:r>
              <a:rPr lang="en-US" sz="1600" dirty="0" smtClean="0">
                <a:solidFill>
                  <a:srgbClr val="FFFFFF"/>
                </a:solidFill>
              </a:rPr>
              <a:t> and Methods (PAS 541) and Community Indicators (PAS 517)</a:t>
            </a:r>
          </a:p>
          <a:p>
            <a:pPr lvl="0" eaLnBrk="0" hangingPunct="0"/>
            <a:r>
              <a:rPr lang="en-US" sz="1600" dirty="0" smtClean="0">
                <a:solidFill>
                  <a:srgbClr val="FFFFFF"/>
                </a:solidFill>
              </a:rPr>
              <a:t>Smartincentives.org/</a:t>
            </a:r>
          </a:p>
          <a:p>
            <a:pPr lvl="0" eaLnBrk="0" hangingPunct="0"/>
            <a:r>
              <a:rPr lang="en-US" sz="1600" dirty="0" smtClean="0">
                <a:solidFill>
                  <a:srgbClr val="FFFFFF"/>
                </a:solidFill>
              </a:rPr>
              <a:t>“</a:t>
            </a:r>
            <a:r>
              <a:rPr lang="en-US" sz="1600" dirty="0">
                <a:solidFill>
                  <a:srgbClr val="FFFFFF"/>
                </a:solidFill>
              </a:rPr>
              <a:t>Best Practices in Economic Development Today,” </a:t>
            </a:r>
            <a:r>
              <a:rPr lang="en-US" sz="1600" dirty="0" err="1">
                <a:solidFill>
                  <a:srgbClr val="FFFFFF"/>
                </a:solidFill>
              </a:rPr>
              <a:t>Angelos</a:t>
            </a:r>
            <a:r>
              <a:rPr lang="en-US" sz="1600" dirty="0">
                <a:solidFill>
                  <a:srgbClr val="FFFFFF"/>
                </a:solidFill>
              </a:rPr>
              <a:t> G. Angelou in Greater Binghamton, July 26, </a:t>
            </a:r>
            <a:r>
              <a:rPr lang="en-US" sz="1600" dirty="0" smtClean="0">
                <a:solidFill>
                  <a:srgbClr val="FFFFFF"/>
                </a:solidFill>
              </a:rPr>
              <a:t>2006</a:t>
            </a:r>
          </a:p>
          <a:p>
            <a:pPr lvl="0" eaLnBrk="0" hangingPunct="0"/>
            <a:r>
              <a:rPr lang="en-US" sz="1600" dirty="0" smtClean="0">
                <a:solidFill>
                  <a:srgbClr val="FFFFFF"/>
                </a:solidFill>
              </a:rPr>
              <a:t>Washington </a:t>
            </a:r>
            <a:r>
              <a:rPr lang="en-US" sz="1600" dirty="0">
                <a:solidFill>
                  <a:srgbClr val="FFFFFF"/>
                </a:solidFill>
              </a:rPr>
              <a:t>State Governor’s Office of Regulatory Assistance - Local Government Permitting Best Practices (2008</a:t>
            </a:r>
            <a:r>
              <a:rPr lang="en-US" sz="1600" dirty="0" smtClean="0">
                <a:solidFill>
                  <a:srgbClr val="FFFFFF"/>
                </a:solidFill>
              </a:rPr>
              <a:t>)</a:t>
            </a:r>
          </a:p>
          <a:p>
            <a:pPr lvl="0" eaLnBrk="0" hangingPunct="0"/>
            <a:r>
              <a:rPr lang="en-US" sz="1600" dirty="0" smtClean="0">
                <a:solidFill>
                  <a:srgbClr val="FFFFFF"/>
                </a:solidFill>
              </a:rPr>
              <a:t>Southern </a:t>
            </a:r>
            <a:r>
              <a:rPr lang="en-US" sz="1600" dirty="0">
                <a:solidFill>
                  <a:srgbClr val="FFFFFF"/>
                </a:solidFill>
              </a:rPr>
              <a:t>California Assoc. of Government -  Survey Results: Best Practices of Implementing Business Friendly Cities Resolution (2012) [</a:t>
            </a:r>
            <a:r>
              <a:rPr lang="en-US" sz="1600" b="1" i="1" dirty="0">
                <a:solidFill>
                  <a:srgbClr val="FFFFFF"/>
                </a:solidFill>
              </a:rPr>
              <a:t>3 page bullet pointy list of projects; action items</a:t>
            </a:r>
            <a:r>
              <a:rPr lang="en-US" sz="1600" dirty="0" smtClean="0">
                <a:solidFill>
                  <a:srgbClr val="FFFFFF"/>
                </a:solidFill>
              </a:rPr>
              <a:t>]</a:t>
            </a:r>
          </a:p>
          <a:p>
            <a:pPr lvl="0" eaLnBrk="0" hangingPunct="0"/>
            <a:r>
              <a:rPr lang="en-US" sz="1600" dirty="0" smtClean="0">
                <a:solidFill>
                  <a:srgbClr val="FFFFFF"/>
                </a:solidFill>
              </a:rPr>
              <a:t>National </a:t>
            </a:r>
            <a:r>
              <a:rPr lang="en-US" sz="1600" dirty="0">
                <a:solidFill>
                  <a:srgbClr val="FFFFFF"/>
                </a:solidFill>
              </a:rPr>
              <a:t>League of Cities - Sustainable Connections: Linking Sustainability and Economic Development Strategies (2011)  [</a:t>
            </a:r>
            <a:r>
              <a:rPr lang="en-US" sz="1600" b="1" i="1" dirty="0">
                <a:solidFill>
                  <a:srgbClr val="FFFFFF"/>
                </a:solidFill>
              </a:rPr>
              <a:t>Gets the greenies working with the business all the time crowd</a:t>
            </a:r>
            <a:r>
              <a:rPr lang="en-US" sz="1600" dirty="0">
                <a:solidFill>
                  <a:srgbClr val="FFFFFF"/>
                </a:solidFill>
              </a:rPr>
              <a:t>]</a:t>
            </a:r>
          </a:p>
          <a:p>
            <a:endParaRPr lang="en-US" dirty="0"/>
          </a:p>
        </p:txBody>
      </p:sp>
    </p:spTree>
    <p:extLst>
      <p:ext uri="{BB962C8B-B14F-4D97-AF65-F5344CB8AC3E}">
        <p14:creationId xmlns:p14="http://schemas.microsoft.com/office/powerpoint/2010/main" val="21631009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936625"/>
          </a:xfrm>
        </p:spPr>
        <p:txBody>
          <a:bodyPr/>
          <a:lstStyle/>
          <a:p>
            <a:r>
              <a:rPr lang="en-US" dirty="0" smtClean="0"/>
              <a:t>Checklist</a:t>
            </a:r>
            <a:endParaRPr lang="en-US" dirty="0"/>
          </a:p>
        </p:txBody>
      </p:sp>
      <p:sp>
        <p:nvSpPr>
          <p:cNvPr id="3" name="Content Placeholder 2"/>
          <p:cNvSpPr>
            <a:spLocks noGrp="1"/>
          </p:cNvSpPr>
          <p:nvPr>
            <p:ph idx="1"/>
          </p:nvPr>
        </p:nvSpPr>
        <p:spPr>
          <a:xfrm>
            <a:off x="228600" y="1371600"/>
            <a:ext cx="8610600" cy="3743325"/>
          </a:xfrm>
        </p:spPr>
        <p:txBody>
          <a:bodyPr/>
          <a:lstStyle/>
          <a:p>
            <a:r>
              <a:rPr lang="en-US" dirty="0" smtClean="0"/>
              <a:t>Have a college/trade school, etc. that you actively partner with</a:t>
            </a:r>
          </a:p>
          <a:p>
            <a:r>
              <a:rPr lang="en-US" dirty="0" smtClean="0"/>
              <a:t>Business Friendly Environment</a:t>
            </a:r>
          </a:p>
          <a:p>
            <a:pPr lvl="1"/>
            <a:r>
              <a:rPr lang="en-US" dirty="0" smtClean="0"/>
              <a:t>Local quick start</a:t>
            </a:r>
          </a:p>
          <a:p>
            <a:pPr lvl="1"/>
            <a:r>
              <a:rPr lang="en-US" dirty="0" smtClean="0"/>
              <a:t>Planning &amp; Zoning</a:t>
            </a:r>
          </a:p>
          <a:p>
            <a:pPr lvl="1"/>
            <a:r>
              <a:rPr lang="en-US" dirty="0" smtClean="0"/>
              <a:t>Permitting</a:t>
            </a:r>
          </a:p>
          <a:p>
            <a:pPr lvl="1"/>
            <a:r>
              <a:rPr lang="en-US" dirty="0" smtClean="0"/>
              <a:t>The family shouldn’t fight in public…[don’t end up in the paper fighting locally]</a:t>
            </a:r>
          </a:p>
          <a:p>
            <a:pPr lvl="1"/>
            <a:r>
              <a:rPr lang="en-US" dirty="0" smtClean="0"/>
              <a:t>Place building</a:t>
            </a:r>
          </a:p>
          <a:p>
            <a:pPr lvl="1"/>
            <a:r>
              <a:rPr lang="en-US" dirty="0" smtClean="0"/>
              <a:t>Just have a quiet, professional, visitor office for prospects</a:t>
            </a:r>
          </a:p>
          <a:p>
            <a:r>
              <a:rPr lang="en-US" dirty="0" smtClean="0"/>
              <a:t>Product</a:t>
            </a:r>
          </a:p>
          <a:p>
            <a:pPr lvl="1"/>
            <a:r>
              <a:rPr lang="en-US" dirty="0" smtClean="0"/>
              <a:t>With the right attributes </a:t>
            </a:r>
          </a:p>
          <a:p>
            <a:pPr lvl="2"/>
            <a:r>
              <a:rPr lang="en-US" dirty="0" smtClean="0"/>
              <a:t>[If no current infrastructure/capacity, publish development timeline]</a:t>
            </a:r>
          </a:p>
          <a:p>
            <a:pPr lvl="1"/>
            <a:r>
              <a:rPr lang="en-US" dirty="0" smtClean="0"/>
              <a:t>On the right lists</a:t>
            </a:r>
          </a:p>
          <a:p>
            <a:pPr lvl="1"/>
            <a:r>
              <a:rPr lang="en-US" dirty="0" smtClean="0"/>
              <a:t>Honestly assess weakness</a:t>
            </a:r>
          </a:p>
          <a:p>
            <a:pPr lvl="1"/>
            <a:r>
              <a:rPr lang="en-US" dirty="0" smtClean="0"/>
              <a:t>Think like a landlord</a:t>
            </a:r>
            <a:endParaRPr lang="en-US" dirty="0"/>
          </a:p>
        </p:txBody>
      </p:sp>
    </p:spTree>
    <p:extLst>
      <p:ext uri="{BB962C8B-B14F-4D97-AF65-F5344CB8AC3E}">
        <p14:creationId xmlns:p14="http://schemas.microsoft.com/office/powerpoint/2010/main" val="15546014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a:t>
            </a:r>
            <a:endParaRPr lang="en-US" dirty="0"/>
          </a:p>
        </p:txBody>
      </p:sp>
      <p:sp>
        <p:nvSpPr>
          <p:cNvPr id="3" name="Content Placeholder 2"/>
          <p:cNvSpPr>
            <a:spLocks noGrp="1"/>
          </p:cNvSpPr>
          <p:nvPr>
            <p:ph idx="1"/>
          </p:nvPr>
        </p:nvSpPr>
        <p:spPr/>
        <p:txBody>
          <a:bodyPr/>
          <a:lstStyle/>
          <a:p>
            <a:r>
              <a:rPr lang="en-US" dirty="0" smtClean="0"/>
              <a:t>Incentives (the public side of a public private partnership)</a:t>
            </a:r>
          </a:p>
          <a:p>
            <a:pPr lvl="1"/>
            <a:endParaRPr lang="en-US" sz="2000" dirty="0" smtClean="0"/>
          </a:p>
          <a:p>
            <a:pPr lvl="1"/>
            <a:r>
              <a:rPr lang="en-US" sz="2000" dirty="0" smtClean="0"/>
              <a:t>Thoughtful use</a:t>
            </a:r>
          </a:p>
          <a:p>
            <a:pPr lvl="1"/>
            <a:r>
              <a:rPr lang="en-US" sz="2000" dirty="0" smtClean="0"/>
              <a:t>Not just abatements; also consider alternatives that achieve the same results with less cost and risk</a:t>
            </a:r>
          </a:p>
          <a:p>
            <a:pPr lvl="1"/>
            <a:r>
              <a:rPr lang="en-US" sz="2000" dirty="0" smtClean="0"/>
              <a:t>Monetary – there are ways to a accumulate and use “closing funds” without violating the gratuities clause</a:t>
            </a:r>
          </a:p>
          <a:p>
            <a:pPr lvl="1"/>
            <a:r>
              <a:rPr lang="en-US" sz="2000" dirty="0" smtClean="0"/>
              <a:t>Non-monetary</a:t>
            </a:r>
          </a:p>
          <a:p>
            <a:pPr lvl="1"/>
            <a:r>
              <a:rPr lang="en-US" sz="2000" dirty="0" smtClean="0"/>
              <a:t>Conditions, Claw Backs and Enforcement</a:t>
            </a:r>
          </a:p>
          <a:p>
            <a:pPr lvl="1"/>
            <a:r>
              <a:rPr lang="en-US" sz="2000" dirty="0" smtClean="0"/>
              <a:t>Tight default provision in all service arrangements; property liens; utility liens</a:t>
            </a:r>
            <a:endParaRPr lang="en-US" sz="2000" dirty="0"/>
          </a:p>
        </p:txBody>
      </p:sp>
    </p:spTree>
    <p:extLst>
      <p:ext uri="{BB962C8B-B14F-4D97-AF65-F5344CB8AC3E}">
        <p14:creationId xmlns:p14="http://schemas.microsoft.com/office/powerpoint/2010/main" val="42418329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a:t>
            </a:r>
            <a:endParaRPr lang="en-US" dirty="0"/>
          </a:p>
        </p:txBody>
      </p:sp>
      <p:sp>
        <p:nvSpPr>
          <p:cNvPr id="3" name="Content Placeholder 2"/>
          <p:cNvSpPr>
            <a:spLocks noGrp="1"/>
          </p:cNvSpPr>
          <p:nvPr>
            <p:ph idx="1"/>
          </p:nvPr>
        </p:nvSpPr>
        <p:spPr>
          <a:xfrm>
            <a:off x="228600" y="1600200"/>
            <a:ext cx="8610600" cy="3743325"/>
          </a:xfrm>
        </p:spPr>
        <p:txBody>
          <a:bodyPr/>
          <a:lstStyle/>
          <a:p>
            <a:r>
              <a:rPr lang="en-US" dirty="0" smtClean="0"/>
              <a:t>Infrastructure</a:t>
            </a:r>
          </a:p>
          <a:p>
            <a:pPr lvl="1"/>
            <a:r>
              <a:rPr lang="en-US" dirty="0" smtClean="0"/>
              <a:t>Chicken and the Egg</a:t>
            </a:r>
          </a:p>
          <a:p>
            <a:pPr lvl="1"/>
            <a:r>
              <a:rPr lang="en-US" dirty="0" smtClean="0"/>
              <a:t>Honestly assess what your target will need</a:t>
            </a:r>
          </a:p>
          <a:p>
            <a:pPr lvl="1"/>
            <a:r>
              <a:rPr lang="en-US" dirty="0" smtClean="0"/>
              <a:t>Partners (investment risk and reward sharing)</a:t>
            </a:r>
          </a:p>
          <a:p>
            <a:r>
              <a:rPr lang="en-US" dirty="0" smtClean="0"/>
              <a:t>Team Roster</a:t>
            </a:r>
          </a:p>
          <a:p>
            <a:pPr lvl="1"/>
            <a:r>
              <a:rPr lang="en-US" dirty="0" smtClean="0"/>
              <a:t>Economic Developer (State, Local and Partner Communities)</a:t>
            </a:r>
          </a:p>
          <a:p>
            <a:pPr lvl="1"/>
            <a:r>
              <a:rPr lang="en-US" dirty="0" smtClean="0"/>
              <a:t>Property owner/Broker</a:t>
            </a:r>
          </a:p>
          <a:p>
            <a:pPr lvl="1"/>
            <a:r>
              <a:rPr lang="en-US" dirty="0" smtClean="0"/>
              <a:t>Utilities (Water, Sewer, Electric, Natural Gas, Telecom)</a:t>
            </a:r>
          </a:p>
          <a:p>
            <a:pPr lvl="1"/>
            <a:r>
              <a:rPr lang="en-US" dirty="0" smtClean="0"/>
              <a:t>Transportation</a:t>
            </a:r>
          </a:p>
          <a:p>
            <a:r>
              <a:rPr lang="en-US" dirty="0" smtClean="0"/>
              <a:t>Had an ED Fire Drill Lately</a:t>
            </a:r>
          </a:p>
          <a:p>
            <a:pPr lvl="1"/>
            <a:r>
              <a:rPr lang="en-US" dirty="0" smtClean="0"/>
              <a:t>Make a good</a:t>
            </a:r>
            <a:endParaRPr lang="en-US" dirty="0"/>
          </a:p>
        </p:txBody>
      </p:sp>
    </p:spTree>
    <p:extLst>
      <p:ext uri="{BB962C8B-B14F-4D97-AF65-F5344CB8AC3E}">
        <p14:creationId xmlns:p14="http://schemas.microsoft.com/office/powerpoint/2010/main" val="33190998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your home a fixer upper</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121726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you and your neighbors help each other?</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600785"/>
            <a:ext cx="6096000" cy="459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379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Role in ED</a:t>
            </a:r>
            <a:endParaRPr lang="en-US" dirty="0"/>
          </a:p>
        </p:txBody>
      </p:sp>
      <p:sp>
        <p:nvSpPr>
          <p:cNvPr id="3" name="Content Placeholder 2"/>
          <p:cNvSpPr>
            <a:spLocks noGrp="1"/>
          </p:cNvSpPr>
          <p:nvPr>
            <p:ph idx="1"/>
          </p:nvPr>
        </p:nvSpPr>
        <p:spPr/>
        <p:txBody>
          <a:bodyPr/>
          <a:lstStyle/>
          <a:p>
            <a:pPr marL="0" indent="0">
              <a:buNone/>
            </a:pPr>
            <a:r>
              <a:rPr lang="en-US" dirty="0" smtClean="0"/>
              <a:t>“Management” means the organization and coordination of the activities of a:</a:t>
            </a:r>
          </a:p>
          <a:p>
            <a:r>
              <a:rPr lang="en-US" dirty="0" smtClean="0"/>
              <a:t>business to 	[Community – not city vs. county]</a:t>
            </a:r>
          </a:p>
          <a:p>
            <a:r>
              <a:rPr lang="en-US" dirty="0" smtClean="0"/>
              <a:t>achieve	[Plans/Projects/Processes]</a:t>
            </a:r>
          </a:p>
          <a:p>
            <a:r>
              <a:rPr lang="en-US" dirty="0" smtClean="0"/>
              <a:t>defined	[Measurable]</a:t>
            </a:r>
          </a:p>
          <a:p>
            <a:r>
              <a:rPr lang="en-US" dirty="0" smtClean="0"/>
              <a:t>objectives	[Clear Vision/Strategy]</a:t>
            </a:r>
          </a:p>
          <a:p>
            <a:endParaRPr lang="en-US" dirty="0"/>
          </a:p>
        </p:txBody>
      </p:sp>
    </p:spTree>
    <p:extLst>
      <p:ext uri="{BB962C8B-B14F-4D97-AF65-F5344CB8AC3E}">
        <p14:creationId xmlns:p14="http://schemas.microsoft.com/office/powerpoint/2010/main" val="22283933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you and your neighbors help each other?</a:t>
            </a:r>
            <a:endParaRPr lang="en-US" dirty="0"/>
          </a:p>
        </p:txBody>
      </p:sp>
      <p:sp>
        <p:nvSpPr>
          <p:cNvPr id="3" name="Content Placeholder 2"/>
          <p:cNvSpPr>
            <a:spLocks noGrp="1"/>
          </p:cNvSpPr>
          <p:nvPr>
            <p:ph idx="1"/>
          </p:nvPr>
        </p:nvSpPr>
        <p:spPr/>
        <p:txBody>
          <a:bodyPr/>
          <a:lstStyle/>
          <a:p>
            <a:r>
              <a:rPr lang="en-US" sz="2000" dirty="0" smtClean="0"/>
              <a:t>Remember the old Barn Raising.</a:t>
            </a:r>
          </a:p>
          <a:p>
            <a:r>
              <a:rPr lang="en-US" sz="2000" dirty="0"/>
              <a:t>“A </a:t>
            </a:r>
            <a:r>
              <a:rPr lang="en-US" sz="2000" b="1" dirty="0"/>
              <a:t>barn raising</a:t>
            </a:r>
            <a:r>
              <a:rPr lang="en-US" sz="2000" dirty="0"/>
              <a:t>, also historically called a "raising bee," describes a collective action of a community, in which a </a:t>
            </a:r>
            <a:r>
              <a:rPr lang="en-US" sz="2000" dirty="0">
                <a:hlinkClick r:id="rId2" tooltip="Barn (building)"/>
              </a:rPr>
              <a:t>barn</a:t>
            </a:r>
            <a:r>
              <a:rPr lang="en-US" sz="2000" dirty="0"/>
              <a:t> for one of the members is built or rebuilt collectively by members of the community. Barn raising was particularly common in 18th- and 19th-century rural </a:t>
            </a:r>
            <a:r>
              <a:rPr lang="en-US" sz="2000" dirty="0">
                <a:hlinkClick r:id="rId3" tooltip="North America"/>
              </a:rPr>
              <a:t>North America</a:t>
            </a:r>
            <a:r>
              <a:rPr lang="en-US" sz="2000" dirty="0"/>
              <a:t>. A barn was a necessary structure for any farmer, for example for storage of cereals and hay and keeping of animals. Yet a barn was also a large and costly structure, the assembly of which required more labor than a typical family could provide. Barn raising addressed the need by enlisting members of the community, unpaid, to assist in the building of their neighbors' barns. Because each member was entitled to recruit others for help, the favor would eventually return to each participant.” Wikipedia</a:t>
            </a:r>
          </a:p>
          <a:p>
            <a:endParaRPr lang="en-US" dirty="0"/>
          </a:p>
        </p:txBody>
      </p:sp>
    </p:spTree>
    <p:extLst>
      <p:ext uri="{BB962C8B-B14F-4D97-AF65-F5344CB8AC3E}">
        <p14:creationId xmlns:p14="http://schemas.microsoft.com/office/powerpoint/2010/main" val="359580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Away</a:t>
            </a:r>
            <a:endParaRPr lang="en-US" dirty="0"/>
          </a:p>
        </p:txBody>
      </p:sp>
      <p:sp>
        <p:nvSpPr>
          <p:cNvPr id="3" name="Content Placeholder 2"/>
          <p:cNvSpPr>
            <a:spLocks noGrp="1"/>
          </p:cNvSpPr>
          <p:nvPr>
            <p:ph idx="1"/>
          </p:nvPr>
        </p:nvSpPr>
        <p:spPr>
          <a:xfrm>
            <a:off x="228600" y="1524000"/>
            <a:ext cx="8610600" cy="4178300"/>
          </a:xfrm>
        </p:spPr>
        <p:txBody>
          <a:bodyPr/>
          <a:lstStyle/>
          <a:p>
            <a:r>
              <a:rPr lang="en-US" dirty="0" smtClean="0"/>
              <a:t>A Continuous Process; Not a Project</a:t>
            </a:r>
          </a:p>
          <a:p>
            <a:r>
              <a:rPr lang="en-US" dirty="0" smtClean="0"/>
              <a:t>Identify </a:t>
            </a:r>
            <a:r>
              <a:rPr lang="en-US" u="sng" dirty="0" smtClean="0"/>
              <a:t>natural</a:t>
            </a:r>
            <a:r>
              <a:rPr lang="en-US" dirty="0" smtClean="0"/>
              <a:t> places, communities and regions [from a business/citizen perspective]</a:t>
            </a:r>
          </a:p>
          <a:p>
            <a:r>
              <a:rPr lang="en-US" dirty="0"/>
              <a:t>Identify and coordinate your team; including your neighbors</a:t>
            </a:r>
          </a:p>
          <a:p>
            <a:r>
              <a:rPr lang="en-US" dirty="0" smtClean="0"/>
              <a:t>Develop a Strategy/Vision/Plan for each (living plan w/ stakeholders in process); Projects are not the plan</a:t>
            </a:r>
          </a:p>
          <a:p>
            <a:r>
              <a:rPr lang="en-US" dirty="0" smtClean="0"/>
              <a:t>Unbiased identification of weaknesses and spruce up (or upgrade) the house (rental)</a:t>
            </a:r>
          </a:p>
          <a:p>
            <a:r>
              <a:rPr lang="en-US" dirty="0" smtClean="0"/>
              <a:t>Sharpen (or buy) all your tools in advance and make shrewd decisions to effect the Vision</a:t>
            </a:r>
          </a:p>
          <a:p>
            <a:r>
              <a:rPr lang="en-US" dirty="0" smtClean="0"/>
              <a:t>Verify effectiveness of measurable projects and compliance with investment/incentive conditions</a:t>
            </a:r>
            <a:endParaRPr lang="en-US" dirty="0"/>
          </a:p>
        </p:txBody>
      </p:sp>
    </p:spTree>
    <p:extLst>
      <p:ext uri="{BB962C8B-B14F-4D97-AF65-F5344CB8AC3E}">
        <p14:creationId xmlns:p14="http://schemas.microsoft.com/office/powerpoint/2010/main" val="42793575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some ideas</a:t>
            </a:r>
            <a:endParaRPr lang="en-US" dirty="0"/>
          </a:p>
        </p:txBody>
      </p:sp>
    </p:spTree>
    <p:extLst>
      <p:ext uri="{BB962C8B-B14F-4D97-AF65-F5344CB8AC3E}">
        <p14:creationId xmlns:p14="http://schemas.microsoft.com/office/powerpoint/2010/main" val="12536604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PKF – Other Presentations and Events</a:t>
            </a:r>
            <a:endParaRPr lang="en-US" dirty="0"/>
          </a:p>
        </p:txBody>
      </p:sp>
      <p:sp>
        <p:nvSpPr>
          <p:cNvPr id="3" name="Content Placeholder 2"/>
          <p:cNvSpPr>
            <a:spLocks noGrp="1"/>
          </p:cNvSpPr>
          <p:nvPr>
            <p:ph idx="1"/>
          </p:nvPr>
        </p:nvSpPr>
        <p:spPr>
          <a:xfrm>
            <a:off x="228600" y="1524000"/>
            <a:ext cx="8610600" cy="3743325"/>
          </a:xfrm>
        </p:spPr>
        <p:txBody>
          <a:bodyPr/>
          <a:lstStyle/>
          <a:p>
            <a:r>
              <a:rPr lang="en-US" sz="1600" dirty="0"/>
              <a:t>Carl Vinson Institute of Government (CVIOG), Economic Development Professionals Training, February 5, 2014  and December 5, 2013 </a:t>
            </a:r>
          </a:p>
          <a:p>
            <a:r>
              <a:rPr lang="en-US" sz="1600" dirty="0"/>
              <a:t>Convergence of Electric and Natural Gas and its Effect on Smart Grid and Demand-Side Resources-March 17, 2014 </a:t>
            </a:r>
          </a:p>
          <a:p>
            <a:r>
              <a:rPr lang="en-US" sz="1600" dirty="0"/>
              <a:t>Alternative-Fueled Vehicle Roadshow on Transportation and Clean Fuels – Georgia Local Government Financing Options - June 3-21, 2013 </a:t>
            </a:r>
          </a:p>
          <a:p>
            <a:r>
              <a:rPr lang="en-US" sz="1600" dirty="0"/>
              <a:t>Natural Gas Vehicle Fleet &amp; Infrastructure Summit – Utility Perspective- June 6, 2013 </a:t>
            </a:r>
          </a:p>
          <a:p>
            <a:r>
              <a:rPr lang="en-US" sz="1600" dirty="0"/>
              <a:t>Engineering &amp; Operations Exchange - June 13, 2013 </a:t>
            </a:r>
          </a:p>
          <a:p>
            <a:r>
              <a:rPr lang="en-US" sz="1600" dirty="0"/>
              <a:t>2013 City Attorneys § CLE Seminar &amp; Annual Business Meeting – ESCOs - June 23, 2013</a:t>
            </a:r>
          </a:p>
          <a:p>
            <a:r>
              <a:rPr lang="en-US" sz="1600" dirty="0"/>
              <a:t>Ga. Assoc. of Water Prof. Energy Workshop, Funding Options for Energy Saving and Other Operational Saving Transactions – July 31, 2013</a:t>
            </a:r>
          </a:p>
          <a:p>
            <a:r>
              <a:rPr lang="en-US" sz="1600" dirty="0"/>
              <a:t>M&amp;J University, Tax Credits, Incentives and Economic Development – July 11, 2013</a:t>
            </a:r>
          </a:p>
          <a:p>
            <a:r>
              <a:rPr lang="en-US" sz="1600" dirty="0"/>
              <a:t>Energy Client Advisory - Electric Service Rights to Premises Locating in Wholly New Municipalities or Consolidated/Annexed Areas  - September 2013 </a:t>
            </a:r>
          </a:p>
          <a:p>
            <a:endParaRPr lang="en-US" dirty="0"/>
          </a:p>
        </p:txBody>
      </p:sp>
    </p:spTree>
    <p:extLst>
      <p:ext uri="{BB962C8B-B14F-4D97-AF65-F5344CB8AC3E}">
        <p14:creationId xmlns:p14="http://schemas.microsoft.com/office/powerpoint/2010/main" val="33143826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936625"/>
          </a:xfrm>
        </p:spPr>
        <p:txBody>
          <a:bodyPr/>
          <a:lstStyle/>
          <a:p>
            <a:r>
              <a:rPr lang="en-US" dirty="0" smtClean="0"/>
              <a:t>PKF – Other Presentations and Events</a:t>
            </a:r>
            <a:endParaRPr lang="en-US" dirty="0"/>
          </a:p>
        </p:txBody>
      </p:sp>
      <p:sp>
        <p:nvSpPr>
          <p:cNvPr id="3" name="Content Placeholder 2"/>
          <p:cNvSpPr>
            <a:spLocks noGrp="1"/>
          </p:cNvSpPr>
          <p:nvPr>
            <p:ph idx="1"/>
          </p:nvPr>
        </p:nvSpPr>
        <p:spPr>
          <a:xfrm>
            <a:off x="228600" y="1447800"/>
            <a:ext cx="8610600" cy="3743325"/>
          </a:xfrm>
        </p:spPr>
        <p:txBody>
          <a:bodyPr/>
          <a:lstStyle/>
          <a:p>
            <a:r>
              <a:rPr lang="en-US" sz="1600" dirty="0"/>
              <a:t>Solar Programs in Georgia and Proposed Amendments to the Georgia Cogeneration and Distributed Generation Act and Electric Territorial Act - March 18, 2013</a:t>
            </a:r>
          </a:p>
          <a:p>
            <a:r>
              <a:rPr lang="en-US" sz="1600" dirty="0"/>
              <a:t>Innovative Smart Grid Projects - November 7, 2012</a:t>
            </a:r>
          </a:p>
          <a:p>
            <a:r>
              <a:rPr lang="en-US" sz="1600" dirty="0"/>
              <a:t>Are you ready to be deposed - Engineering &amp; Operations Exchange - June 11-13, 2012  </a:t>
            </a:r>
          </a:p>
          <a:p>
            <a:r>
              <a:rPr lang="en-US" sz="1600" dirty="0"/>
              <a:t>Finance 101 Forum for Utility Managers - May 2, 2012  </a:t>
            </a:r>
          </a:p>
          <a:p>
            <a:r>
              <a:rPr lang="en-US" sz="1600" dirty="0"/>
              <a:t>Economic Development Advisory: Georgia General Assembly Passes Economic Development-Friendly Bills During 2012 Session - April 10, 2012</a:t>
            </a:r>
          </a:p>
          <a:p>
            <a:r>
              <a:rPr lang="en-US" sz="1600" dirty="0"/>
              <a:t>Ga. Electric Service 101 – Executive Summary of Ga. Territorial Electric Service Act and Ga. </a:t>
            </a:r>
            <a:r>
              <a:rPr lang="en-US" sz="1600" dirty="0" err="1"/>
              <a:t>Cogen</a:t>
            </a:r>
            <a:r>
              <a:rPr lang="en-US" sz="1600" dirty="0"/>
              <a:t> and Distributed Generation Act - November 11-13, 2011  </a:t>
            </a:r>
          </a:p>
          <a:p>
            <a:r>
              <a:rPr lang="en-US" sz="1600" dirty="0"/>
              <a:t>Update on the Deployment and Use of Smart Grid Technology in Georgia - October 17, 2011  </a:t>
            </a:r>
          </a:p>
          <a:p>
            <a:r>
              <a:rPr lang="en-US" sz="1600" dirty="0"/>
              <a:t>Sustainable Cities - GMA Annual Convention - June 2 -28, 2011  </a:t>
            </a:r>
          </a:p>
          <a:p>
            <a:r>
              <a:rPr lang="en-US" sz="1600" dirty="0"/>
              <a:t>Legislative Update - Electric Cities Annual Meeting - March 30, 2011</a:t>
            </a:r>
          </a:p>
          <a:p>
            <a:r>
              <a:rPr lang="en-US" sz="1600" dirty="0"/>
              <a:t>Green Building Focus  - February 24, 2011 </a:t>
            </a:r>
          </a:p>
        </p:txBody>
      </p:sp>
    </p:spTree>
    <p:extLst>
      <p:ext uri="{BB962C8B-B14F-4D97-AF65-F5344CB8AC3E}">
        <p14:creationId xmlns:p14="http://schemas.microsoft.com/office/powerpoint/2010/main" val="19515695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686800" cy="936625"/>
          </a:xfrm>
        </p:spPr>
        <p:txBody>
          <a:bodyPr/>
          <a:lstStyle/>
          <a:p>
            <a:r>
              <a:rPr lang="en-US" dirty="0" smtClean="0"/>
              <a:t>PKF – Other Presentations and Events</a:t>
            </a:r>
            <a:endParaRPr lang="en-US" dirty="0"/>
          </a:p>
        </p:txBody>
      </p:sp>
      <p:sp>
        <p:nvSpPr>
          <p:cNvPr id="3" name="Content Placeholder 2"/>
          <p:cNvSpPr>
            <a:spLocks noGrp="1"/>
          </p:cNvSpPr>
          <p:nvPr>
            <p:ph idx="1"/>
          </p:nvPr>
        </p:nvSpPr>
        <p:spPr>
          <a:xfrm>
            <a:off x="228600" y="1447800"/>
            <a:ext cx="8610600" cy="3743325"/>
          </a:xfrm>
        </p:spPr>
        <p:txBody>
          <a:bodyPr/>
          <a:lstStyle/>
          <a:p>
            <a:r>
              <a:rPr lang="en-US" sz="1600" dirty="0"/>
              <a:t>Georgia's Constitutional Amendment 4: Guaranteed Energy Savings Performance Contracting - February 23, 2011  </a:t>
            </a:r>
          </a:p>
          <a:p>
            <a:r>
              <a:rPr lang="en-US" sz="1600" dirty="0"/>
              <a:t>DOE Loan Guarantees - Real Estate and Renewable Energy Markets Forum - August 24-2 , 2010  </a:t>
            </a:r>
          </a:p>
          <a:p>
            <a:r>
              <a:rPr lang="en-US" sz="1600" dirty="0"/>
              <a:t>Georgia Territorial Electric Service Act 101 - August 27, 2009  </a:t>
            </a:r>
          </a:p>
          <a:p>
            <a:r>
              <a:rPr lang="en-US" sz="1600" dirty="0"/>
              <a:t>Public Finance 101 - 2008 TGA Utility Finance &amp; Accounting Conference (August 18-19, 2008)</a:t>
            </a:r>
          </a:p>
          <a:p>
            <a:r>
              <a:rPr lang="en-US" sz="1600" dirty="0"/>
              <a:t>Public Finance Advisory: Certain Governmental Issuer’s Tax-Exempt Bonds Questioned by IRS Regarding Post-Issuance Tax Compliance - January 30, 2009</a:t>
            </a:r>
          </a:p>
          <a:p>
            <a:r>
              <a:rPr lang="en-US" sz="1600" dirty="0"/>
              <a:t>Solar Programs in Georgia and Proposed Amendments to the Georgia Cogeneration and Distributed Generation Act and Electric Territorial Act - March 18, 2013 </a:t>
            </a:r>
          </a:p>
          <a:p>
            <a:r>
              <a:rPr lang="en-US" sz="1600" dirty="0"/>
              <a:t>Innovative Smart Grid Projects - November 7, 2012 </a:t>
            </a:r>
          </a:p>
          <a:p>
            <a:r>
              <a:rPr lang="en-US" sz="1600" dirty="0"/>
              <a:t>Are you ready to be deposed - Engineering &amp; Operations Exchange - June 11-13, 2012  </a:t>
            </a:r>
          </a:p>
          <a:p>
            <a:r>
              <a:rPr lang="en-US" sz="1600" dirty="0"/>
              <a:t>Finance 101 Forum for Utility Managers - May 2, 2012  </a:t>
            </a:r>
          </a:p>
          <a:p>
            <a:r>
              <a:rPr lang="en-US" sz="1600" dirty="0"/>
              <a:t>Economic Development Advisory: Georgia General Assembly Passes Economic Development-Friendly Bills During 2012 Session - April 10, 2012</a:t>
            </a:r>
          </a:p>
          <a:p>
            <a:endParaRPr lang="en-US" sz="1600" dirty="0"/>
          </a:p>
          <a:p>
            <a:endParaRPr lang="en-US" sz="1600" dirty="0"/>
          </a:p>
        </p:txBody>
      </p:sp>
    </p:spTree>
    <p:extLst>
      <p:ext uri="{BB962C8B-B14F-4D97-AF65-F5344CB8AC3E}">
        <p14:creationId xmlns:p14="http://schemas.microsoft.com/office/powerpoint/2010/main" val="3766213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936625"/>
          </a:xfrm>
        </p:spPr>
        <p:txBody>
          <a:bodyPr/>
          <a:lstStyle/>
          <a:p>
            <a:r>
              <a:rPr lang="en-US" dirty="0" smtClean="0"/>
              <a:t>PKF – Other Presentations and Events</a:t>
            </a:r>
            <a:endParaRPr lang="en-US" dirty="0"/>
          </a:p>
        </p:txBody>
      </p:sp>
      <p:sp>
        <p:nvSpPr>
          <p:cNvPr id="3" name="Content Placeholder 2"/>
          <p:cNvSpPr>
            <a:spLocks noGrp="1"/>
          </p:cNvSpPr>
          <p:nvPr>
            <p:ph idx="1"/>
          </p:nvPr>
        </p:nvSpPr>
        <p:spPr/>
        <p:txBody>
          <a:bodyPr/>
          <a:lstStyle/>
          <a:p>
            <a:r>
              <a:rPr lang="en-US" sz="1600" dirty="0"/>
              <a:t>Ga. Electric Service 101 – Executive Summary of Ga. Territorial Electric Service Act and Ga. </a:t>
            </a:r>
            <a:r>
              <a:rPr lang="en-US" sz="1600" dirty="0" err="1"/>
              <a:t>Cogen</a:t>
            </a:r>
            <a:r>
              <a:rPr lang="en-US" sz="1600" dirty="0"/>
              <a:t>. and Distributed Generation Act - November 11-13, 2011  </a:t>
            </a:r>
          </a:p>
          <a:p>
            <a:r>
              <a:rPr lang="en-US" sz="1600" dirty="0"/>
              <a:t>Update on the Deployment and Use of Smart Grid Technology in Georgia - October 17, 2011  </a:t>
            </a:r>
          </a:p>
          <a:p>
            <a:r>
              <a:rPr lang="en-US" sz="1600" dirty="0"/>
              <a:t>Sustainable Cities - GMA Annual Convention - June 2 -28, 2011  </a:t>
            </a:r>
          </a:p>
          <a:p>
            <a:r>
              <a:rPr lang="en-US" sz="1600" dirty="0"/>
              <a:t>Georgia's Constitutional Amendment 4: Guaranteed Energy Savings Performance Contracting - February 23, 2011  </a:t>
            </a:r>
          </a:p>
          <a:p>
            <a:r>
              <a:rPr lang="en-US" sz="1600" dirty="0"/>
              <a:t>Energy &amp; Sustainability Advisory: Energy Efficiency and Conservation – Successful Legislative Session in Georgia  - November 10, 2010 </a:t>
            </a:r>
          </a:p>
          <a:p>
            <a:pPr marL="0" indent="0">
              <a:buNone/>
            </a:pPr>
            <a:endParaRPr lang="en-US" sz="1600" dirty="0"/>
          </a:p>
          <a:p>
            <a:endParaRPr lang="en-US" dirty="0"/>
          </a:p>
        </p:txBody>
      </p:sp>
    </p:spTree>
    <p:extLst>
      <p:ext uri="{BB962C8B-B14F-4D97-AF65-F5344CB8AC3E}">
        <p14:creationId xmlns:p14="http://schemas.microsoft.com/office/powerpoint/2010/main" val="5973782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Links</a:t>
            </a:r>
            <a:endParaRPr lang="en-US" dirty="0"/>
          </a:p>
        </p:txBody>
      </p:sp>
      <p:sp>
        <p:nvSpPr>
          <p:cNvPr id="3" name="Content Placeholder 2"/>
          <p:cNvSpPr>
            <a:spLocks noGrp="1"/>
          </p:cNvSpPr>
          <p:nvPr>
            <p:ph idx="1"/>
          </p:nvPr>
        </p:nvSpPr>
        <p:spPr>
          <a:xfrm>
            <a:off x="228600" y="1676400"/>
            <a:ext cx="8610600" cy="3743325"/>
          </a:xfrm>
        </p:spPr>
        <p:txBody>
          <a:bodyPr/>
          <a:lstStyle/>
          <a:p>
            <a:pPr lvl="0" eaLnBrk="0" hangingPunct="0"/>
            <a:r>
              <a:rPr lang="en-US" sz="1600" dirty="0">
                <a:solidFill>
                  <a:srgbClr val="FFFFFF"/>
                </a:solidFill>
              </a:rPr>
              <a:t>Location Georgia - </a:t>
            </a:r>
            <a:r>
              <a:rPr lang="en-US" sz="1600" u="sng" dirty="0">
                <a:solidFill>
                  <a:srgbClr val="FFFFFF"/>
                </a:solidFill>
                <a:hlinkClick r:id="rId2"/>
              </a:rPr>
              <a:t>http://www.locationgeorgia.com/</a:t>
            </a:r>
            <a:endParaRPr lang="en-US" sz="1600" dirty="0">
              <a:solidFill>
                <a:srgbClr val="FFFFFF"/>
              </a:solidFill>
            </a:endParaRPr>
          </a:p>
          <a:p>
            <a:pPr lvl="0" eaLnBrk="0" hangingPunct="0"/>
            <a:r>
              <a:rPr lang="en-US" sz="1600" dirty="0">
                <a:solidFill>
                  <a:srgbClr val="FFFFFF"/>
                </a:solidFill>
              </a:rPr>
              <a:t>Georgia Department of Economic Development - </a:t>
            </a:r>
            <a:r>
              <a:rPr lang="en-US" sz="1600" u="sng" dirty="0">
                <a:solidFill>
                  <a:srgbClr val="FFFFFF"/>
                </a:solidFill>
                <a:hlinkClick r:id="rId3"/>
              </a:rPr>
              <a:t>www.georgia.org</a:t>
            </a:r>
            <a:endParaRPr lang="en-US" sz="1600" dirty="0">
              <a:solidFill>
                <a:srgbClr val="FFFFFF"/>
              </a:solidFill>
            </a:endParaRPr>
          </a:p>
          <a:p>
            <a:pPr lvl="0" eaLnBrk="0" hangingPunct="0"/>
            <a:r>
              <a:rPr lang="en-US" sz="1600" dirty="0">
                <a:solidFill>
                  <a:srgbClr val="FFFFFF"/>
                </a:solidFill>
              </a:rPr>
              <a:t>Georgia Department of Community Affairs </a:t>
            </a:r>
            <a:r>
              <a:rPr lang="en-US" sz="1600" u="sng" dirty="0">
                <a:solidFill>
                  <a:srgbClr val="FFFFFF"/>
                </a:solidFill>
                <a:hlinkClick r:id="rId4"/>
              </a:rPr>
              <a:t>www.dca.ga.gov</a:t>
            </a:r>
            <a:endParaRPr lang="en-US" sz="1600" dirty="0">
              <a:solidFill>
                <a:srgbClr val="FFFFFF"/>
              </a:solidFill>
            </a:endParaRPr>
          </a:p>
          <a:p>
            <a:pPr lvl="0" eaLnBrk="0" hangingPunct="0"/>
            <a:r>
              <a:rPr lang="en-US" sz="1600" dirty="0">
                <a:solidFill>
                  <a:srgbClr val="FFFFFF"/>
                </a:solidFill>
              </a:rPr>
              <a:t>Funding — Government Management Indicators annual reports, includes section on how economic development is managed and funded - </a:t>
            </a:r>
            <a:r>
              <a:rPr lang="en-US" sz="1600" u="sng" dirty="0">
                <a:solidFill>
                  <a:srgbClr val="FFFFFF"/>
                </a:solidFill>
                <a:hlinkClick r:id="rId5"/>
              </a:rPr>
              <a:t>www.dca.ga.gov/development/research/programs/gomi2.asp</a:t>
            </a:r>
            <a:endParaRPr lang="en-US" sz="1600" dirty="0">
              <a:solidFill>
                <a:srgbClr val="FFFFFF"/>
              </a:solidFill>
            </a:endParaRPr>
          </a:p>
          <a:p>
            <a:pPr lvl="0" eaLnBrk="0" hangingPunct="0"/>
            <a:r>
              <a:rPr lang="en-US" sz="1600" dirty="0">
                <a:solidFill>
                  <a:srgbClr val="FFFFFF"/>
                </a:solidFill>
              </a:rPr>
              <a:t>Job Tax Credits — information on tiers and the map: </a:t>
            </a:r>
            <a:r>
              <a:rPr lang="en-US" sz="1600" u="sng" dirty="0">
                <a:solidFill>
                  <a:srgbClr val="FFFFFF"/>
                </a:solidFill>
                <a:hlinkClick r:id="rId6"/>
              </a:rPr>
              <a:t>http://www.dca.ga.gov/economic/TaxCredits/index.asp</a:t>
            </a:r>
            <a:endParaRPr lang="en-US" sz="1600" dirty="0">
              <a:solidFill>
                <a:srgbClr val="FFFFFF"/>
              </a:solidFill>
            </a:endParaRPr>
          </a:p>
          <a:p>
            <a:pPr lvl="0" eaLnBrk="0" hangingPunct="0"/>
            <a:r>
              <a:rPr lang="en-US" sz="1600" dirty="0">
                <a:solidFill>
                  <a:srgbClr val="FFFFFF"/>
                </a:solidFill>
              </a:rPr>
              <a:t>Economic Development Financing Programs:</a:t>
            </a:r>
          </a:p>
          <a:p>
            <a:pPr lvl="0" eaLnBrk="0" hangingPunct="0"/>
            <a:r>
              <a:rPr lang="en-US" sz="1600" u="sng" dirty="0">
                <a:solidFill>
                  <a:srgbClr val="FFFFFF"/>
                </a:solidFill>
                <a:hlinkClick r:id="rId7"/>
              </a:rPr>
              <a:t>http://www.dca.state.ga.us/economic/TaxCredits/programs/downloads/EDFD.pdf</a:t>
            </a:r>
            <a:endParaRPr lang="en-US" sz="1600" dirty="0">
              <a:solidFill>
                <a:srgbClr val="FFFFFF"/>
              </a:solidFill>
            </a:endParaRPr>
          </a:p>
          <a:p>
            <a:pPr lvl="0" eaLnBrk="0" hangingPunct="0"/>
            <a:r>
              <a:rPr lang="en-US" sz="1600" dirty="0">
                <a:solidFill>
                  <a:srgbClr val="FFFFFF"/>
                </a:solidFill>
              </a:rPr>
              <a:t>Georgia County Guide — demographic and economic information: </a:t>
            </a:r>
            <a:r>
              <a:rPr lang="en-US" sz="1600" u="sng" dirty="0">
                <a:solidFill>
                  <a:srgbClr val="FFFFFF"/>
                </a:solidFill>
                <a:hlinkClick r:id="rId8"/>
              </a:rPr>
              <a:t>http://www.countyguide.uga.edu/</a:t>
            </a:r>
            <a:endParaRPr lang="en-US" sz="1600" dirty="0">
              <a:solidFill>
                <a:srgbClr val="FFFFFF"/>
              </a:solidFill>
            </a:endParaRPr>
          </a:p>
          <a:p>
            <a:pPr lvl="0" eaLnBrk="0" hangingPunct="0"/>
            <a:r>
              <a:rPr lang="en-US" sz="1600" dirty="0">
                <a:solidFill>
                  <a:srgbClr val="FFFFFF"/>
                </a:solidFill>
              </a:rPr>
              <a:t>Georgia Statistics System - </a:t>
            </a:r>
            <a:r>
              <a:rPr lang="en-US" sz="1600" u="sng" dirty="0">
                <a:solidFill>
                  <a:srgbClr val="FFFFFF"/>
                </a:solidFill>
                <a:hlinkClick r:id="rId9"/>
              </a:rPr>
              <a:t>http://www.georgiastats.uga.edu/</a:t>
            </a:r>
            <a:r>
              <a:rPr lang="en-US" sz="1600" u="sng" dirty="0">
                <a:solidFill>
                  <a:srgbClr val="FFFFFF"/>
                </a:solidFill>
              </a:rPr>
              <a:t> </a:t>
            </a:r>
            <a:endParaRPr lang="en-US" sz="1600" dirty="0">
              <a:solidFill>
                <a:srgbClr val="FFFFFF"/>
              </a:solidFill>
            </a:endParaRPr>
          </a:p>
          <a:p>
            <a:pPr lvl="0" eaLnBrk="0" hangingPunct="0"/>
            <a:r>
              <a:rPr lang="en-US" sz="1600" dirty="0">
                <a:solidFill>
                  <a:srgbClr val="FFFFFF"/>
                </a:solidFill>
              </a:rPr>
              <a:t>Authorities database — search by county, city, type of authority, etc.: </a:t>
            </a:r>
            <a:r>
              <a:rPr lang="en-US" sz="1600" u="sng" dirty="0">
                <a:solidFill>
                  <a:srgbClr val="FFFFFF"/>
                </a:solidFill>
                <a:hlinkClick r:id="rId10"/>
              </a:rPr>
              <a:t>http://www.dca.ga.gov/development/research/programs/RASearch/RASearch.asp</a:t>
            </a:r>
            <a:endParaRPr lang="en-US" sz="1600" dirty="0">
              <a:solidFill>
                <a:srgbClr val="FFFFFF"/>
              </a:solidFill>
            </a:endParaRPr>
          </a:p>
          <a:p>
            <a:pPr lvl="0" eaLnBrk="0" hangingPunct="0"/>
            <a:r>
              <a:rPr lang="en-US" sz="1600" dirty="0">
                <a:solidFill>
                  <a:srgbClr val="FFFFFF"/>
                </a:solidFill>
              </a:rPr>
              <a:t>Carl Vinson Institute of Government -   </a:t>
            </a:r>
            <a:r>
              <a:rPr lang="en-US" sz="1600" u="sng" dirty="0">
                <a:solidFill>
                  <a:srgbClr val="FFFFFF"/>
                </a:solidFill>
                <a:hlinkClick r:id="rId11"/>
              </a:rPr>
              <a:t>www.cviog.uga.edu</a:t>
            </a:r>
            <a:r>
              <a:rPr lang="en-US" sz="1600" u="sng" dirty="0">
                <a:solidFill>
                  <a:srgbClr val="FFFFFF"/>
                </a:solidFill>
              </a:rPr>
              <a:t> </a:t>
            </a:r>
            <a:endParaRPr lang="en-US" sz="1600" dirty="0">
              <a:solidFill>
                <a:srgbClr val="FFFFFF"/>
              </a:solidFill>
            </a:endParaRPr>
          </a:p>
          <a:p>
            <a:endParaRPr lang="en-US" dirty="0"/>
          </a:p>
        </p:txBody>
      </p:sp>
    </p:spTree>
    <p:extLst>
      <p:ext uri="{BB962C8B-B14F-4D97-AF65-F5344CB8AC3E}">
        <p14:creationId xmlns:p14="http://schemas.microsoft.com/office/powerpoint/2010/main" val="24174407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br>
              <a:rPr lang="en-US" dirty="0" smtClean="0"/>
            </a:br>
            <a:endParaRPr lang="en-US" dirty="0"/>
          </a:p>
        </p:txBody>
      </p:sp>
      <p:sp>
        <p:nvSpPr>
          <p:cNvPr id="6" name="Content Placeholder 5"/>
          <p:cNvSpPr>
            <a:spLocks noGrp="1"/>
          </p:cNvSpPr>
          <p:nvPr>
            <p:ph idx="1"/>
          </p:nvPr>
        </p:nvSpPr>
        <p:spPr>
          <a:xfrm>
            <a:off x="228600" y="1371600"/>
            <a:ext cx="8610600" cy="3743325"/>
          </a:xfrm>
        </p:spPr>
        <p:txBody>
          <a:bodyPr/>
          <a:lstStyle/>
          <a:p>
            <a:pPr marL="0" indent="0">
              <a:buNone/>
            </a:pPr>
            <a:r>
              <a:rPr lang="en-US" dirty="0" smtClean="0"/>
              <a:t>Contact:</a:t>
            </a:r>
          </a:p>
          <a:p>
            <a:pPr marL="0" indent="0">
              <a:buNone/>
            </a:pPr>
            <a:endParaRPr lang="en-US" dirty="0"/>
          </a:p>
          <a:p>
            <a:pPr marL="0" indent="0" algn="ctr">
              <a:spcBef>
                <a:spcPts val="0"/>
              </a:spcBef>
              <a:buNone/>
            </a:pPr>
            <a:r>
              <a:rPr lang="en-US" dirty="0" smtClean="0"/>
              <a:t>Peter K. Floyd, Esq.</a:t>
            </a:r>
          </a:p>
          <a:p>
            <a:pPr marL="0" indent="0" algn="ctr">
              <a:spcBef>
                <a:spcPts val="0"/>
              </a:spcBef>
              <a:buNone/>
            </a:pPr>
            <a:r>
              <a:rPr lang="en-US" dirty="0" smtClean="0"/>
              <a:t>Partner (Development Incentives,</a:t>
            </a:r>
          </a:p>
          <a:p>
            <a:pPr marL="0" indent="0" algn="ctr">
              <a:spcBef>
                <a:spcPts val="0"/>
              </a:spcBef>
              <a:buNone/>
            </a:pPr>
            <a:r>
              <a:rPr lang="en-US" dirty="0" smtClean="0"/>
              <a:t>Energy, Infrastructure &amp;Public Finance)</a:t>
            </a:r>
          </a:p>
          <a:p>
            <a:pPr marL="0" indent="0" algn="ctr">
              <a:spcBef>
                <a:spcPts val="0"/>
              </a:spcBef>
              <a:buNone/>
            </a:pPr>
            <a:r>
              <a:rPr lang="en-US" dirty="0" smtClean="0"/>
              <a:t>Phone: 404-881-4510</a:t>
            </a:r>
          </a:p>
          <a:p>
            <a:pPr marL="0" indent="0" algn="ctr">
              <a:spcBef>
                <a:spcPts val="0"/>
              </a:spcBef>
              <a:buNone/>
            </a:pPr>
            <a:r>
              <a:rPr lang="en-US" dirty="0" smtClean="0"/>
              <a:t>Email: </a:t>
            </a:r>
            <a:r>
              <a:rPr lang="en-US" dirty="0" smtClean="0">
                <a:hlinkClick r:id="rId2"/>
              </a:rPr>
              <a:t>peter.floyd@alston.com</a:t>
            </a:r>
            <a:endParaRPr lang="en-US" dirty="0" smtClean="0"/>
          </a:p>
          <a:p>
            <a:pPr marL="0" indent="0" algn="ctr">
              <a:spcBef>
                <a:spcPts val="0"/>
              </a:spcBef>
              <a:buNone/>
            </a:pPr>
            <a:r>
              <a:rPr lang="en-US" dirty="0" smtClean="0"/>
              <a:t>Bio: </a:t>
            </a:r>
            <a:r>
              <a:rPr lang="en-US" dirty="0" smtClean="0">
                <a:hlinkClick r:id="rId3"/>
              </a:rPr>
              <a:t>http://www.linkedin.com/pub/peter-floyd/29/220/a86/</a:t>
            </a:r>
            <a:endParaRPr lang="en-US" dirty="0" smtClean="0"/>
          </a:p>
          <a:p>
            <a:pPr marL="0" indent="0" algn="ctr">
              <a:spcBef>
                <a:spcPts val="0"/>
              </a:spcBef>
              <a:buNone/>
            </a:pPr>
            <a:endParaRPr lang="en-US" dirty="0" smtClean="0"/>
          </a:p>
          <a:p>
            <a:pPr marL="0" indent="0" algn="ctr">
              <a:spcBef>
                <a:spcPts val="0"/>
              </a:spcBef>
              <a:buNone/>
            </a:pPr>
            <a:r>
              <a:rPr lang="en-US" dirty="0"/>
              <a:t>Atlanta • Charlotte • Dallas • Los Angeles • New York • Research Triangle • Silicon Valley • Ventura County • Washington, D.C</a:t>
            </a:r>
          </a:p>
          <a:p>
            <a:pPr marL="0" indent="0" algn="ctr">
              <a:spcBef>
                <a:spcPts val="0"/>
              </a:spcBef>
              <a:buNone/>
            </a:pPr>
            <a:endParaRPr lang="en-US" dirty="0"/>
          </a:p>
        </p:txBody>
      </p:sp>
    </p:spTree>
    <p:extLst>
      <p:ext uri="{BB962C8B-B14F-4D97-AF65-F5344CB8AC3E}">
        <p14:creationId xmlns:p14="http://schemas.microsoft.com/office/powerpoint/2010/main" val="30222126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Message from an ED professional to you.</a:t>
            </a:r>
            <a:endParaRPr lang="en-US" dirty="0"/>
          </a:p>
        </p:txBody>
      </p:sp>
      <p:sp>
        <p:nvSpPr>
          <p:cNvPr id="3" name="Content Placeholder 2"/>
          <p:cNvSpPr>
            <a:spLocks noGrp="1"/>
          </p:cNvSpPr>
          <p:nvPr>
            <p:ph idx="1"/>
          </p:nvPr>
        </p:nvSpPr>
        <p:spPr/>
        <p:txBody>
          <a:bodyPr/>
          <a:lstStyle/>
          <a:p>
            <a:pPr marL="0" indent="0">
              <a:buNone/>
            </a:pPr>
            <a:r>
              <a:rPr lang="en-US" sz="2000" dirty="0" smtClean="0"/>
              <a:t>“…</a:t>
            </a:r>
            <a:r>
              <a:rPr lang="en-US" sz="2000" dirty="0"/>
              <a:t>foremost is the need for city and county managers to fully appreciate that </a:t>
            </a:r>
            <a:r>
              <a:rPr lang="en-US" sz="2000" b="1" dirty="0"/>
              <a:t>economic development should be considered a first tier function of government </a:t>
            </a:r>
            <a:r>
              <a:rPr lang="en-US" sz="2000" dirty="0"/>
              <a:t>rather than second or third tier</a:t>
            </a:r>
            <a:r>
              <a:rPr lang="en-US" sz="2000" dirty="0" smtClean="0"/>
              <a:t>…”</a:t>
            </a:r>
          </a:p>
          <a:p>
            <a:pPr marL="0" indent="0">
              <a:buNone/>
            </a:pPr>
            <a:r>
              <a:rPr lang="en-US" sz="2000" dirty="0" smtClean="0"/>
              <a:t> </a:t>
            </a:r>
            <a:endParaRPr lang="en-US" sz="2000" dirty="0"/>
          </a:p>
          <a:p>
            <a:pPr marL="0" indent="0">
              <a:buNone/>
            </a:pPr>
            <a:r>
              <a:rPr lang="en-US" sz="2000" dirty="0"/>
              <a:t>“It is not unfair or unexpected that first tier services are usually police, fire, public works, code enforcement, and budget. However, there is no reason economic development should not be in that group, especially as cities and counties increasingly have to face severe budget constraints </a:t>
            </a:r>
            <a:r>
              <a:rPr lang="en-US" sz="2000" b="1" dirty="0"/>
              <a:t>caught between steady rising costs and static revenues</a:t>
            </a:r>
            <a:r>
              <a:rPr lang="en-US" sz="2000" dirty="0" smtClean="0"/>
              <a:t>.”</a:t>
            </a:r>
          </a:p>
          <a:p>
            <a:pPr marL="0" indent="0">
              <a:buNone/>
            </a:pPr>
            <a:endParaRPr lang="en-US" sz="2000" dirty="0" smtClean="0"/>
          </a:p>
          <a:p>
            <a:pPr marL="0" indent="0">
              <a:buNone/>
            </a:pPr>
            <a:r>
              <a:rPr lang="en-US" sz="2000" dirty="0" smtClean="0"/>
              <a:t>“</a:t>
            </a:r>
            <a:r>
              <a:rPr lang="en-US" sz="2000" b="1" dirty="0"/>
              <a:t>A sustainable, long term economic development strategy can</a:t>
            </a:r>
            <a:r>
              <a:rPr lang="en-US" sz="2000" dirty="0"/>
              <a:t> certainly have a significant beneficial impact at least on addressing the </a:t>
            </a:r>
            <a:r>
              <a:rPr lang="en-US" sz="2000" b="1" dirty="0"/>
              <a:t>static revenue </a:t>
            </a:r>
            <a:r>
              <a:rPr lang="en-US" sz="2000" dirty="0"/>
              <a:t>portion of the equation. Good luck!”</a:t>
            </a:r>
          </a:p>
          <a:p>
            <a:pPr marL="0" indent="0">
              <a:buNone/>
            </a:pPr>
            <a:endParaRPr lang="en-US" dirty="0"/>
          </a:p>
        </p:txBody>
      </p:sp>
    </p:spTree>
    <p:extLst>
      <p:ext uri="{BB962C8B-B14F-4D97-AF65-F5344CB8AC3E}">
        <p14:creationId xmlns:p14="http://schemas.microsoft.com/office/powerpoint/2010/main" val="6164827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Away</a:t>
            </a:r>
            <a:endParaRPr lang="en-US" dirty="0"/>
          </a:p>
        </p:txBody>
      </p:sp>
      <p:sp>
        <p:nvSpPr>
          <p:cNvPr id="3" name="Content Placeholder 2"/>
          <p:cNvSpPr>
            <a:spLocks noGrp="1"/>
          </p:cNvSpPr>
          <p:nvPr>
            <p:ph idx="1"/>
          </p:nvPr>
        </p:nvSpPr>
        <p:spPr>
          <a:xfrm>
            <a:off x="228600" y="1676400"/>
            <a:ext cx="8610600" cy="3743325"/>
          </a:xfrm>
        </p:spPr>
        <p:txBody>
          <a:bodyPr/>
          <a:lstStyle/>
          <a:p>
            <a:r>
              <a:rPr lang="en-US" dirty="0"/>
              <a:t>A Continuous Process; Not a Project</a:t>
            </a:r>
          </a:p>
          <a:p>
            <a:r>
              <a:rPr lang="en-US" dirty="0" smtClean="0"/>
              <a:t>Identify </a:t>
            </a:r>
            <a:r>
              <a:rPr lang="en-US" u="sng" dirty="0" smtClean="0"/>
              <a:t>natural</a:t>
            </a:r>
            <a:r>
              <a:rPr lang="en-US" dirty="0" smtClean="0"/>
              <a:t> places, communities and regions [from a business/citizen perspective]</a:t>
            </a:r>
          </a:p>
          <a:p>
            <a:r>
              <a:rPr lang="en-US" dirty="0"/>
              <a:t>Identify and coordinate your team; including your neighbors</a:t>
            </a:r>
          </a:p>
          <a:p>
            <a:r>
              <a:rPr lang="en-US" dirty="0" smtClean="0"/>
              <a:t>Develop a Strategy/Vision/Plan for each (living plan w/ stakeholders in process); Projects are not the plan</a:t>
            </a:r>
          </a:p>
          <a:p>
            <a:r>
              <a:rPr lang="en-US" dirty="0" smtClean="0"/>
              <a:t>Unbiased identification of weaknesses and spruce up (or upgrade) the house (rental)</a:t>
            </a:r>
          </a:p>
          <a:p>
            <a:r>
              <a:rPr lang="en-US" dirty="0" smtClean="0"/>
              <a:t>Sharpen (or buy) all your tools in advance and make shrewd decisions to effect the Vision</a:t>
            </a:r>
          </a:p>
          <a:p>
            <a:r>
              <a:rPr lang="en-US" dirty="0" smtClean="0"/>
              <a:t>Verify effectiveness of measurable projects and compliance with investment/incentive conditions</a:t>
            </a:r>
            <a:endParaRPr lang="en-US" dirty="0"/>
          </a:p>
        </p:txBody>
      </p:sp>
    </p:spTree>
    <p:extLst>
      <p:ext uri="{BB962C8B-B14F-4D97-AF65-F5344CB8AC3E}">
        <p14:creationId xmlns:p14="http://schemas.microsoft.com/office/powerpoint/2010/main" val="3286682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3" name="Content Placeholder 2"/>
          <p:cNvSpPr>
            <a:spLocks noGrp="1"/>
          </p:cNvSpPr>
          <p:nvPr>
            <p:ph idx="1"/>
          </p:nvPr>
        </p:nvSpPr>
        <p:spPr/>
        <p:txBody>
          <a:bodyPr/>
          <a:lstStyle/>
          <a:p>
            <a:r>
              <a:rPr lang="en-US" dirty="0" smtClean="0"/>
              <a:t>The Players</a:t>
            </a:r>
          </a:p>
          <a:p>
            <a:r>
              <a:rPr lang="en-US" dirty="0" smtClean="0"/>
              <a:t>Site Selection Process</a:t>
            </a:r>
          </a:p>
          <a:p>
            <a:r>
              <a:rPr lang="en-US" dirty="0" smtClean="0"/>
              <a:t>Top Drivers that Decide the Location</a:t>
            </a:r>
          </a:p>
          <a:p>
            <a:r>
              <a:rPr lang="en-US" dirty="0" smtClean="0"/>
              <a:t>What are you missing</a:t>
            </a:r>
          </a:p>
          <a:p>
            <a:r>
              <a:rPr lang="en-US" dirty="0" smtClean="0"/>
              <a:t>Real World Examples</a:t>
            </a:r>
          </a:p>
          <a:p>
            <a:r>
              <a:rPr lang="en-US" dirty="0" smtClean="0"/>
              <a:t>Best Practices &amp; Home Work</a:t>
            </a:r>
            <a:endParaRPr lang="en-US" dirty="0"/>
          </a:p>
        </p:txBody>
      </p:sp>
    </p:spTree>
    <p:extLst>
      <p:ext uri="{BB962C8B-B14F-4D97-AF65-F5344CB8AC3E}">
        <p14:creationId xmlns:p14="http://schemas.microsoft.com/office/powerpoint/2010/main" val="19842639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Players</a:t>
            </a:r>
            <a:endParaRPr lang="en-US" dirty="0"/>
          </a:p>
        </p:txBody>
      </p:sp>
      <p:sp>
        <p:nvSpPr>
          <p:cNvPr id="3" name="Content Placeholder 2"/>
          <p:cNvSpPr>
            <a:spLocks noGrp="1"/>
          </p:cNvSpPr>
          <p:nvPr>
            <p:ph sz="half" idx="1"/>
          </p:nvPr>
        </p:nvSpPr>
        <p:spPr/>
        <p:txBody>
          <a:bodyPr/>
          <a:lstStyle/>
          <a:p>
            <a:r>
              <a:rPr lang="en-US" dirty="0" smtClean="0"/>
              <a:t>Homeowner (more like a rental*)</a:t>
            </a:r>
          </a:p>
          <a:p>
            <a:r>
              <a:rPr lang="en-US" dirty="0" smtClean="0"/>
              <a:t>Neighborhood</a:t>
            </a:r>
          </a:p>
          <a:p>
            <a:r>
              <a:rPr lang="en-US" dirty="0" smtClean="0"/>
              <a:t>Seller’s Agent</a:t>
            </a:r>
          </a:p>
          <a:p>
            <a:r>
              <a:rPr lang="en-US" dirty="0" smtClean="0"/>
              <a:t>Buyer’s Agent</a:t>
            </a:r>
          </a:p>
          <a:p>
            <a:r>
              <a:rPr lang="en-US" dirty="0" smtClean="0"/>
              <a:t>Buyer</a:t>
            </a:r>
            <a:endParaRPr 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56487" y="1781325"/>
            <a:ext cx="1587313" cy="3823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1000" y="5715000"/>
            <a:ext cx="7315200" cy="276999"/>
          </a:xfrm>
          <a:prstGeom prst="rect">
            <a:avLst/>
          </a:prstGeom>
        </p:spPr>
        <p:txBody>
          <a:bodyPr wrap="square">
            <a:spAutoFit/>
          </a:bodyPr>
          <a:lstStyle/>
          <a:p>
            <a:pPr lvl="0" eaLnBrk="0" fontAlgn="base" hangingPunct="0">
              <a:spcBef>
                <a:spcPct val="20000"/>
              </a:spcBef>
              <a:spcAft>
                <a:spcPct val="0"/>
              </a:spcAft>
              <a:buClr>
                <a:srgbClr val="FFE471"/>
              </a:buClr>
            </a:pPr>
            <a:r>
              <a:rPr kumimoji="0" lang="en-US" sz="1200" b="1" i="0" u="none" strike="noStrike" kern="0" cap="none" spc="0" normalizeH="0" baseline="0" noProof="0" dirty="0" smtClean="0">
                <a:ln>
                  <a:noFill/>
                </a:ln>
                <a:solidFill>
                  <a:srgbClr val="FFFFFF"/>
                </a:solidFill>
                <a:effectLst/>
                <a:uLnTx/>
                <a:uFillTx/>
                <a:latin typeface="Arial"/>
                <a:ea typeface="+mn-ea"/>
                <a:cs typeface="+mn-cs"/>
              </a:rPr>
              <a:t>*  Since you have to worry about how they’ll treat, and maybe leave, your home… </a:t>
            </a: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06240694"/>
      </p:ext>
    </p:extLst>
  </p:cSld>
  <p:clrMapOvr>
    <a:masterClrMapping/>
  </p:clrMapOvr>
  <p:timing>
    <p:tnLst>
      <p:par>
        <p:cTn id="1" dur="indefinite" restart="never" nodeType="tmRoot"/>
      </p:par>
    </p:tnLst>
  </p:timing>
</p:sld>
</file>

<file path=ppt/theme/theme1.xml><?xml version="1.0" encoding="utf-8"?>
<a:theme xmlns:a="http://schemas.openxmlformats.org/drawingml/2006/main" name="Alston &amp; Bird PowerPoint Template - solid blue background_1">
  <a:themeElements>
    <a:clrScheme name="New AB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ew AB 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ew AB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AB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AB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AB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AB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AB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AB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Alston &amp; Bird PowerPoint Template - solid blue background_1</Template>
  <TotalTime>156</TotalTime>
  <Words>2875</Words>
  <Application>Microsoft Office PowerPoint</Application>
  <PresentationFormat>On-screen Show (4:3)</PresentationFormat>
  <Paragraphs>356</Paragraphs>
  <Slides>58</Slides>
  <Notes>1</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Alston &amp; Bird PowerPoint Template - solid blue background_1</vt:lpstr>
      <vt:lpstr>Practical Steps Utilities and Local Governments Can Take to Support Economic &amp; Community Development  Peter K. Floyd, Esq.</vt:lpstr>
      <vt:lpstr>Alston &amp; Bird LLP</vt:lpstr>
      <vt:lpstr>Peter K. Floyd</vt:lpstr>
      <vt:lpstr>Management Role in ED</vt:lpstr>
      <vt:lpstr>Management Role in ED</vt:lpstr>
      <vt:lpstr>Message from an ED professional to you.</vt:lpstr>
      <vt:lpstr>Take Away</vt:lpstr>
      <vt:lpstr>Table of Contents</vt:lpstr>
      <vt:lpstr>The Players</vt:lpstr>
      <vt:lpstr>PowerPoint Presentation</vt:lpstr>
      <vt:lpstr>Top Drivers that Decide the Location</vt:lpstr>
      <vt:lpstr>Top Location Decision Factors</vt:lpstr>
      <vt:lpstr>Site Selection Process</vt:lpstr>
      <vt:lpstr>The Project Process</vt:lpstr>
      <vt:lpstr>How Data Bases Work</vt:lpstr>
      <vt:lpstr>How Data Bases Work</vt:lpstr>
      <vt:lpstr>PowerPoint Presentation</vt:lpstr>
      <vt:lpstr>Site Selection Process</vt:lpstr>
      <vt:lpstr>What are you missing or Is your house a fixer upper?</vt:lpstr>
      <vt:lpstr>Utilities (Water, Sewerage, Electric, Gas, Data)</vt:lpstr>
      <vt:lpstr>PowerPoint Presentation</vt:lpstr>
      <vt:lpstr>PowerPoint Presentation</vt:lpstr>
      <vt:lpstr>Real World Examples</vt:lpstr>
      <vt:lpstr>Categories</vt:lpstr>
      <vt:lpstr>Highly Skilled Labor Pool</vt:lpstr>
      <vt:lpstr>Highly Skilled Labor Pool</vt:lpstr>
      <vt:lpstr>Highly Skilled Labor Pool</vt:lpstr>
      <vt:lpstr>Baxter International</vt:lpstr>
      <vt:lpstr>$14 million Georgia BioScience Training Center in Stanton Springs Industrial Park</vt:lpstr>
      <vt:lpstr>Highly Skilled Labor Pool</vt:lpstr>
      <vt:lpstr>Medium Skilled Labor Pool</vt:lpstr>
      <vt:lpstr>Yachiyo of America</vt:lpstr>
      <vt:lpstr>Bainbridge Manufacturing, LLC</vt:lpstr>
      <vt:lpstr>Rising Tide</vt:lpstr>
      <vt:lpstr>Intergovernmental Coop.</vt:lpstr>
      <vt:lpstr>High &amp; Medium Skilled Labor Pool - Incentives</vt:lpstr>
      <vt:lpstr>Low Skilled Labor Pool</vt:lpstr>
      <vt:lpstr>Community Development/Place Building</vt:lpstr>
      <vt:lpstr>Community Development/Place Building - Incentives</vt:lpstr>
      <vt:lpstr>Community Development/Place Building - Structure</vt:lpstr>
      <vt:lpstr>Community Development/Place Building - Structure</vt:lpstr>
      <vt:lpstr>Community Development/Place Building - Structure</vt:lpstr>
      <vt:lpstr>Community Development/Place Building – Ideas that worked</vt:lpstr>
      <vt:lpstr>Best Practices List</vt:lpstr>
      <vt:lpstr>Checklist</vt:lpstr>
      <vt:lpstr>Checklist</vt:lpstr>
      <vt:lpstr>Checklist</vt:lpstr>
      <vt:lpstr>Is your home a fixer upper</vt:lpstr>
      <vt:lpstr>Can you and your neighbors help each other?</vt:lpstr>
      <vt:lpstr>Can you and your neighbors help each other?</vt:lpstr>
      <vt:lpstr>Take Away</vt:lpstr>
      <vt:lpstr>Sharing some ideas</vt:lpstr>
      <vt:lpstr>PKF – Other Presentations and Events</vt:lpstr>
      <vt:lpstr>PKF – Other Presentations and Events</vt:lpstr>
      <vt:lpstr>PKF – Other Presentations and Events</vt:lpstr>
      <vt:lpstr>PKF – Other Presentations and Events</vt:lpstr>
      <vt:lpstr>Useful Links</vt:lpstr>
      <vt:lpstr>Questions: </vt:lpstr>
    </vt:vector>
  </TitlesOfParts>
  <Company>Alston &amp; Bird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Steps Utilities and Local Governments Can Take to Support Economic &amp; Community Development  Peter K. Floyd, Esq.</dc:title>
  <dc:creator>Alston &amp; Bird</dc:creator>
  <cp:lastModifiedBy>Alston &amp; Bird</cp:lastModifiedBy>
  <cp:revision>37</cp:revision>
  <dcterms:created xsi:type="dcterms:W3CDTF">2014-05-09T05:38:58Z</dcterms:created>
  <dcterms:modified xsi:type="dcterms:W3CDTF">2014-05-09T10:35:20Z</dcterms:modified>
</cp:coreProperties>
</file>