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63"/>
  </p:notesMasterIdLst>
  <p:sldIdLst>
    <p:sldId id="256" r:id="rId2"/>
    <p:sldId id="257" r:id="rId3"/>
    <p:sldId id="258" r:id="rId4"/>
    <p:sldId id="263" r:id="rId5"/>
    <p:sldId id="366" r:id="rId6"/>
    <p:sldId id="317" r:id="rId7"/>
    <p:sldId id="318" r:id="rId8"/>
    <p:sldId id="275" r:id="rId9"/>
    <p:sldId id="276" r:id="rId10"/>
    <p:sldId id="319" r:id="rId11"/>
    <p:sldId id="320" r:id="rId12"/>
    <p:sldId id="321" r:id="rId13"/>
    <p:sldId id="322" r:id="rId14"/>
    <p:sldId id="323" r:id="rId15"/>
    <p:sldId id="324" r:id="rId16"/>
    <p:sldId id="331" r:id="rId17"/>
    <p:sldId id="332" r:id="rId18"/>
    <p:sldId id="334" r:id="rId19"/>
    <p:sldId id="325" r:id="rId20"/>
    <p:sldId id="335" r:id="rId21"/>
    <p:sldId id="364" r:id="rId22"/>
    <p:sldId id="326" r:id="rId23"/>
    <p:sldId id="342" r:id="rId24"/>
    <p:sldId id="343" r:id="rId25"/>
    <p:sldId id="344" r:id="rId26"/>
    <p:sldId id="345" r:id="rId27"/>
    <p:sldId id="346" r:id="rId28"/>
    <p:sldId id="347" r:id="rId29"/>
    <p:sldId id="348" r:id="rId30"/>
    <p:sldId id="349" r:id="rId31"/>
    <p:sldId id="350" r:id="rId32"/>
    <p:sldId id="352" r:id="rId33"/>
    <p:sldId id="365" r:id="rId34"/>
    <p:sldId id="328" r:id="rId35"/>
    <p:sldId id="282" r:id="rId36"/>
    <p:sldId id="280" r:id="rId37"/>
    <p:sldId id="281" r:id="rId38"/>
    <p:sldId id="283" r:id="rId39"/>
    <p:sldId id="284" r:id="rId40"/>
    <p:sldId id="289" r:id="rId41"/>
    <p:sldId id="329" r:id="rId42"/>
    <p:sldId id="363" r:id="rId43"/>
    <p:sldId id="330" r:id="rId44"/>
    <p:sldId id="360" r:id="rId45"/>
    <p:sldId id="353" r:id="rId46"/>
    <p:sldId id="354" r:id="rId47"/>
    <p:sldId id="355" r:id="rId48"/>
    <p:sldId id="356" r:id="rId49"/>
    <p:sldId id="357" r:id="rId50"/>
    <p:sldId id="336" r:id="rId51"/>
    <p:sldId id="337" r:id="rId52"/>
    <p:sldId id="338" r:id="rId53"/>
    <p:sldId id="367" r:id="rId54"/>
    <p:sldId id="341" r:id="rId55"/>
    <p:sldId id="308" r:id="rId56"/>
    <p:sldId id="309" r:id="rId57"/>
    <p:sldId id="310" r:id="rId58"/>
    <p:sldId id="311" r:id="rId59"/>
    <p:sldId id="361" r:id="rId60"/>
    <p:sldId id="340" r:id="rId61"/>
    <p:sldId id="31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sorterViewPr>
    <p:cViewPr>
      <p:scale>
        <a:sx n="100" d="100"/>
        <a:sy n="100" d="100"/>
      </p:scale>
      <p:origin x="0" y="102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5FB16-8A93-4D7E-958C-ACC9FD239063}" type="datetimeFigureOut">
              <a:rPr lang="en-US" smtClean="0"/>
              <a:t>6/16/2014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E96E6-7D3C-41FE-A2F3-6F83D0A84FCD}" type="slidenum">
              <a:rPr lang="en-US" smtClean="0"/>
              <a:t>‹#›</a:t>
            </a:fld>
            <a:endParaRPr lang="en-US"/>
          </a:p>
        </p:txBody>
      </p:sp>
    </p:spTree>
    <p:extLst>
      <p:ext uri="{BB962C8B-B14F-4D97-AF65-F5344CB8AC3E}">
        <p14:creationId xmlns:p14="http://schemas.microsoft.com/office/powerpoint/2010/main" val="78401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C4F873-DE56-4B15-BF11-13EE427F817B}" type="slidenum">
              <a:rPr lang="en-US"/>
              <a:pPr eaLnBrk="1" hangingPunct="1"/>
              <a:t>24</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D9922D-49CE-42C3-BE82-BFCB8B387947}" type="slidenum">
              <a:rPr lang="en-US"/>
              <a:pPr eaLnBrk="1" hangingPunct="1"/>
              <a:t>25</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A1E32E-3964-414A-84AB-140DE34CD5D6}" type="slidenum">
              <a:rPr lang="en-US"/>
              <a:pPr eaLnBrk="1" hangingPunct="1"/>
              <a:t>44</a:t>
            </a:fld>
            <a:endParaRPr lang="en-US"/>
          </a:p>
        </p:txBody>
      </p:sp>
      <p:sp>
        <p:nvSpPr>
          <p:cNvPr id="78851" name="Slide Image Placeholder 1"/>
          <p:cNvSpPr>
            <a:spLocks noGrp="1" noRot="1" noChangeAspect="1" noTextEdit="1"/>
          </p:cNvSpPr>
          <p:nvPr>
            <p:ph type="sldImg"/>
          </p:nvPr>
        </p:nvSpPr>
        <p:spPr>
          <a:xfrm>
            <a:off x="1141413" y="685800"/>
            <a:ext cx="4573587" cy="3430588"/>
          </a:xfrm>
          <a:ln/>
        </p:spPr>
      </p:sp>
      <p:sp>
        <p:nvSpPr>
          <p:cNvPr id="78852" name="Notes Placeholder 2"/>
          <p:cNvSpPr>
            <a:spLocks noGrp="1"/>
          </p:cNvSpPr>
          <p:nvPr>
            <p:ph type="body" idx="1"/>
          </p:nvPr>
        </p:nvSpPr>
        <p:spPr>
          <a:noFill/>
        </p:spPr>
        <p:txBody>
          <a:bodyPr lIns="90744" tIns="45372" rIns="90744" bIns="45372"/>
          <a:lstStyle/>
          <a:p>
            <a:pPr eaLnBrk="1" hangingPunct="1"/>
            <a:endParaRPr lang="en-US" smtClean="0">
              <a:latin typeface="Arial" pitchFamily="34" charset="0"/>
            </a:endParaRPr>
          </a:p>
        </p:txBody>
      </p:sp>
      <p:sp>
        <p:nvSpPr>
          <p:cNvPr id="788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4" tIns="45372" rIns="90744" bIns="4537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CB44249B-EC85-44A7-A403-C020C711F909}" type="slidenum">
              <a:rPr lang="en-US" sz="1200">
                <a:cs typeface="Arial" pitchFamily="34" charset="0"/>
              </a:rPr>
              <a:pPr algn="r" eaLnBrk="1" hangingPunct="1"/>
              <a:t>44</a:t>
            </a:fld>
            <a:endParaRPr lang="en-US" sz="120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D8926C-1C43-4284-8F64-D267FACB8CCF}" type="slidenum">
              <a:rPr lang="en-US"/>
              <a:pPr eaLnBrk="1" hangingPunct="1"/>
              <a:t>46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73AE48-301A-4436-9789-44E205B010B3}" type="slidenum">
              <a:rPr lang="en-US"/>
              <a:pPr eaLnBrk="1" hangingPunct="1"/>
              <a:t>47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new ab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14288"/>
            <a:ext cx="9172575" cy="635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1316038" y="3362325"/>
            <a:ext cx="6442075" cy="0"/>
          </a:xfrm>
          <a:prstGeom prst="line">
            <a:avLst/>
          </a:prstGeom>
          <a:noFill/>
          <a:ln w="9525">
            <a:solidFill>
              <a:srgbClr val="FFE47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2" descr="P:\A+B  Firm-Wide\Administrative Departments\Business Development\Graphics\desktop\New Logos\2013\Alston &amp; Bird Logos\A+B Long 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6518275"/>
            <a:ext cx="2752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
          <p:cNvSpPr>
            <a:spLocks noGrp="1" noChangeArrowheads="1"/>
          </p:cNvSpPr>
          <p:nvPr>
            <p:ph type="ctrTitle"/>
          </p:nvPr>
        </p:nvSpPr>
        <p:spPr>
          <a:xfrm>
            <a:off x="685800" y="1949450"/>
            <a:ext cx="7772400" cy="1143000"/>
          </a:xfrm>
        </p:spPr>
        <p:txBody>
          <a:bodyPr/>
          <a:lstStyle>
            <a:lvl1pPr>
              <a:defRPr/>
            </a:lvl1pPr>
          </a:lstStyle>
          <a:p>
            <a:pPr lvl="0"/>
            <a:r>
              <a:rPr lang="en-US" noProof="0" smtClean="0"/>
              <a:t>Click to edit Master title style</a:t>
            </a:r>
          </a:p>
        </p:txBody>
      </p:sp>
      <p:sp>
        <p:nvSpPr>
          <p:cNvPr id="1095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i="1"/>
            </a:lvl1pPr>
          </a:lstStyle>
          <a:p>
            <a:pPr lvl="0"/>
            <a:r>
              <a:rPr lang="en-US" noProof="0" smtClean="0"/>
              <a:t>Click to edit Master subtitle style</a:t>
            </a:r>
          </a:p>
        </p:txBody>
      </p:sp>
    </p:spTree>
    <p:extLst>
      <p:ext uri="{BB962C8B-B14F-4D97-AF65-F5344CB8AC3E}">
        <p14:creationId xmlns:p14="http://schemas.microsoft.com/office/powerpoint/2010/main" val="129877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77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39775"/>
            <a:ext cx="2171700" cy="488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39775"/>
            <a:ext cx="6362700" cy="488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205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276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31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82775"/>
            <a:ext cx="4229100" cy="374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82775"/>
            <a:ext cx="4229100" cy="374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010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721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8401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06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698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492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new ab backgro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575" y="-14288"/>
            <a:ext cx="9172575" cy="635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600" y="739775"/>
            <a:ext cx="8686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228600" y="1882775"/>
            <a:ext cx="8610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39"/>
          <p:cNvSpPr txBox="1">
            <a:spLocks noChangeArrowheads="1"/>
          </p:cNvSpPr>
          <p:nvPr/>
        </p:nvSpPr>
        <p:spPr bwMode="auto">
          <a:xfrm>
            <a:off x="228600" y="6477000"/>
            <a:ext cx="3349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defRPr/>
            </a:pPr>
            <a:fld id="{E2F9DEBD-D37D-4D0F-AF33-52F85D6E9745}" type="slidenum">
              <a:rPr lang="en-US" sz="1000" smtClean="0">
                <a:solidFill>
                  <a:srgbClr val="333333"/>
                </a:solidFill>
              </a:rPr>
              <a:pPr algn="r">
                <a:defRPr/>
              </a:pPr>
              <a:t>‹#›</a:t>
            </a:fld>
            <a:endParaRPr lang="en-US" sz="1000" smtClean="0">
              <a:solidFill>
                <a:srgbClr val="333333"/>
              </a:solidFill>
            </a:endParaRPr>
          </a:p>
        </p:txBody>
      </p:sp>
      <p:pic>
        <p:nvPicPr>
          <p:cNvPr id="2" name="Picture 2" descr="P:\A+B  Firm-Wide\Administrative Departments\Business Development\Graphics\desktop\New Logos\2013\Alston &amp; Bird Logos\A+B Long Blu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18250" y="6518275"/>
            <a:ext cx="2752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eaLnBrk="1" fontAlgn="base" hangingPunct="1">
        <a:spcBef>
          <a:spcPct val="0"/>
        </a:spcBef>
        <a:spcAft>
          <a:spcPct val="0"/>
        </a:spcAft>
        <a:defRPr sz="3300">
          <a:solidFill>
            <a:schemeClr val="bg1"/>
          </a:solidFill>
          <a:latin typeface="+mj-lt"/>
          <a:ea typeface="+mj-ea"/>
          <a:cs typeface="+mj-cs"/>
        </a:defRPr>
      </a:lvl1pPr>
      <a:lvl2pPr algn="ctr" rtl="0" eaLnBrk="1" fontAlgn="base" hangingPunct="1">
        <a:spcBef>
          <a:spcPct val="0"/>
        </a:spcBef>
        <a:spcAft>
          <a:spcPct val="0"/>
        </a:spcAft>
        <a:defRPr sz="3300">
          <a:solidFill>
            <a:schemeClr val="bg1"/>
          </a:solidFill>
          <a:latin typeface="Times New Roman" pitchFamily="18" charset="0"/>
        </a:defRPr>
      </a:lvl2pPr>
      <a:lvl3pPr algn="ctr" rtl="0" eaLnBrk="1" fontAlgn="base" hangingPunct="1">
        <a:spcBef>
          <a:spcPct val="0"/>
        </a:spcBef>
        <a:spcAft>
          <a:spcPct val="0"/>
        </a:spcAft>
        <a:defRPr sz="3300">
          <a:solidFill>
            <a:schemeClr val="bg1"/>
          </a:solidFill>
          <a:latin typeface="Times New Roman" pitchFamily="18" charset="0"/>
        </a:defRPr>
      </a:lvl3pPr>
      <a:lvl4pPr algn="ctr" rtl="0" eaLnBrk="1" fontAlgn="base" hangingPunct="1">
        <a:spcBef>
          <a:spcPct val="0"/>
        </a:spcBef>
        <a:spcAft>
          <a:spcPct val="0"/>
        </a:spcAft>
        <a:defRPr sz="3300">
          <a:solidFill>
            <a:schemeClr val="bg1"/>
          </a:solidFill>
          <a:latin typeface="Times New Roman" pitchFamily="18" charset="0"/>
        </a:defRPr>
      </a:lvl4pPr>
      <a:lvl5pPr algn="ctr" rtl="0" eaLnBrk="1" fontAlgn="base" hangingPunct="1">
        <a:spcBef>
          <a:spcPct val="0"/>
        </a:spcBef>
        <a:spcAft>
          <a:spcPct val="0"/>
        </a:spcAft>
        <a:defRPr sz="3300">
          <a:solidFill>
            <a:schemeClr val="bg1"/>
          </a:solidFill>
          <a:latin typeface="Times New Roman" pitchFamily="18" charset="0"/>
        </a:defRPr>
      </a:lvl5pPr>
      <a:lvl6pPr marL="457200" algn="ctr" rtl="0" eaLnBrk="1" fontAlgn="base" hangingPunct="1">
        <a:spcBef>
          <a:spcPct val="0"/>
        </a:spcBef>
        <a:spcAft>
          <a:spcPct val="0"/>
        </a:spcAft>
        <a:defRPr sz="3300">
          <a:solidFill>
            <a:schemeClr val="bg1"/>
          </a:solidFill>
          <a:latin typeface="Times New Roman" pitchFamily="18" charset="0"/>
        </a:defRPr>
      </a:lvl6pPr>
      <a:lvl7pPr marL="914400" algn="ctr" rtl="0" eaLnBrk="1" fontAlgn="base" hangingPunct="1">
        <a:spcBef>
          <a:spcPct val="0"/>
        </a:spcBef>
        <a:spcAft>
          <a:spcPct val="0"/>
        </a:spcAft>
        <a:defRPr sz="3300">
          <a:solidFill>
            <a:schemeClr val="bg1"/>
          </a:solidFill>
          <a:latin typeface="Times New Roman" pitchFamily="18" charset="0"/>
        </a:defRPr>
      </a:lvl7pPr>
      <a:lvl8pPr marL="1371600" algn="ctr" rtl="0" eaLnBrk="1" fontAlgn="base" hangingPunct="1">
        <a:spcBef>
          <a:spcPct val="0"/>
        </a:spcBef>
        <a:spcAft>
          <a:spcPct val="0"/>
        </a:spcAft>
        <a:defRPr sz="3300">
          <a:solidFill>
            <a:schemeClr val="bg1"/>
          </a:solidFill>
          <a:latin typeface="Times New Roman" pitchFamily="18" charset="0"/>
        </a:defRPr>
      </a:lvl8pPr>
      <a:lvl9pPr marL="1828800" algn="ctr" rtl="0" eaLnBrk="1" fontAlgn="base" hangingPunct="1">
        <a:spcBef>
          <a:spcPct val="0"/>
        </a:spcBef>
        <a:spcAft>
          <a:spcPct val="0"/>
        </a:spcAft>
        <a:defRPr sz="33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lr>
          <a:srgbClr val="FFE471"/>
        </a:buClr>
        <a:buFont typeface="Wingdings" pitchFamily="2" charset="2"/>
        <a:buChar char="§"/>
        <a:defRPr sz="2200">
          <a:solidFill>
            <a:schemeClr val="bg1"/>
          </a:solidFill>
          <a:latin typeface="+mn-lt"/>
          <a:ea typeface="+mn-ea"/>
          <a:cs typeface="+mn-cs"/>
        </a:defRPr>
      </a:lvl1pPr>
      <a:lvl2pPr marL="742950" indent="-285750" algn="l" rtl="0" eaLnBrk="1" fontAlgn="base" hangingPunct="1">
        <a:spcBef>
          <a:spcPct val="20000"/>
        </a:spcBef>
        <a:spcAft>
          <a:spcPct val="0"/>
        </a:spcAft>
        <a:buClr>
          <a:srgbClr val="FFE471"/>
        </a:buClr>
        <a:buFont typeface="Wingdings" pitchFamily="2" charset="2"/>
        <a:buChar char="§"/>
        <a:defRPr>
          <a:solidFill>
            <a:schemeClr val="bg1"/>
          </a:solidFill>
          <a:latin typeface="+mn-lt"/>
        </a:defRPr>
      </a:lvl2pPr>
      <a:lvl3pPr marL="1143000" indent="-228600" algn="l" rtl="0" eaLnBrk="1" fontAlgn="base" hangingPunct="1">
        <a:spcBef>
          <a:spcPct val="20000"/>
        </a:spcBef>
        <a:spcAft>
          <a:spcPct val="0"/>
        </a:spcAft>
        <a:buClr>
          <a:srgbClr val="FFE471"/>
        </a:buClr>
        <a:buFont typeface="Wingdings" pitchFamily="2" charset="2"/>
        <a:buChar char="§"/>
        <a:defRPr sz="1500">
          <a:solidFill>
            <a:schemeClr val="bg1"/>
          </a:solidFill>
          <a:latin typeface="+mn-lt"/>
        </a:defRPr>
      </a:lvl3pPr>
      <a:lvl4pPr marL="1600200" indent="-228600" algn="l" rtl="0" eaLnBrk="1" fontAlgn="base" hangingPunct="1">
        <a:spcBef>
          <a:spcPct val="20000"/>
        </a:spcBef>
        <a:spcAft>
          <a:spcPct val="0"/>
        </a:spcAft>
        <a:buClr>
          <a:srgbClr val="FFE471"/>
        </a:buClr>
        <a:buFont typeface="Wingdings" pitchFamily="2" charset="2"/>
        <a:buChar char="§"/>
        <a:defRPr sz="1300">
          <a:solidFill>
            <a:schemeClr val="bg1"/>
          </a:solidFill>
          <a:latin typeface="+mn-lt"/>
        </a:defRPr>
      </a:lvl4pPr>
      <a:lvl5pPr marL="2057400" indent="-228600" algn="l" rtl="0" eaLnBrk="1" fontAlgn="base" hangingPunct="1">
        <a:spcBef>
          <a:spcPct val="20000"/>
        </a:spcBef>
        <a:spcAft>
          <a:spcPct val="0"/>
        </a:spcAft>
        <a:buClr>
          <a:srgbClr val="FFE471"/>
        </a:buClr>
        <a:buFont typeface="Wingdings" pitchFamily="2" charset="2"/>
        <a:buChar char="§"/>
        <a:defRPr sz="1300">
          <a:solidFill>
            <a:schemeClr val="bg1"/>
          </a:solidFill>
          <a:latin typeface="+mn-lt"/>
        </a:defRPr>
      </a:lvl5pPr>
      <a:lvl6pPr marL="2514600" indent="-228600" algn="l" rtl="0" eaLnBrk="1" fontAlgn="base" hangingPunct="1">
        <a:spcBef>
          <a:spcPct val="20000"/>
        </a:spcBef>
        <a:spcAft>
          <a:spcPct val="0"/>
        </a:spcAft>
        <a:buClr>
          <a:srgbClr val="FFE471"/>
        </a:buClr>
        <a:buFont typeface="Wingdings" pitchFamily="2" charset="2"/>
        <a:buChar char="§"/>
        <a:defRPr sz="1300">
          <a:solidFill>
            <a:schemeClr val="bg1"/>
          </a:solidFill>
          <a:latin typeface="+mn-lt"/>
        </a:defRPr>
      </a:lvl6pPr>
      <a:lvl7pPr marL="2971800" indent="-228600" algn="l" rtl="0" eaLnBrk="1" fontAlgn="base" hangingPunct="1">
        <a:spcBef>
          <a:spcPct val="20000"/>
        </a:spcBef>
        <a:spcAft>
          <a:spcPct val="0"/>
        </a:spcAft>
        <a:buClr>
          <a:srgbClr val="FFE471"/>
        </a:buClr>
        <a:buFont typeface="Wingdings" pitchFamily="2" charset="2"/>
        <a:buChar char="§"/>
        <a:defRPr sz="1300">
          <a:solidFill>
            <a:schemeClr val="bg1"/>
          </a:solidFill>
          <a:latin typeface="+mn-lt"/>
        </a:defRPr>
      </a:lvl7pPr>
      <a:lvl8pPr marL="3429000" indent="-228600" algn="l" rtl="0" eaLnBrk="1" fontAlgn="base" hangingPunct="1">
        <a:spcBef>
          <a:spcPct val="20000"/>
        </a:spcBef>
        <a:spcAft>
          <a:spcPct val="0"/>
        </a:spcAft>
        <a:buClr>
          <a:srgbClr val="FFE471"/>
        </a:buClr>
        <a:buFont typeface="Wingdings" pitchFamily="2" charset="2"/>
        <a:buChar char="§"/>
        <a:defRPr sz="1300">
          <a:solidFill>
            <a:schemeClr val="bg1"/>
          </a:solidFill>
          <a:latin typeface="+mn-lt"/>
        </a:defRPr>
      </a:lvl8pPr>
      <a:lvl9pPr marL="3886200" indent="-228600" algn="l" rtl="0" eaLnBrk="1" fontAlgn="base" hangingPunct="1">
        <a:spcBef>
          <a:spcPct val="20000"/>
        </a:spcBef>
        <a:spcAft>
          <a:spcPct val="0"/>
        </a:spcAft>
        <a:buClr>
          <a:srgbClr val="FFE471"/>
        </a:buClr>
        <a:buFont typeface="Wingdings" pitchFamily="2" charset="2"/>
        <a:buChar char="§"/>
        <a:defRPr sz="13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uschamber.com/issues/environment/consequences-non-attainment"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uschamber.com/issues/environment/consequences-non-attainment"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strategic-imperatives.com/NewsRoom/4-18-12"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macon.com/2013/03/17/2400414/dublin-schools-break-ground-on.html"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www.dougherty.k12.ga.us/purchasing/FacRFP/13-058.pdf"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ecoga.org/Content/Default/28/68/0/hiperweb/hiperweb.html" TargetMode="External"/><Relationship Id="rId2" Type="http://schemas.openxmlformats.org/officeDocument/2006/relationships/hyperlink" Target="https://ygrene.us/ga/atlant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www.linkedin.com/pub/peter-floyd/29/220/a86/" TargetMode="External"/><Relationship Id="rId2" Type="http://schemas.openxmlformats.org/officeDocument/2006/relationships/hyperlink" Target="mailto:peter.floyd@alston.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ourfiniteworld.com/2012/03/23/why-us-natural-gas-prices-are-so-low-are-changes-needed"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econ.worldbank.org/WBSITE/EXTERNAL/EXTDEC/EXTDECPROSPECTS/0,,contentMDK:21574907~menuPK:7859231~pagePK:64165401~piPK:64165026~theSitePK:476883,0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077200" cy="2286000"/>
          </a:xfrm>
        </p:spPr>
        <p:txBody>
          <a:bodyPr/>
          <a:lstStyle/>
          <a:p>
            <a:r>
              <a:rPr lang="en-US" b="1" dirty="0" smtClean="0"/>
              <a:t/>
            </a:r>
            <a:br>
              <a:rPr lang="en-US" b="1" dirty="0" smtClean="0"/>
            </a:br>
            <a:r>
              <a:rPr lang="en-US" b="1" dirty="0"/>
              <a:t/>
            </a:r>
            <a:br>
              <a:rPr lang="en-US" b="1" dirty="0"/>
            </a:br>
            <a:r>
              <a:rPr lang="en-US" b="1" dirty="0" smtClean="0"/>
              <a:t>Georgia </a:t>
            </a:r>
            <a:r>
              <a:rPr lang="en-US" b="1" dirty="0"/>
              <a:t>Infrastructure &amp; </a:t>
            </a:r>
            <a:r>
              <a:rPr lang="en-US" b="1" dirty="0" smtClean="0"/>
              <a:t/>
            </a:r>
            <a:br>
              <a:rPr lang="en-US" b="1" dirty="0" smtClean="0"/>
            </a:br>
            <a:r>
              <a:rPr lang="en-US" b="1" dirty="0" smtClean="0"/>
              <a:t>Energy Opportunities – </a:t>
            </a:r>
            <a:br>
              <a:rPr lang="en-US" b="1" dirty="0" smtClean="0"/>
            </a:br>
            <a:r>
              <a:rPr lang="en-US" sz="3600" dirty="0" smtClean="0"/>
              <a:t>Innovative </a:t>
            </a:r>
            <a:r>
              <a:rPr lang="en-US" sz="3600" dirty="0"/>
              <a:t>Intergovernmental &amp; </a:t>
            </a:r>
            <a:r>
              <a:rPr lang="en-US" sz="3600" dirty="0" smtClean="0"/>
              <a:t/>
            </a:r>
            <a:br>
              <a:rPr lang="en-US" sz="3600" dirty="0" smtClean="0"/>
            </a:br>
            <a:r>
              <a:rPr lang="en-US" sz="3600" dirty="0" smtClean="0"/>
              <a:t>Public </a:t>
            </a:r>
            <a:r>
              <a:rPr lang="en-US" sz="3600" dirty="0"/>
              <a:t>Private Partnerships</a:t>
            </a:r>
            <a:r>
              <a:rPr lang="en-US" dirty="0" smtClean="0"/>
              <a:t/>
            </a:r>
            <a:br>
              <a:rPr lang="en-US" dirty="0" smtClean="0"/>
            </a:br>
            <a:r>
              <a:rPr lang="en-US" dirty="0" smtClean="0"/>
              <a:t/>
            </a:r>
            <a:br>
              <a:rPr lang="en-US" dirty="0" smtClean="0"/>
            </a:br>
            <a:r>
              <a:rPr lang="en-US" i="1" dirty="0" smtClean="0"/>
              <a:t>Peter K. Floyd, Esq.</a:t>
            </a:r>
            <a:endParaRPr lang="en-US" i="1" dirty="0"/>
          </a:p>
        </p:txBody>
      </p:sp>
      <p:sp>
        <p:nvSpPr>
          <p:cNvPr id="3" name="Subtitle 2"/>
          <p:cNvSpPr>
            <a:spLocks noGrp="1"/>
          </p:cNvSpPr>
          <p:nvPr>
            <p:ph type="subTitle" idx="1"/>
          </p:nvPr>
        </p:nvSpPr>
        <p:spPr>
          <a:xfrm>
            <a:off x="1295400" y="3733800"/>
            <a:ext cx="6553200" cy="2057400"/>
          </a:xfrm>
        </p:spPr>
        <p:txBody>
          <a:bodyPr/>
          <a:lstStyle/>
          <a:p>
            <a:endParaRPr lang="en-US" b="1" i="0" dirty="0" smtClean="0"/>
          </a:p>
          <a:p>
            <a:r>
              <a:rPr lang="en-US" b="1" i="0" dirty="0" smtClean="0"/>
              <a:t>Alston &amp; Bird, LLP</a:t>
            </a:r>
          </a:p>
          <a:p>
            <a:r>
              <a:rPr lang="en-US" b="1" i="0" dirty="0" smtClean="0"/>
              <a:t>2014 Alternative Fuel Vehicle Roadshow</a:t>
            </a:r>
          </a:p>
          <a:p>
            <a:r>
              <a:rPr lang="en-US" b="1" i="0" dirty="0" smtClean="0"/>
              <a:t>8 Stops//8 Days</a:t>
            </a:r>
            <a:endParaRPr lang="en-US" i="0" dirty="0"/>
          </a:p>
        </p:txBody>
      </p:sp>
    </p:spTree>
    <p:extLst>
      <p:ext uri="{BB962C8B-B14F-4D97-AF65-F5344CB8AC3E}">
        <p14:creationId xmlns:p14="http://schemas.microsoft.com/office/powerpoint/2010/main" val="765083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3600" b="1" dirty="0" smtClean="0"/>
              <a:t>Why are my clients interested?</a:t>
            </a:r>
            <a:endParaRPr lang="en-US" sz="3600" b="1" dirty="0"/>
          </a:p>
        </p:txBody>
      </p:sp>
      <p:sp>
        <p:nvSpPr>
          <p:cNvPr id="20489" name="Rectangle 9"/>
          <p:cNvSpPr>
            <a:spLocks noChangeArrowheads="1"/>
          </p:cNvSpPr>
          <p:nvPr/>
        </p:nvSpPr>
        <p:spPr bwMode="auto">
          <a:xfrm>
            <a:off x="152400" y="1143000"/>
            <a:ext cx="8839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400" dirty="0" smtClean="0">
              <a:solidFill>
                <a:schemeClr val="bg1"/>
              </a:solidFill>
            </a:endParaRPr>
          </a:p>
          <a:p>
            <a:r>
              <a:rPr lang="en-US" dirty="0" smtClean="0">
                <a:solidFill>
                  <a:schemeClr val="bg1"/>
                </a:solidFill>
              </a:rPr>
              <a:t>Dealing with environmental regulation </a:t>
            </a:r>
          </a:p>
          <a:p>
            <a:endParaRPr lang="en-US" dirty="0">
              <a:solidFill>
                <a:schemeClr val="bg1"/>
              </a:solidFill>
            </a:endParaRPr>
          </a:p>
          <a:p>
            <a:endParaRPr lang="en-US" dirty="0" smtClean="0">
              <a:solidFill>
                <a:schemeClr val="bg1"/>
              </a:solidFill>
            </a:endParaRPr>
          </a:p>
          <a:p>
            <a:r>
              <a:rPr lang="en-US" dirty="0" smtClean="0">
                <a:solidFill>
                  <a:schemeClr val="bg1"/>
                </a:solidFill>
              </a:rPr>
              <a:t>“EPA </a:t>
            </a:r>
            <a:r>
              <a:rPr lang="en-US" dirty="0">
                <a:solidFill>
                  <a:schemeClr val="bg1"/>
                </a:solidFill>
              </a:rPr>
              <a:t>orders power plants to cut carbon </a:t>
            </a:r>
            <a:r>
              <a:rPr lang="en-US" dirty="0" smtClean="0">
                <a:solidFill>
                  <a:schemeClr val="bg1"/>
                </a:solidFill>
              </a:rPr>
              <a:t>emissions”</a:t>
            </a:r>
          </a:p>
          <a:p>
            <a:endParaRPr lang="en-US" dirty="0">
              <a:solidFill>
                <a:schemeClr val="bg1"/>
              </a:solidFill>
            </a:endParaRPr>
          </a:p>
          <a:p>
            <a:r>
              <a:rPr lang="en-US" dirty="0" smtClean="0">
                <a:solidFill>
                  <a:schemeClr val="bg1"/>
                </a:solidFill>
              </a:rPr>
              <a:t>June 2, 2014, Dave Williams - Staff Writer- </a:t>
            </a:r>
            <a:r>
              <a:rPr lang="en-US" i="1" dirty="0" smtClean="0">
                <a:solidFill>
                  <a:schemeClr val="bg1"/>
                </a:solidFill>
              </a:rPr>
              <a:t>Atlanta </a:t>
            </a:r>
            <a:r>
              <a:rPr lang="en-US" i="1" dirty="0">
                <a:solidFill>
                  <a:schemeClr val="bg1"/>
                </a:solidFill>
              </a:rPr>
              <a:t>Business Chronicle</a:t>
            </a:r>
            <a:endParaRPr lang="en-US" dirty="0">
              <a:solidFill>
                <a:schemeClr val="bg1"/>
              </a:solidFill>
            </a:endParaRPr>
          </a:p>
          <a:p>
            <a:endParaRPr lang="en-US" dirty="0">
              <a:solidFill>
                <a:schemeClr val="bg1"/>
              </a:solidFill>
            </a:endParaRPr>
          </a:p>
          <a:p>
            <a:pPr fontAlgn="base"/>
            <a:r>
              <a:rPr lang="en-US" dirty="0" smtClean="0">
                <a:solidFill>
                  <a:schemeClr val="bg1"/>
                </a:solidFill>
              </a:rPr>
              <a:t>“</a:t>
            </a:r>
            <a:r>
              <a:rPr lang="en-US" dirty="0">
                <a:solidFill>
                  <a:schemeClr val="bg1"/>
                </a:solidFill>
              </a:rPr>
              <a:t>The Environmental Protection </a:t>
            </a:r>
            <a:r>
              <a:rPr lang="en-US" dirty="0" smtClean="0">
                <a:solidFill>
                  <a:schemeClr val="bg1"/>
                </a:solidFill>
              </a:rPr>
              <a:t>Agency Monday </a:t>
            </a:r>
            <a:r>
              <a:rPr lang="en-US" dirty="0">
                <a:solidFill>
                  <a:schemeClr val="bg1"/>
                </a:solidFill>
              </a:rPr>
              <a:t>proposed the first-ever limits on carbon emissions by existing power plants, the single largest source of carbon pollution in the nation.</a:t>
            </a:r>
          </a:p>
          <a:p>
            <a:pPr fontAlgn="base"/>
            <a:r>
              <a:rPr lang="en-US" dirty="0">
                <a:solidFill>
                  <a:schemeClr val="bg1"/>
                </a:solidFill>
              </a:rPr>
              <a:t>In giving utilities until 2030 to cut carbon emissions 30 percent below 2005 levels, EPA Administrator Gina McCarthy said the U.S. can fight climate change and supply Americans with reliable and affordable power at the same time</a:t>
            </a:r>
            <a:r>
              <a:rPr lang="en-US" dirty="0" smtClean="0">
                <a:solidFill>
                  <a:schemeClr val="bg1"/>
                </a:solidFill>
              </a:rPr>
              <a:t>.”</a:t>
            </a:r>
            <a:r>
              <a:rPr lang="en-US" dirty="0">
                <a:solidFill>
                  <a:schemeClr val="bg1"/>
                </a:solidFill>
              </a:rPr>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892187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3600" b="1" dirty="0" smtClean="0"/>
              <a:t>Why are my clients interested?</a:t>
            </a:r>
            <a:endParaRPr lang="en-US" sz="3600" b="1" dirty="0"/>
          </a:p>
        </p:txBody>
      </p:sp>
      <p:sp>
        <p:nvSpPr>
          <p:cNvPr id="20489" name="Rectangle 9"/>
          <p:cNvSpPr>
            <a:spLocks noChangeArrowheads="1"/>
          </p:cNvSpPr>
          <p:nvPr/>
        </p:nvSpPr>
        <p:spPr bwMode="auto">
          <a:xfrm>
            <a:off x="152400" y="1143000"/>
            <a:ext cx="88392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u="sng" dirty="0">
                <a:solidFill>
                  <a:schemeClr val="bg1"/>
                </a:solidFill>
              </a:rPr>
              <a:t>Consequences of Non-Attainment</a:t>
            </a:r>
          </a:p>
          <a:p>
            <a:r>
              <a:rPr lang="en-US" dirty="0">
                <a:solidFill>
                  <a:schemeClr val="bg1"/>
                </a:solidFill>
              </a:rPr>
              <a:t>A non-attainment designation under the Clean Air Act carries serious repercussions including the loss of federal highway funding and the loss of economic development opportunities.</a:t>
            </a:r>
          </a:p>
          <a:p>
            <a:endParaRPr lang="en-US" b="1" dirty="0" smtClean="0">
              <a:solidFill>
                <a:schemeClr val="bg1"/>
              </a:solidFill>
            </a:endParaRPr>
          </a:p>
          <a:p>
            <a:r>
              <a:rPr lang="en-US" b="1" dirty="0" smtClean="0">
                <a:solidFill>
                  <a:schemeClr val="bg1"/>
                </a:solidFill>
              </a:rPr>
              <a:t>Loss </a:t>
            </a:r>
            <a:r>
              <a:rPr lang="en-US" b="1" dirty="0">
                <a:solidFill>
                  <a:schemeClr val="bg1"/>
                </a:solidFill>
              </a:rPr>
              <a:t>of Federal Highway and Transit Funding</a:t>
            </a:r>
            <a:r>
              <a:rPr lang="en-US" dirty="0">
                <a:solidFill>
                  <a:schemeClr val="bg1"/>
                </a:solidFill>
              </a:rPr>
              <a:t/>
            </a:r>
            <a:br>
              <a:rPr lang="en-US" dirty="0">
                <a:solidFill>
                  <a:schemeClr val="bg1"/>
                </a:solidFill>
              </a:rPr>
            </a:br>
            <a:r>
              <a:rPr lang="en-US" dirty="0">
                <a:solidFill>
                  <a:schemeClr val="bg1"/>
                </a:solidFill>
              </a:rPr>
              <a:t>One year from the date of a non-attainment designation, federally funded highway and transit projects will not be allowed to proceed unless the state demonstrates there will be no increase in emissions associated with the projects.</a:t>
            </a:r>
          </a:p>
          <a:p>
            <a:endParaRPr lang="en-US" b="1" dirty="0" smtClean="0">
              <a:solidFill>
                <a:schemeClr val="bg1"/>
              </a:solidFill>
            </a:endParaRPr>
          </a:p>
          <a:p>
            <a:r>
              <a:rPr lang="en-US" b="1" dirty="0" smtClean="0">
                <a:solidFill>
                  <a:schemeClr val="bg1"/>
                </a:solidFill>
              </a:rPr>
              <a:t>Boutique </a:t>
            </a:r>
            <a:r>
              <a:rPr lang="en-US" b="1" dirty="0">
                <a:solidFill>
                  <a:schemeClr val="bg1"/>
                </a:solidFill>
              </a:rPr>
              <a:t>Fuels</a:t>
            </a:r>
            <a:r>
              <a:rPr lang="en-US" dirty="0">
                <a:solidFill>
                  <a:schemeClr val="bg1"/>
                </a:solidFill>
              </a:rPr>
              <a:t/>
            </a:r>
            <a:br>
              <a:rPr lang="en-US" dirty="0">
                <a:solidFill>
                  <a:schemeClr val="bg1"/>
                </a:solidFill>
              </a:rPr>
            </a:br>
            <a:r>
              <a:rPr lang="en-US" dirty="0">
                <a:solidFill>
                  <a:schemeClr val="bg1"/>
                </a:solidFill>
              </a:rPr>
              <a:t>Non-attainment areas are subjected to the Clean Air Act's reformulated gasoline program, which significantly raises the price of motor vehicle fuels for consumers.</a:t>
            </a:r>
          </a:p>
          <a:p>
            <a:endParaRPr lang="en-US" b="1" dirty="0" smtClean="0">
              <a:solidFill>
                <a:schemeClr val="bg1"/>
              </a:solidFill>
            </a:endParaRPr>
          </a:p>
          <a:p>
            <a:r>
              <a:rPr lang="en-US" b="1" dirty="0" smtClean="0">
                <a:solidFill>
                  <a:schemeClr val="bg1"/>
                </a:solidFill>
              </a:rPr>
              <a:t>Enhanced </a:t>
            </a:r>
            <a:r>
              <a:rPr lang="en-US" b="1" dirty="0">
                <a:solidFill>
                  <a:schemeClr val="bg1"/>
                </a:solidFill>
              </a:rPr>
              <a:t>Regulatory Oversight</a:t>
            </a:r>
            <a:r>
              <a:rPr lang="en-US" dirty="0">
                <a:solidFill>
                  <a:schemeClr val="bg1"/>
                </a:solidFill>
              </a:rPr>
              <a:t/>
            </a:r>
            <a:br>
              <a:rPr lang="en-US" dirty="0">
                <a:solidFill>
                  <a:schemeClr val="bg1"/>
                </a:solidFill>
              </a:rPr>
            </a:br>
            <a:r>
              <a:rPr lang="en-US" dirty="0">
                <a:solidFill>
                  <a:schemeClr val="bg1"/>
                </a:solidFill>
              </a:rPr>
              <a:t>Once an area is designated as being in non-attainment, EPA has the authority to intervene and revise permitting decisions throughout the state</a:t>
            </a:r>
            <a:r>
              <a:rPr lang="en-US" dirty="0" smtClean="0">
                <a:solidFill>
                  <a:schemeClr val="bg1"/>
                </a:solidFill>
              </a:rPr>
              <a:t>.</a:t>
            </a:r>
          </a:p>
          <a:p>
            <a:endParaRPr lang="en-US" sz="1600" dirty="0" smtClean="0">
              <a:solidFill>
                <a:schemeClr val="bg1"/>
              </a:solidFill>
            </a:endParaRPr>
          </a:p>
          <a:p>
            <a:endParaRPr lang="en-US" sz="1600" dirty="0">
              <a:solidFill>
                <a:schemeClr val="bg1"/>
              </a:solidFill>
            </a:endParaRPr>
          </a:p>
          <a:p>
            <a:r>
              <a:rPr lang="en-US" sz="1400" dirty="0" smtClean="0">
                <a:solidFill>
                  <a:schemeClr val="bg1"/>
                </a:solidFill>
              </a:rPr>
              <a:t>Source</a:t>
            </a:r>
            <a:r>
              <a:rPr lang="en-US" sz="1400" dirty="0">
                <a:solidFill>
                  <a:schemeClr val="bg1"/>
                </a:solidFill>
              </a:rPr>
              <a:t>: </a:t>
            </a:r>
            <a:r>
              <a:rPr lang="en-US" sz="1400" dirty="0" smtClean="0">
                <a:solidFill>
                  <a:schemeClr val="bg1"/>
                </a:solidFill>
              </a:rPr>
              <a:t>U.S. Chamber of Commerce, </a:t>
            </a:r>
            <a:r>
              <a:rPr lang="en-US" sz="1400" dirty="0" smtClean="0">
                <a:solidFill>
                  <a:schemeClr val="bg1"/>
                </a:solidFill>
                <a:hlinkClick r:id="rId2"/>
              </a:rPr>
              <a:t>http</a:t>
            </a:r>
            <a:r>
              <a:rPr lang="en-US" sz="1400" dirty="0">
                <a:solidFill>
                  <a:schemeClr val="bg1"/>
                </a:solidFill>
                <a:hlinkClick r:id="rId2"/>
              </a:rPr>
              <a:t>://</a:t>
            </a:r>
            <a:r>
              <a:rPr lang="en-US" sz="1400" dirty="0" smtClean="0">
                <a:solidFill>
                  <a:schemeClr val="bg1"/>
                </a:solidFill>
                <a:hlinkClick r:id="rId2"/>
              </a:rPr>
              <a:t>www.uschamber.com/issues/environment/consequences-non-attainment</a:t>
            </a:r>
            <a:endParaRPr lang="en-US" sz="1400" dirty="0" smtClean="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402046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3600" b="1" dirty="0" smtClean="0"/>
              <a:t>Why are my clients interested?</a:t>
            </a:r>
            <a:endParaRPr lang="en-US" sz="3600" b="1" dirty="0"/>
          </a:p>
        </p:txBody>
      </p:sp>
      <p:sp>
        <p:nvSpPr>
          <p:cNvPr id="20489" name="Rectangle 9"/>
          <p:cNvSpPr>
            <a:spLocks noChangeArrowheads="1"/>
          </p:cNvSpPr>
          <p:nvPr/>
        </p:nvSpPr>
        <p:spPr bwMode="auto">
          <a:xfrm>
            <a:off x="152400" y="1143000"/>
            <a:ext cx="88392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solidFill>
                  <a:schemeClr val="bg1"/>
                </a:solidFill>
              </a:rPr>
              <a:t>Restrictive </a:t>
            </a:r>
            <a:r>
              <a:rPr lang="en-US" b="1" dirty="0">
                <a:solidFill>
                  <a:schemeClr val="bg1"/>
                </a:solidFill>
              </a:rPr>
              <a:t>Permitting Requirements</a:t>
            </a:r>
            <a:r>
              <a:rPr lang="en-US" dirty="0">
                <a:solidFill>
                  <a:schemeClr val="bg1"/>
                </a:solidFill>
              </a:rPr>
              <a:t/>
            </a:r>
            <a:br>
              <a:rPr lang="en-US" dirty="0">
                <a:solidFill>
                  <a:schemeClr val="bg1"/>
                </a:solidFill>
              </a:rPr>
            </a:br>
            <a:r>
              <a:rPr lang="en-US" dirty="0">
                <a:solidFill>
                  <a:schemeClr val="bg1"/>
                </a:solidFill>
              </a:rPr>
              <a:t>New and upgraded facilities in, or near, non-attainment areas are required to install the most effective emissions reduction controls without consideration of cost. Operators of existing facilities may also be required to install more restrictive control technologies than are otherwise required for similar units in areas that are in attainment.</a:t>
            </a:r>
          </a:p>
          <a:p>
            <a:endParaRPr lang="en-US" b="1" dirty="0" smtClean="0">
              <a:solidFill>
                <a:schemeClr val="bg1"/>
              </a:solidFill>
            </a:endParaRPr>
          </a:p>
          <a:p>
            <a:r>
              <a:rPr lang="en-US" b="1" dirty="0" smtClean="0">
                <a:solidFill>
                  <a:schemeClr val="bg1"/>
                </a:solidFill>
              </a:rPr>
              <a:t>Mandatory </a:t>
            </a:r>
            <a:r>
              <a:rPr lang="en-US" b="1" dirty="0">
                <a:solidFill>
                  <a:schemeClr val="bg1"/>
                </a:solidFill>
              </a:rPr>
              <a:t>Emissions Offsetting</a:t>
            </a:r>
            <a:r>
              <a:rPr lang="en-US" dirty="0">
                <a:solidFill>
                  <a:schemeClr val="bg1"/>
                </a:solidFill>
              </a:rPr>
              <a:t/>
            </a:r>
            <a:br>
              <a:rPr lang="en-US" dirty="0">
                <a:solidFill>
                  <a:schemeClr val="bg1"/>
                </a:solidFill>
              </a:rPr>
            </a:br>
            <a:r>
              <a:rPr lang="en-US" dirty="0">
                <a:solidFill>
                  <a:schemeClr val="bg1"/>
                </a:solidFill>
              </a:rPr>
              <a:t>Prior to permitting the construction of new facilities, a state must offset any emissions increases by achieving reductions at existing facilities.</a:t>
            </a:r>
          </a:p>
          <a:p>
            <a:endParaRPr lang="en-US" b="1" dirty="0" smtClean="0">
              <a:solidFill>
                <a:schemeClr val="bg1"/>
              </a:solidFill>
            </a:endParaRPr>
          </a:p>
          <a:p>
            <a:r>
              <a:rPr lang="en-US" b="1" dirty="0" smtClean="0">
                <a:solidFill>
                  <a:schemeClr val="bg1"/>
                </a:solidFill>
              </a:rPr>
              <a:t>Loss </a:t>
            </a:r>
            <a:r>
              <a:rPr lang="en-US" b="1" dirty="0">
                <a:solidFill>
                  <a:schemeClr val="bg1"/>
                </a:solidFill>
              </a:rPr>
              <a:t>of Economic Development Opportunities</a:t>
            </a:r>
            <a:r>
              <a:rPr lang="en-US" dirty="0">
                <a:solidFill>
                  <a:schemeClr val="bg1"/>
                </a:solidFill>
              </a:rPr>
              <a:t/>
            </a:r>
            <a:br>
              <a:rPr lang="en-US" dirty="0">
                <a:solidFill>
                  <a:schemeClr val="bg1"/>
                </a:solidFill>
              </a:rPr>
            </a:br>
            <a:r>
              <a:rPr lang="en-US" dirty="0">
                <a:solidFill>
                  <a:schemeClr val="bg1"/>
                </a:solidFill>
              </a:rPr>
              <a:t>The added regulatory and paperwork burdens, as well as expenses associated with constructing new facilities, or expanding existing ones, limit the amount of economic investment in non-attainment communities</a:t>
            </a:r>
            <a:r>
              <a:rPr lang="en-US" dirty="0" smtClean="0">
                <a:solidFill>
                  <a:schemeClr val="bg1"/>
                </a:solidFill>
              </a:rPr>
              <a:t>.</a:t>
            </a:r>
          </a:p>
          <a:p>
            <a:endParaRPr lang="en-US" sz="1600" dirty="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a:solidFill>
                <a:schemeClr val="bg1"/>
              </a:solidFill>
            </a:endParaRPr>
          </a:p>
          <a:p>
            <a:r>
              <a:rPr lang="en-US" sz="1400" dirty="0">
                <a:solidFill>
                  <a:schemeClr val="bg1"/>
                </a:solidFill>
              </a:rPr>
              <a:t>Source: U.S. Chamber of Commerce, </a:t>
            </a:r>
            <a:r>
              <a:rPr lang="en-US" sz="1400" dirty="0">
                <a:solidFill>
                  <a:schemeClr val="bg1"/>
                </a:solidFill>
                <a:hlinkClick r:id="rId2"/>
              </a:rPr>
              <a:t>http://www.uschamber.com/issues/environment/consequences-non-attainment</a:t>
            </a:r>
            <a:endParaRPr lang="en-US" sz="1400" dirty="0">
              <a:solidFill>
                <a:schemeClr val="bg1"/>
              </a:solidFill>
            </a:endParaRPr>
          </a:p>
          <a:p>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1486458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3600" b="1" dirty="0" smtClean="0"/>
              <a:t>Why are my clients interested?</a:t>
            </a:r>
            <a:endParaRPr lang="en-US" sz="3600" b="1" dirty="0"/>
          </a:p>
        </p:txBody>
      </p:sp>
      <p:sp>
        <p:nvSpPr>
          <p:cNvPr id="20489" name="Rectangle 9"/>
          <p:cNvSpPr>
            <a:spLocks noChangeArrowheads="1"/>
          </p:cNvSpPr>
          <p:nvPr/>
        </p:nvSpPr>
        <p:spPr bwMode="auto">
          <a:xfrm>
            <a:off x="152400" y="1143000"/>
            <a:ext cx="88392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chemeClr val="bg1"/>
                </a:solidFill>
              </a:rPr>
              <a:t>Metro Atlanta Chamber's Clean Tech Leadership Council</a:t>
            </a:r>
          </a:p>
          <a:p>
            <a:endParaRPr lang="en-US" dirty="0" smtClean="0">
              <a:solidFill>
                <a:schemeClr val="bg1"/>
              </a:solidFill>
            </a:endParaRPr>
          </a:p>
          <a:p>
            <a:r>
              <a:rPr lang="en-US" dirty="0" smtClean="0">
                <a:solidFill>
                  <a:schemeClr val="bg1"/>
                </a:solidFill>
              </a:rPr>
              <a:t>Goal: “</a:t>
            </a:r>
            <a:r>
              <a:rPr lang="en-US" dirty="0">
                <a:solidFill>
                  <a:schemeClr val="bg1"/>
                </a:solidFill>
              </a:rPr>
              <a:t>to bring 6,000 “clean tech” jobs to Atlanta by </a:t>
            </a:r>
            <a:r>
              <a:rPr lang="en-US" dirty="0" smtClean="0">
                <a:solidFill>
                  <a:schemeClr val="bg1"/>
                </a:solidFill>
              </a:rPr>
              <a:t>2017”</a:t>
            </a:r>
          </a:p>
          <a:p>
            <a:endParaRPr lang="en-US" dirty="0">
              <a:solidFill>
                <a:schemeClr val="bg1"/>
              </a:solidFill>
            </a:endParaRPr>
          </a:p>
          <a:p>
            <a:r>
              <a:rPr lang="en-US" dirty="0" smtClean="0">
                <a:solidFill>
                  <a:schemeClr val="bg1"/>
                </a:solidFill>
              </a:rPr>
              <a:t>“The </a:t>
            </a:r>
            <a:r>
              <a:rPr lang="en-US" dirty="0">
                <a:solidFill>
                  <a:schemeClr val="bg1"/>
                </a:solidFill>
              </a:rPr>
              <a:t>council will concentrate on seven verticals: smart grids, alternatively-fueled vehicles, solar power, water, green building and sustainability services, biofuels and batteries, and recycled products.</a:t>
            </a:r>
          </a:p>
          <a:p>
            <a:endParaRPr lang="en-US" dirty="0" smtClean="0">
              <a:solidFill>
                <a:schemeClr val="bg1"/>
              </a:solidFill>
            </a:endParaRPr>
          </a:p>
          <a:p>
            <a:r>
              <a:rPr lang="en-US" dirty="0" smtClean="0">
                <a:solidFill>
                  <a:schemeClr val="bg1"/>
                </a:solidFill>
              </a:rPr>
              <a:t>Clean </a:t>
            </a:r>
            <a:r>
              <a:rPr lang="en-US" dirty="0">
                <a:solidFill>
                  <a:schemeClr val="bg1"/>
                </a:solidFill>
              </a:rPr>
              <a:t>tech is an umbrella term </a:t>
            </a:r>
            <a:r>
              <a:rPr lang="en-US" dirty="0" smtClean="0">
                <a:solidFill>
                  <a:schemeClr val="bg1"/>
                </a:solidFill>
              </a:rPr>
              <a:t>used </a:t>
            </a:r>
            <a:r>
              <a:rPr lang="en-US" dirty="0">
                <a:solidFill>
                  <a:schemeClr val="bg1"/>
                </a:solidFill>
              </a:rPr>
              <a:t>to describe innovative green jobs across several different industries.  Clean tech jobs include ocean-based energy production, solar-panel manufacturing, and biofuel research.  "Cleantech is a large market, it's a growing market, it’s a market that has high wages, and it's a market in which Atlanta starts from a very significant position of strength," said John Brock, chairman of the Metro Atlanta Chamber.  </a:t>
            </a:r>
            <a:endParaRPr lang="en-US" dirty="0" smtClean="0">
              <a:solidFill>
                <a:schemeClr val="bg1"/>
              </a:solidFill>
            </a:endParaRPr>
          </a:p>
          <a:p>
            <a:endParaRPr lang="en-US" dirty="0">
              <a:solidFill>
                <a:schemeClr val="bg1"/>
              </a:solidFill>
            </a:endParaRPr>
          </a:p>
          <a:p>
            <a:r>
              <a:rPr lang="en-US" dirty="0" smtClean="0">
                <a:solidFill>
                  <a:schemeClr val="bg1"/>
                </a:solidFill>
              </a:rPr>
              <a:t>According </a:t>
            </a:r>
            <a:r>
              <a:rPr lang="en-US" dirty="0">
                <a:solidFill>
                  <a:schemeClr val="bg1"/>
                </a:solidFill>
              </a:rPr>
              <a:t>to The Brookings Institution’s Sizing the Clean Economy’s 2011 study, Metro Atlanta is already a leader in the clean tech industry, with more than 43,000 people working in related jobs</a:t>
            </a:r>
            <a:r>
              <a:rPr lang="en-US" dirty="0" smtClean="0">
                <a:solidFill>
                  <a:schemeClr val="bg1"/>
                </a:solidFill>
              </a:rPr>
              <a:t>.”</a:t>
            </a:r>
            <a:endParaRPr lang="en-US" dirty="0">
              <a:solidFill>
                <a:schemeClr val="bg1"/>
              </a:solidFill>
            </a:endParaRPr>
          </a:p>
          <a:p>
            <a:endParaRPr lang="en-US" sz="1400" dirty="0" smtClean="0">
              <a:solidFill>
                <a:schemeClr val="bg1"/>
              </a:solidFill>
            </a:endParaRPr>
          </a:p>
          <a:p>
            <a:r>
              <a:rPr lang="en-US" sz="1400" dirty="0" smtClean="0">
                <a:solidFill>
                  <a:schemeClr val="bg1"/>
                </a:solidFill>
              </a:rPr>
              <a:t>Source</a:t>
            </a:r>
            <a:r>
              <a:rPr lang="en-US" sz="1400" dirty="0">
                <a:solidFill>
                  <a:schemeClr val="bg1"/>
                </a:solidFill>
              </a:rPr>
              <a:t>: </a:t>
            </a:r>
            <a:r>
              <a:rPr lang="en-US" sz="1400" dirty="0">
                <a:solidFill>
                  <a:schemeClr val="bg1"/>
                </a:solidFill>
                <a:hlinkClick r:id="rId2"/>
              </a:rPr>
              <a:t>http://</a:t>
            </a:r>
            <a:r>
              <a:rPr lang="en-US" sz="1400" dirty="0" smtClean="0">
                <a:solidFill>
                  <a:schemeClr val="bg1"/>
                </a:solidFill>
                <a:hlinkClick r:id="rId2"/>
              </a:rPr>
              <a:t>www.strategic-imperatives.com/NewsRoom/4-18-12</a:t>
            </a:r>
            <a:r>
              <a:rPr lang="en-US" sz="1400" dirty="0" smtClean="0">
                <a:solidFill>
                  <a:schemeClr val="bg1"/>
                </a:solidFill>
              </a:rPr>
              <a:t> </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2345692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3600" b="1" dirty="0" smtClean="0"/>
              <a:t>Why are my clients interested?</a:t>
            </a:r>
            <a:endParaRPr lang="en-US" sz="3600" b="1" dirty="0"/>
          </a:p>
        </p:txBody>
      </p:sp>
      <p:sp>
        <p:nvSpPr>
          <p:cNvPr id="20489" name="Rectangle 9"/>
          <p:cNvSpPr>
            <a:spLocks noChangeArrowheads="1"/>
          </p:cNvSpPr>
          <p:nvPr/>
        </p:nvSpPr>
        <p:spPr bwMode="auto">
          <a:xfrm>
            <a:off x="152400" y="1143000"/>
            <a:ext cx="88392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b="1" dirty="0" smtClean="0">
              <a:solidFill>
                <a:schemeClr val="bg1"/>
              </a:solidFill>
            </a:endParaRPr>
          </a:p>
          <a:p>
            <a:r>
              <a:rPr lang="en-US" b="1" dirty="0" smtClean="0">
                <a:solidFill>
                  <a:schemeClr val="bg1"/>
                </a:solidFill>
              </a:rPr>
              <a:t>$</a:t>
            </a:r>
            <a:r>
              <a:rPr lang="en-US" b="1" dirty="0">
                <a:solidFill>
                  <a:schemeClr val="bg1"/>
                </a:solidFill>
              </a:rPr>
              <a:t>1.2 Trillion in Potential Savings From Energy Efficiency</a:t>
            </a:r>
          </a:p>
          <a:p>
            <a:endParaRPr lang="en-US" i="1" dirty="0" smtClean="0">
              <a:solidFill>
                <a:schemeClr val="bg1"/>
              </a:solidFill>
            </a:endParaRPr>
          </a:p>
          <a:p>
            <a:r>
              <a:rPr lang="en-US" i="1" dirty="0" smtClean="0">
                <a:solidFill>
                  <a:schemeClr val="bg1"/>
                </a:solidFill>
              </a:rPr>
              <a:t>By </a:t>
            </a:r>
            <a:r>
              <a:rPr lang="en-US" i="1" dirty="0">
                <a:solidFill>
                  <a:schemeClr val="bg1"/>
                </a:solidFill>
              </a:rPr>
              <a:t>KATE </a:t>
            </a:r>
            <a:r>
              <a:rPr lang="en-US" i="1" dirty="0" smtClean="0">
                <a:solidFill>
                  <a:schemeClr val="bg1"/>
                </a:solidFill>
              </a:rPr>
              <a:t>GALBRAITH, The New York Times</a:t>
            </a:r>
            <a:r>
              <a:rPr lang="en-US" dirty="0" smtClean="0">
                <a:solidFill>
                  <a:schemeClr val="bg1"/>
                </a:solidFill>
              </a:rPr>
              <a:t> (July </a:t>
            </a:r>
            <a:r>
              <a:rPr lang="en-US" dirty="0">
                <a:solidFill>
                  <a:schemeClr val="bg1"/>
                </a:solidFill>
              </a:rPr>
              <a:t>29, </a:t>
            </a:r>
            <a:r>
              <a:rPr lang="en-US" dirty="0" smtClean="0">
                <a:solidFill>
                  <a:schemeClr val="bg1"/>
                </a:solidFill>
              </a:rPr>
              <a:t>2009)</a:t>
            </a:r>
            <a:endParaRPr lang="en-US" dirty="0">
              <a:solidFill>
                <a:schemeClr val="bg1"/>
              </a:solidFill>
            </a:endParaRPr>
          </a:p>
          <a:p>
            <a:endParaRPr lang="en-US" dirty="0" smtClean="0">
              <a:solidFill>
                <a:schemeClr val="bg1"/>
              </a:solidFill>
            </a:endParaRPr>
          </a:p>
          <a:p>
            <a:pPr>
              <a:lnSpc>
                <a:spcPct val="150000"/>
              </a:lnSpc>
            </a:pPr>
            <a:r>
              <a:rPr lang="en-US" dirty="0" smtClean="0">
                <a:solidFill>
                  <a:schemeClr val="bg1"/>
                </a:solidFill>
              </a:rPr>
              <a:t>“A </a:t>
            </a:r>
            <a:r>
              <a:rPr lang="en-US" dirty="0">
                <a:solidFill>
                  <a:schemeClr val="bg1"/>
                </a:solidFill>
              </a:rPr>
              <a:t>new report on energy efficiency from the consulting firm McKinsey found that </a:t>
            </a:r>
            <a:r>
              <a:rPr lang="en-US" u="sng" dirty="0">
                <a:solidFill>
                  <a:schemeClr val="bg1"/>
                </a:solidFill>
              </a:rPr>
              <a:t>the United States could save $1.2 trillion </a:t>
            </a:r>
            <a:r>
              <a:rPr lang="en-US" dirty="0">
                <a:solidFill>
                  <a:schemeClr val="bg1"/>
                </a:solidFill>
              </a:rPr>
              <a:t>through 2020, </a:t>
            </a:r>
            <a:r>
              <a:rPr lang="en-US" u="sng" dirty="0">
                <a:solidFill>
                  <a:schemeClr val="bg1"/>
                </a:solidFill>
              </a:rPr>
              <a:t>by investing $520 billion in improvements</a:t>
            </a:r>
            <a:r>
              <a:rPr lang="en-US" dirty="0">
                <a:solidFill>
                  <a:schemeClr val="bg1"/>
                </a:solidFill>
              </a:rPr>
              <a:t> like sealing leaky building ducts and replacing inefficient household appliances with new, energy-saving models</a:t>
            </a:r>
            <a:r>
              <a:rPr lang="en-US" dirty="0" smtClean="0">
                <a:solidFill>
                  <a:schemeClr val="bg1"/>
                </a:solidFill>
              </a:rPr>
              <a:t>.”</a:t>
            </a:r>
            <a:endParaRPr lang="en-US" dirty="0">
              <a:solidFill>
                <a:schemeClr val="bg1"/>
              </a:solidFill>
            </a:endParaRPr>
          </a:p>
          <a:p>
            <a:pPr marL="628650" lvl="1" indent="-171450">
              <a:buFont typeface="Arial" pitchFamily="34" charset="0"/>
              <a:buChar char="•"/>
            </a:pPr>
            <a:endParaRPr lang="en-US" sz="1600" dirty="0">
              <a:solidFill>
                <a:schemeClr val="bg1"/>
              </a:solidFill>
            </a:endParaRPr>
          </a:p>
          <a:p>
            <a:pPr lvl="1"/>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1721915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936625"/>
          </a:xfrm>
        </p:spPr>
        <p:txBody>
          <a:bodyPr/>
          <a:lstStyle/>
          <a:p>
            <a:r>
              <a:rPr lang="en-US" sz="4000" dirty="0"/>
              <a:t>Overview of Georgia Public/PPP Finance and Development </a:t>
            </a:r>
            <a:r>
              <a:rPr lang="en-US" sz="4000" dirty="0" smtClean="0"/>
              <a:t>Structures</a:t>
            </a:r>
            <a:endParaRPr lang="en-US" sz="4000" dirty="0"/>
          </a:p>
        </p:txBody>
      </p:sp>
    </p:spTree>
    <p:extLst>
      <p:ext uri="{BB962C8B-B14F-4D97-AF65-F5344CB8AC3E}">
        <p14:creationId xmlns:p14="http://schemas.microsoft.com/office/powerpoint/2010/main" val="2786990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9"/>
          <p:cNvSpPr>
            <a:spLocks noChangeArrowheads="1"/>
          </p:cNvSpPr>
          <p:nvPr/>
        </p:nvSpPr>
        <p:spPr bwMode="auto">
          <a:xfrm>
            <a:off x="152400" y="1076411"/>
            <a:ext cx="88392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chemeClr val="bg1"/>
                </a:solidFill>
              </a:rPr>
              <a:t>There’s no reason that local government’s traditional financing options can’t be used for efficiency/operational savings projects.</a:t>
            </a:r>
          </a:p>
          <a:p>
            <a:endParaRPr lang="en-US" sz="900" dirty="0"/>
          </a:p>
          <a:p>
            <a:endParaRPr lang="en-US" sz="900" dirty="0" smtClean="0"/>
          </a:p>
          <a:p>
            <a:endParaRPr lang="en-US" sz="900" dirty="0"/>
          </a:p>
        </p:txBody>
      </p:sp>
      <p:graphicFrame>
        <p:nvGraphicFramePr>
          <p:cNvPr id="4" name="Table 3"/>
          <p:cNvGraphicFramePr>
            <a:graphicFrameLocks noGrp="1"/>
          </p:cNvGraphicFramePr>
          <p:nvPr>
            <p:extLst>
              <p:ext uri="{D42A27DB-BD31-4B8C-83A1-F6EECF244321}">
                <p14:modId xmlns:p14="http://schemas.microsoft.com/office/powerpoint/2010/main" val="1218354243"/>
              </p:ext>
            </p:extLst>
          </p:nvPr>
        </p:nvGraphicFramePr>
        <p:xfrm>
          <a:off x="419099" y="2103032"/>
          <a:ext cx="8305800" cy="3962241"/>
        </p:xfrm>
        <a:graphic>
          <a:graphicData uri="http://schemas.openxmlformats.org/drawingml/2006/table">
            <a:tbl>
              <a:tblPr firstRow="1" firstCol="1" bandRow="1">
                <a:tableStyleId>{5C22544A-7EE6-4342-B048-85BDC9FD1C3A}</a:tableStyleId>
              </a:tblPr>
              <a:tblGrid>
                <a:gridCol w="3848100"/>
                <a:gridCol w="4457700"/>
              </a:tblGrid>
              <a:tr h="831850">
                <a:tc>
                  <a:txBody>
                    <a:bodyPr/>
                    <a:lstStyle/>
                    <a:p>
                      <a:pPr marL="0" marR="0" algn="l">
                        <a:spcBef>
                          <a:spcPts val="0"/>
                        </a:spcBef>
                        <a:spcAft>
                          <a:spcPts val="0"/>
                        </a:spcAft>
                      </a:pPr>
                      <a:r>
                        <a:rPr lang="en-US" sz="1400" b="0" dirty="0">
                          <a:effectLst/>
                        </a:rPr>
                        <a:t>Traditional “non-appropriations” lease financing, e.g., GMA or ACCG COPs programs.  </a:t>
                      </a:r>
                    </a:p>
                    <a:p>
                      <a:pPr marL="0" marR="0" algn="l">
                        <a:spcBef>
                          <a:spcPts val="0"/>
                        </a:spcBef>
                        <a:spcAft>
                          <a:spcPts val="0"/>
                        </a:spcAft>
                      </a:pPr>
                      <a:r>
                        <a:rPr lang="en-US" sz="1400" b="0" dirty="0">
                          <a:effectLst/>
                        </a:rPr>
                        <a:t>See O.C.G.A. § 36-60-13.</a:t>
                      </a:r>
                      <a:endParaRPr lang="en-US" sz="1400" b="0" dirty="0">
                        <a:effectLst/>
                        <a:latin typeface="Times New Roman"/>
                        <a:ea typeface="Times New Roman"/>
                      </a:endParaRPr>
                    </a:p>
                  </a:txBody>
                  <a:tcPr marL="42538" marR="42538" marT="0" marB="0"/>
                </a:tc>
                <a:tc>
                  <a:txBody>
                    <a:bodyPr/>
                    <a:lstStyle/>
                    <a:p>
                      <a:pPr marL="0" marR="0" algn="l">
                        <a:spcBef>
                          <a:spcPts val="0"/>
                        </a:spcBef>
                        <a:spcAft>
                          <a:spcPts val="0"/>
                        </a:spcAft>
                      </a:pPr>
                      <a:r>
                        <a:rPr lang="en-US" sz="1200" b="0" dirty="0">
                          <a:solidFill>
                            <a:schemeClr val="tx1"/>
                          </a:solidFill>
                          <a:effectLst/>
                        </a:rPr>
                        <a:t>Many building </a:t>
                      </a:r>
                      <a:r>
                        <a:rPr lang="en-US" sz="1200" b="0" dirty="0" smtClean="0">
                          <a:solidFill>
                            <a:schemeClr val="tx1"/>
                          </a:solidFill>
                          <a:effectLst/>
                        </a:rPr>
                        <a:t>improvements </a:t>
                      </a:r>
                      <a:r>
                        <a:rPr lang="en-US" sz="1200" b="0" dirty="0">
                          <a:solidFill>
                            <a:schemeClr val="tx1"/>
                          </a:solidFill>
                          <a:effectLst/>
                        </a:rPr>
                        <a:t>and equipment/vehicle purchases are made this way.  The equipment/vehicle provider is willing to be the lender for these transactions in many cases.  </a:t>
                      </a:r>
                      <a:endParaRPr lang="en-US" sz="1200" b="0" dirty="0" smtClean="0">
                        <a:solidFill>
                          <a:schemeClr val="tx1"/>
                        </a:solidFill>
                        <a:effectLst/>
                      </a:endParaRPr>
                    </a:p>
                    <a:p>
                      <a:pPr marL="0" marR="0" algn="l">
                        <a:spcBef>
                          <a:spcPts val="0"/>
                        </a:spcBef>
                        <a:spcAft>
                          <a:spcPts val="0"/>
                        </a:spcAft>
                      </a:pPr>
                      <a:endParaRPr lang="en-US" sz="1200" b="0" dirty="0" smtClean="0">
                        <a:solidFill>
                          <a:schemeClr val="tx1"/>
                        </a:solidFill>
                        <a:effectLst/>
                      </a:endParaRPr>
                    </a:p>
                    <a:p>
                      <a:pPr marL="0" marR="0" algn="l">
                        <a:spcBef>
                          <a:spcPts val="0"/>
                        </a:spcBef>
                        <a:spcAft>
                          <a:spcPts val="0"/>
                        </a:spcAft>
                      </a:pPr>
                      <a:r>
                        <a:rPr lang="en-US" sz="1200" b="0" dirty="0" smtClean="0">
                          <a:solidFill>
                            <a:schemeClr val="tx1"/>
                          </a:solidFill>
                          <a:effectLst/>
                        </a:rPr>
                        <a:t>Be </a:t>
                      </a:r>
                      <a:r>
                        <a:rPr lang="en-US" sz="1200" b="0" dirty="0">
                          <a:solidFill>
                            <a:schemeClr val="tx1"/>
                          </a:solidFill>
                          <a:effectLst/>
                        </a:rPr>
                        <a:t>wary of the “guaranteed” part of </a:t>
                      </a:r>
                      <a:r>
                        <a:rPr lang="en-US" sz="1200" b="0" dirty="0" smtClean="0">
                          <a:solidFill>
                            <a:schemeClr val="tx1"/>
                          </a:solidFill>
                          <a:effectLst/>
                        </a:rPr>
                        <a:t>ESPCs, </a:t>
                      </a:r>
                      <a:r>
                        <a:rPr lang="en-US" sz="1200" b="0" dirty="0">
                          <a:solidFill>
                            <a:schemeClr val="tx1"/>
                          </a:solidFill>
                          <a:effectLst/>
                        </a:rPr>
                        <a:t>which are optional, complex and in many cases </a:t>
                      </a:r>
                      <a:r>
                        <a:rPr lang="en-US" sz="1200" b="0" dirty="0" smtClean="0">
                          <a:solidFill>
                            <a:schemeClr val="tx1"/>
                          </a:solidFill>
                          <a:effectLst/>
                        </a:rPr>
                        <a:t>unnecessary, i.e., a waste</a:t>
                      </a:r>
                      <a:r>
                        <a:rPr lang="en-US" sz="1200" b="0" baseline="0" dirty="0" smtClean="0">
                          <a:solidFill>
                            <a:schemeClr val="tx1"/>
                          </a:solidFill>
                          <a:effectLst/>
                        </a:rPr>
                        <a:t> of money</a:t>
                      </a:r>
                      <a:r>
                        <a:rPr lang="en-US" sz="1200" b="0" dirty="0" smtClean="0">
                          <a:solidFill>
                            <a:schemeClr val="tx1"/>
                          </a:solidFill>
                          <a:effectLst/>
                        </a:rPr>
                        <a:t>.  The details of the verification process are the key.</a:t>
                      </a:r>
                      <a:r>
                        <a:rPr lang="en-US" sz="1200" b="0" baseline="0" dirty="0" smtClean="0">
                          <a:solidFill>
                            <a:schemeClr val="tx1"/>
                          </a:solidFill>
                          <a:effectLst/>
                        </a:rPr>
                        <a:t> </a:t>
                      </a:r>
                      <a:endParaRPr lang="en-US" sz="1200" b="0" dirty="0">
                        <a:solidFill>
                          <a:schemeClr val="tx1"/>
                        </a:solidFill>
                        <a:effectLst/>
                      </a:endParaRPr>
                    </a:p>
                    <a:p>
                      <a:pPr marL="0" marR="0" algn="l">
                        <a:spcBef>
                          <a:spcPts val="0"/>
                        </a:spcBef>
                        <a:spcAft>
                          <a:spcPts val="0"/>
                        </a:spcAft>
                      </a:pPr>
                      <a:r>
                        <a:rPr lang="en-US" sz="1200" dirty="0">
                          <a:effectLst/>
                        </a:rPr>
                        <a:t> </a:t>
                      </a:r>
                      <a:endParaRPr lang="en-US" sz="1200" dirty="0">
                        <a:effectLst/>
                        <a:latin typeface="Times New Roman"/>
                        <a:ea typeface="Times New Roman"/>
                      </a:endParaRPr>
                    </a:p>
                  </a:txBody>
                  <a:tcPr marL="42538" marR="42538" marT="0" marB="0">
                    <a:solidFill>
                      <a:schemeClr val="accent3">
                        <a:lumMod val="95000"/>
                      </a:schemeClr>
                    </a:solidFill>
                  </a:tcPr>
                </a:tc>
              </a:tr>
              <a:tr h="623887">
                <a:tc>
                  <a:txBody>
                    <a:bodyPr/>
                    <a:lstStyle/>
                    <a:p>
                      <a:pPr marL="0" marR="0" algn="l">
                        <a:spcBef>
                          <a:spcPts val="0"/>
                        </a:spcBef>
                        <a:spcAft>
                          <a:spcPts val="0"/>
                        </a:spcAft>
                      </a:pPr>
                      <a:r>
                        <a:rPr lang="en-US" sz="1400" b="0" dirty="0">
                          <a:effectLst/>
                        </a:rPr>
                        <a:t>Revenue bonds under the “Revenue Bond Law” (O.C.G.A. § 36-82-60) or other applicable law.</a:t>
                      </a:r>
                      <a:endParaRPr lang="en-US" sz="1400" b="0" dirty="0">
                        <a:effectLst/>
                        <a:latin typeface="Times New Roman"/>
                        <a:ea typeface="Times New Roman"/>
                      </a:endParaRPr>
                    </a:p>
                  </a:txBody>
                  <a:tcPr marL="42538" marR="42538" marT="0" marB="0"/>
                </a:tc>
                <a:tc>
                  <a:txBody>
                    <a:bodyPr/>
                    <a:lstStyle/>
                    <a:p>
                      <a:pPr marL="0" marR="0" algn="l">
                        <a:spcBef>
                          <a:spcPts val="0"/>
                        </a:spcBef>
                        <a:spcAft>
                          <a:spcPts val="0"/>
                        </a:spcAft>
                      </a:pPr>
                      <a:r>
                        <a:rPr lang="en-US" sz="1200" dirty="0">
                          <a:effectLst/>
                        </a:rPr>
                        <a:t>Available if there is a revenue component to your transaction, e.g., CNG or EV filling/charging station that is made available to the public or a limited number of private entities.</a:t>
                      </a:r>
                    </a:p>
                    <a:p>
                      <a:pPr marL="0" marR="0" algn="l">
                        <a:spcBef>
                          <a:spcPts val="0"/>
                        </a:spcBef>
                        <a:spcAft>
                          <a:spcPts val="0"/>
                        </a:spcAft>
                      </a:pPr>
                      <a:r>
                        <a:rPr lang="en-US" sz="1200" dirty="0">
                          <a:effectLst/>
                        </a:rPr>
                        <a:t> </a:t>
                      </a:r>
                      <a:endParaRPr lang="en-US" sz="1200" dirty="0">
                        <a:effectLst/>
                        <a:latin typeface="Times New Roman"/>
                        <a:ea typeface="Times New Roman"/>
                      </a:endParaRPr>
                    </a:p>
                  </a:txBody>
                  <a:tcPr marL="42538" marR="42538" marT="0" marB="0">
                    <a:solidFill>
                      <a:schemeClr val="accent5">
                        <a:lumMod val="60000"/>
                        <a:lumOff val="40000"/>
                      </a:schemeClr>
                    </a:solidFill>
                  </a:tcPr>
                </a:tc>
              </a:tr>
              <a:tr h="1767681">
                <a:tc>
                  <a:txBody>
                    <a:bodyPr/>
                    <a:lstStyle/>
                    <a:p>
                      <a:pPr marL="0" marR="0" algn="l">
                        <a:spcBef>
                          <a:spcPts val="0"/>
                        </a:spcBef>
                        <a:spcAft>
                          <a:spcPts val="0"/>
                        </a:spcAft>
                      </a:pPr>
                      <a:r>
                        <a:rPr lang="en-US" sz="1400" b="0" dirty="0">
                          <a:effectLst/>
                        </a:rPr>
                        <a:t>Back door general obligation (GO) revenue bonds through an intergovernmental contract or intergovernmental contracts</a:t>
                      </a:r>
                      <a:endParaRPr lang="en-US" sz="1400" b="0" dirty="0">
                        <a:effectLst/>
                        <a:latin typeface="Times New Roman"/>
                        <a:ea typeface="Times New Roman"/>
                      </a:endParaRPr>
                    </a:p>
                  </a:txBody>
                  <a:tcPr marL="42538" marR="42538" marT="0" marB="0"/>
                </a:tc>
                <a:tc>
                  <a:txBody>
                    <a:bodyPr/>
                    <a:lstStyle/>
                    <a:p>
                      <a:pPr marL="0" marR="0" algn="l">
                        <a:spcBef>
                          <a:spcPts val="0"/>
                        </a:spcBef>
                        <a:spcAft>
                          <a:spcPts val="0"/>
                        </a:spcAft>
                      </a:pPr>
                      <a:r>
                        <a:rPr lang="en-US" sz="1200" dirty="0">
                          <a:effectLst/>
                        </a:rPr>
                        <a:t>There are two versions of this:</a:t>
                      </a:r>
                    </a:p>
                    <a:p>
                      <a:pPr marL="0" marR="0" algn="l">
                        <a:spcBef>
                          <a:spcPts val="0"/>
                        </a:spcBef>
                        <a:spcAft>
                          <a:spcPts val="0"/>
                        </a:spcAft>
                      </a:pPr>
                      <a:r>
                        <a:rPr lang="en-US" sz="1200" dirty="0">
                          <a:effectLst/>
                        </a:rPr>
                        <a:t> </a:t>
                      </a:r>
                    </a:p>
                    <a:p>
                      <a:pPr marL="0" marR="0" lvl="0" indent="0" algn="l">
                        <a:spcBef>
                          <a:spcPts val="0"/>
                        </a:spcBef>
                        <a:spcAft>
                          <a:spcPts val="0"/>
                        </a:spcAft>
                        <a:buFont typeface="+mj-lt"/>
                        <a:buNone/>
                      </a:pPr>
                      <a:r>
                        <a:rPr lang="en-US" sz="1200" dirty="0">
                          <a:effectLst/>
                        </a:rPr>
                        <a:t>A true revenue deal like the revenue bonds described above except another local government is a customer (note: Ga. intergovernmental contracts are GO obligations </a:t>
                      </a:r>
                      <a:r>
                        <a:rPr lang="en-US" sz="1200" dirty="0" smtClean="0">
                          <a:effectLst/>
                        </a:rPr>
                        <a:t>unless expressly</a:t>
                      </a:r>
                      <a:r>
                        <a:rPr lang="en-US" sz="1200" baseline="0" dirty="0" smtClean="0">
                          <a:effectLst/>
                        </a:rPr>
                        <a:t> not</a:t>
                      </a:r>
                      <a:r>
                        <a:rPr lang="en-US" sz="1200" dirty="0" smtClean="0">
                          <a:effectLst/>
                        </a:rPr>
                        <a:t>).  See the Intergovernmental Contracts Clause of the Ga. Const.</a:t>
                      </a:r>
                      <a:endParaRPr lang="en-US" sz="1200" dirty="0">
                        <a:effectLst/>
                      </a:endParaRPr>
                    </a:p>
                    <a:p>
                      <a:pPr marL="457200" marR="0" algn="l">
                        <a:spcBef>
                          <a:spcPts val="0"/>
                        </a:spcBef>
                        <a:spcAft>
                          <a:spcPts val="0"/>
                        </a:spcAft>
                      </a:pPr>
                      <a:r>
                        <a:rPr lang="en-US" sz="1200" dirty="0">
                          <a:effectLst/>
                        </a:rPr>
                        <a:t> </a:t>
                      </a:r>
                    </a:p>
                    <a:p>
                      <a:pPr marL="0" marR="0" algn="l">
                        <a:spcBef>
                          <a:spcPts val="0"/>
                        </a:spcBef>
                        <a:spcAft>
                          <a:spcPts val="0"/>
                        </a:spcAft>
                      </a:pPr>
                      <a:r>
                        <a:rPr lang="en-US" sz="1200" dirty="0" smtClean="0">
                          <a:effectLst/>
                        </a:rPr>
                        <a:t> </a:t>
                      </a:r>
                      <a:endParaRPr lang="en-US" sz="1200" dirty="0">
                        <a:effectLst/>
                        <a:latin typeface="Times New Roman"/>
                        <a:ea typeface="Times New Roman"/>
                      </a:endParaRPr>
                    </a:p>
                  </a:txBody>
                  <a:tcPr marL="42538" marR="42538" marT="0" marB="0">
                    <a:solidFill>
                      <a:schemeClr val="accent3">
                        <a:lumMod val="95000"/>
                      </a:schemeClr>
                    </a:solidFill>
                  </a:tcPr>
                </a:tc>
              </a:tr>
            </a:tbl>
          </a:graphicData>
        </a:graphic>
      </p:graphicFrame>
      <p:sp>
        <p:nvSpPr>
          <p:cNvPr id="2" name="TextBox 1"/>
          <p:cNvSpPr txBox="1"/>
          <p:nvPr/>
        </p:nvSpPr>
        <p:spPr>
          <a:xfrm>
            <a:off x="152400" y="614746"/>
            <a:ext cx="8839199" cy="646331"/>
          </a:xfrm>
          <a:prstGeom prst="rect">
            <a:avLst/>
          </a:prstGeom>
          <a:noFill/>
        </p:spPr>
        <p:txBody>
          <a:bodyPr wrap="square" rtlCol="0">
            <a:spAutoFit/>
          </a:bodyPr>
          <a:lstStyle/>
          <a:p>
            <a:pPr algn="ctr"/>
            <a:r>
              <a:rPr lang="en-US" sz="3600" b="1" dirty="0" smtClean="0">
                <a:solidFill>
                  <a:schemeClr val="bg1"/>
                </a:solidFill>
              </a:rPr>
              <a:t>Traditional Structures</a:t>
            </a:r>
            <a:endParaRPr lang="en-US" sz="3600" b="1" dirty="0">
              <a:solidFill>
                <a:schemeClr val="bg1"/>
              </a:solidFill>
            </a:endParaRPr>
          </a:p>
        </p:txBody>
      </p:sp>
    </p:spTree>
    <p:extLst>
      <p:ext uri="{BB962C8B-B14F-4D97-AF65-F5344CB8AC3E}">
        <p14:creationId xmlns:p14="http://schemas.microsoft.com/office/powerpoint/2010/main" val="3111461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324452"/>
            <a:ext cx="8686800" cy="936625"/>
          </a:xfrm>
        </p:spPr>
        <p:txBody>
          <a:bodyPr/>
          <a:lstStyle/>
          <a:p>
            <a:r>
              <a:rPr lang="en-US" sz="3600" b="1" dirty="0" smtClean="0"/>
              <a:t>Traditional Structures (cont.) </a:t>
            </a:r>
            <a:endParaRPr lang="en-US" sz="3600" b="1" u="sng" dirty="0"/>
          </a:p>
        </p:txBody>
      </p:sp>
      <p:sp>
        <p:nvSpPr>
          <p:cNvPr id="20489" name="Rectangle 9"/>
          <p:cNvSpPr>
            <a:spLocks noChangeArrowheads="1"/>
          </p:cNvSpPr>
          <p:nvPr/>
        </p:nvSpPr>
        <p:spPr bwMode="auto">
          <a:xfrm>
            <a:off x="152400" y="1076411"/>
            <a:ext cx="883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900" dirty="0" smtClean="0"/>
          </a:p>
          <a:p>
            <a:endParaRPr lang="en-US" sz="900" dirty="0"/>
          </a:p>
        </p:txBody>
      </p:sp>
      <p:graphicFrame>
        <p:nvGraphicFramePr>
          <p:cNvPr id="2" name="Table 1"/>
          <p:cNvGraphicFramePr>
            <a:graphicFrameLocks noGrp="1"/>
          </p:cNvGraphicFramePr>
          <p:nvPr>
            <p:extLst>
              <p:ext uri="{D42A27DB-BD31-4B8C-83A1-F6EECF244321}">
                <p14:modId xmlns:p14="http://schemas.microsoft.com/office/powerpoint/2010/main" val="3122368674"/>
              </p:ext>
            </p:extLst>
          </p:nvPr>
        </p:nvGraphicFramePr>
        <p:xfrm>
          <a:off x="381000" y="1445743"/>
          <a:ext cx="8382000" cy="4566512"/>
        </p:xfrm>
        <a:graphic>
          <a:graphicData uri="http://schemas.openxmlformats.org/drawingml/2006/table">
            <a:tbl>
              <a:tblPr firstRow="1" firstCol="1" bandRow="1">
                <a:tableStyleId>{5C22544A-7EE6-4342-B048-85BDC9FD1C3A}</a:tableStyleId>
              </a:tblPr>
              <a:tblGrid>
                <a:gridCol w="3970421"/>
                <a:gridCol w="4411579"/>
              </a:tblGrid>
              <a:tr h="1457552">
                <a:tc>
                  <a:txBody>
                    <a:bodyPr/>
                    <a:lstStyle/>
                    <a:p>
                      <a:pPr marL="0" marR="0" algn="l">
                        <a:spcBef>
                          <a:spcPts val="0"/>
                        </a:spcBef>
                        <a:spcAft>
                          <a:spcPts val="0"/>
                        </a:spcAft>
                      </a:pPr>
                      <a:r>
                        <a:rPr lang="en-US" sz="1200" b="0" dirty="0">
                          <a:effectLst/>
                          <a:latin typeface="+mn-lt"/>
                        </a:rPr>
                        <a:t>Back door general obligation (GO) revenue bonds through an intergovernmental contract or intergovernmental contracts</a:t>
                      </a:r>
                      <a:endParaRPr lang="en-US" sz="1200" b="0" dirty="0">
                        <a:effectLst/>
                        <a:latin typeface="+mn-lt"/>
                        <a:ea typeface="Times New Roman"/>
                      </a:endParaRPr>
                    </a:p>
                  </a:txBody>
                  <a:tcPr marL="42538" marR="42538" marT="0" marB="0"/>
                </a:tc>
                <a:tc>
                  <a:txBody>
                    <a:bodyPr/>
                    <a:lstStyle/>
                    <a:p>
                      <a:pPr marL="0" marR="0" lvl="0" indent="0" algn="l">
                        <a:spcBef>
                          <a:spcPts val="0"/>
                        </a:spcBef>
                        <a:spcAft>
                          <a:spcPts val="0"/>
                        </a:spcAft>
                        <a:buFont typeface="+mj-lt"/>
                        <a:buNone/>
                      </a:pPr>
                      <a:r>
                        <a:rPr lang="en-US" sz="1200" b="0" dirty="0" smtClean="0">
                          <a:solidFill>
                            <a:schemeClr val="tx1"/>
                          </a:solidFill>
                          <a:effectLst/>
                          <a:latin typeface="+mn-lt"/>
                        </a:rPr>
                        <a:t>The </a:t>
                      </a:r>
                      <a:r>
                        <a:rPr lang="en-US" sz="1200" b="0" dirty="0">
                          <a:solidFill>
                            <a:schemeClr val="tx1"/>
                          </a:solidFill>
                          <a:effectLst/>
                          <a:latin typeface="+mn-lt"/>
                        </a:rPr>
                        <a:t>second version merely uses a conduit issuer like a </a:t>
                      </a:r>
                      <a:r>
                        <a:rPr lang="en-US" sz="1200" b="0" dirty="0" smtClean="0">
                          <a:solidFill>
                            <a:schemeClr val="tx1"/>
                          </a:solidFill>
                          <a:effectLst/>
                          <a:latin typeface="+mn-lt"/>
                        </a:rPr>
                        <a:t>development </a:t>
                      </a:r>
                      <a:r>
                        <a:rPr lang="en-US" sz="1200" b="0" dirty="0">
                          <a:solidFill>
                            <a:schemeClr val="tx1"/>
                          </a:solidFill>
                          <a:effectLst/>
                          <a:latin typeface="+mn-lt"/>
                        </a:rPr>
                        <a:t>authority or other authority to create a GO obligation from the true party getting the benefit of the project, e.g., the recent school district solar project in </a:t>
                      </a:r>
                      <a:r>
                        <a:rPr lang="en-US" sz="1200" b="0" dirty="0" smtClean="0">
                          <a:solidFill>
                            <a:schemeClr val="tx1"/>
                          </a:solidFill>
                          <a:effectLst/>
                          <a:latin typeface="+mn-lt"/>
                        </a:rPr>
                        <a:t>Dublin through the </a:t>
                      </a:r>
                      <a:r>
                        <a:rPr lang="en-US" sz="1200" b="0" dirty="0" smtClean="0">
                          <a:solidFill>
                            <a:schemeClr val="tx1"/>
                          </a:solidFill>
                          <a:latin typeface="+mn-lt"/>
                        </a:rPr>
                        <a:t>Dublin-Laurens Development Authority</a:t>
                      </a:r>
                      <a:r>
                        <a:rPr lang="en-US" sz="1200" b="0" dirty="0" smtClean="0">
                          <a:solidFill>
                            <a:schemeClr val="tx1"/>
                          </a:solidFill>
                          <a:effectLst/>
                          <a:latin typeface="+mn-lt"/>
                        </a:rPr>
                        <a:t>.  </a:t>
                      </a:r>
                      <a:r>
                        <a:rPr lang="en-US" sz="1200" b="0" dirty="0">
                          <a:solidFill>
                            <a:schemeClr val="tx1"/>
                          </a:solidFill>
                          <a:effectLst/>
                          <a:latin typeface="+mn-lt"/>
                        </a:rPr>
                        <a:t>This structure bypasses the referendum requirement for standard GO bonds</a:t>
                      </a:r>
                      <a:r>
                        <a:rPr lang="en-US" sz="1200" b="0" dirty="0" smtClean="0">
                          <a:solidFill>
                            <a:schemeClr val="tx1"/>
                          </a:solidFill>
                          <a:effectLst/>
                          <a:latin typeface="+mn-lt"/>
                        </a:rPr>
                        <a:t>.</a:t>
                      </a:r>
                      <a:endParaRPr lang="en-US" sz="1200" b="0" dirty="0">
                        <a:effectLst/>
                        <a:latin typeface="+mn-lt"/>
                        <a:ea typeface="Times New Roman"/>
                      </a:endParaRPr>
                    </a:p>
                  </a:txBody>
                  <a:tcPr marL="42538" marR="42538" marT="0" marB="0">
                    <a:solidFill>
                      <a:schemeClr val="accent5">
                        <a:lumMod val="20000"/>
                        <a:lumOff val="80000"/>
                      </a:schemeClr>
                    </a:solidFill>
                  </a:tcPr>
                </a:tc>
              </a:tr>
              <a:tr h="0">
                <a:tc>
                  <a:txBody>
                    <a:bodyPr/>
                    <a:lstStyle/>
                    <a:p>
                      <a:pPr marL="0" marR="0" algn="l">
                        <a:spcBef>
                          <a:spcPts val="0"/>
                        </a:spcBef>
                        <a:spcAft>
                          <a:spcPts val="0"/>
                        </a:spcAft>
                      </a:pPr>
                      <a:r>
                        <a:rPr lang="en-US" sz="1200" b="0" dirty="0">
                          <a:effectLst/>
                          <a:latin typeface="+mn-lt"/>
                          <a:ea typeface="Times New Roman"/>
                        </a:rPr>
                        <a:t>Traditional GO Bonds (hell or high water, full tax base pledged bonds).</a:t>
                      </a:r>
                    </a:p>
                  </a:txBody>
                  <a:tcPr marL="68580" marR="68580" marT="0" marB="0"/>
                </a:tc>
                <a:tc>
                  <a:txBody>
                    <a:bodyPr/>
                    <a:lstStyle/>
                    <a:p>
                      <a:pPr marL="0" marR="0" algn="l">
                        <a:spcBef>
                          <a:spcPts val="0"/>
                        </a:spcBef>
                        <a:spcAft>
                          <a:spcPts val="0"/>
                        </a:spcAft>
                      </a:pPr>
                      <a:r>
                        <a:rPr lang="en-US" sz="1200" b="0" dirty="0">
                          <a:effectLst/>
                          <a:latin typeface="+mn-lt"/>
                          <a:ea typeface="Times New Roman"/>
                        </a:rPr>
                        <a:t>The project could be the only thing financed, but more typically would be part of many projects to get the largest aggregate lending amount, which attracts more lenders/bond purchasers.</a:t>
                      </a:r>
                    </a:p>
                    <a:p>
                      <a:pPr marL="0" marR="0" algn="l">
                        <a:spcBef>
                          <a:spcPts val="0"/>
                        </a:spcBef>
                        <a:spcAft>
                          <a:spcPts val="0"/>
                        </a:spcAft>
                      </a:pPr>
                      <a:r>
                        <a:rPr lang="en-US" sz="1200" b="0" dirty="0">
                          <a:effectLst/>
                          <a:latin typeface="+mn-lt"/>
                          <a:ea typeface="Times New Roman"/>
                        </a:rPr>
                        <a:t> </a:t>
                      </a:r>
                    </a:p>
                  </a:txBody>
                  <a:tcPr marL="68580" marR="68580" marT="0" marB="0">
                    <a:solidFill>
                      <a:schemeClr val="accent5"/>
                    </a:solidFill>
                  </a:tcPr>
                </a:tc>
              </a:tr>
              <a:tr h="0">
                <a:tc>
                  <a:txBody>
                    <a:bodyPr/>
                    <a:lstStyle/>
                    <a:p>
                      <a:pPr marL="0" marR="0" algn="l">
                        <a:spcBef>
                          <a:spcPts val="0"/>
                        </a:spcBef>
                        <a:spcAft>
                          <a:spcPts val="0"/>
                        </a:spcAft>
                      </a:pPr>
                      <a:r>
                        <a:rPr lang="en-US" sz="1200" b="0" dirty="0" smtClean="0">
                          <a:effectLst/>
                          <a:latin typeface="+mn-lt"/>
                        </a:rPr>
                        <a:t>Special Option Sales Tax (SPLOST) Bonds.</a:t>
                      </a:r>
                      <a:endParaRPr lang="en-US" sz="1200" b="0" dirty="0">
                        <a:effectLst/>
                        <a:latin typeface="+mn-lt"/>
                        <a:ea typeface="Times New Roman"/>
                      </a:endParaRPr>
                    </a:p>
                  </a:txBody>
                  <a:tcPr marL="68580" marR="68580" marT="0" marB="0"/>
                </a:tc>
                <a:tc>
                  <a:txBody>
                    <a:bodyPr/>
                    <a:lstStyle/>
                    <a:p>
                      <a:pPr marL="0" marR="0" algn="l">
                        <a:spcBef>
                          <a:spcPts val="0"/>
                        </a:spcBef>
                        <a:spcAft>
                          <a:spcPts val="0"/>
                        </a:spcAft>
                      </a:pPr>
                      <a:r>
                        <a:rPr lang="en-US" sz="1200" b="0" dirty="0">
                          <a:effectLst/>
                          <a:latin typeface="+mn-lt"/>
                        </a:rPr>
                        <a:t>Simply bonds sold with sales tax pledged in lieu of other credit.</a:t>
                      </a:r>
                    </a:p>
                    <a:p>
                      <a:pPr marL="0" marR="0" algn="l">
                        <a:spcBef>
                          <a:spcPts val="0"/>
                        </a:spcBef>
                        <a:spcAft>
                          <a:spcPts val="0"/>
                        </a:spcAft>
                      </a:pPr>
                      <a:r>
                        <a:rPr lang="en-US" sz="1200" b="0" dirty="0">
                          <a:effectLst/>
                          <a:latin typeface="+mn-lt"/>
                        </a:rPr>
                        <a:t> </a:t>
                      </a:r>
                      <a:endParaRPr lang="en-US" sz="1200" b="0" dirty="0">
                        <a:effectLst/>
                        <a:latin typeface="+mn-lt"/>
                        <a:ea typeface="Times New Roman"/>
                      </a:endParaRPr>
                    </a:p>
                  </a:txBody>
                  <a:tcPr marL="68580" marR="68580" marT="0" marB="0"/>
                </a:tc>
              </a:tr>
              <a:tr h="101283">
                <a:tc>
                  <a:txBody>
                    <a:bodyPr/>
                    <a:lstStyle/>
                    <a:p>
                      <a:pPr marL="0" marR="0" algn="l">
                        <a:spcBef>
                          <a:spcPts val="0"/>
                        </a:spcBef>
                        <a:spcAft>
                          <a:spcPts val="0"/>
                        </a:spcAft>
                      </a:pPr>
                      <a:r>
                        <a:rPr lang="en-US" sz="1200" b="0" dirty="0" smtClean="0">
                          <a:effectLst/>
                          <a:latin typeface="+mn-lt"/>
                          <a:ea typeface="Times New Roman"/>
                        </a:rPr>
                        <a:t>Consider TADs (given the recent</a:t>
                      </a:r>
                      <a:r>
                        <a:rPr lang="en-US" sz="1200" b="0" baseline="0" dirty="0" smtClean="0">
                          <a:effectLst/>
                          <a:latin typeface="+mn-lt"/>
                          <a:ea typeface="Times New Roman"/>
                        </a:rPr>
                        <a:t> Ga. Supreme Court ruling</a:t>
                      </a:r>
                      <a:r>
                        <a:rPr lang="en-US" sz="1200" b="0" dirty="0" smtClean="0">
                          <a:effectLst/>
                          <a:latin typeface="+mn-lt"/>
                          <a:ea typeface="Times New Roman"/>
                        </a:rPr>
                        <a:t>) and CIDs </a:t>
                      </a:r>
                    </a:p>
                    <a:p>
                      <a:pPr marL="0" marR="0" algn="l">
                        <a:spcBef>
                          <a:spcPts val="0"/>
                        </a:spcBef>
                        <a:spcAft>
                          <a:spcPts val="0"/>
                        </a:spcAft>
                      </a:pPr>
                      <a:endParaRPr lang="en-US" sz="1200" b="0" dirty="0">
                        <a:effectLst/>
                        <a:latin typeface="+mn-lt"/>
                        <a:ea typeface="Times New Roman"/>
                      </a:endParaRPr>
                    </a:p>
                  </a:txBody>
                  <a:tcPr marL="68580" marR="68580" marT="0" marB="0"/>
                </a:tc>
                <a:tc>
                  <a:txBody>
                    <a:bodyPr/>
                    <a:lstStyle/>
                    <a:p>
                      <a:r>
                        <a:rPr lang="en-US" sz="1200" b="0" dirty="0" smtClean="0">
                          <a:effectLst/>
                          <a:latin typeface="+mn-lt"/>
                          <a:ea typeface="Times New Roman"/>
                        </a:rPr>
                        <a:t>See </a:t>
                      </a:r>
                      <a:r>
                        <a:rPr lang="en-US" sz="1200" b="0" i="1" u="none" strike="noStrike" kern="1200" baseline="0" dirty="0" smtClean="0">
                          <a:solidFill>
                            <a:schemeClr val="dk1"/>
                          </a:solidFill>
                          <a:latin typeface="+mn-lt"/>
                          <a:ea typeface="+mn-ea"/>
                          <a:cs typeface="+mn-cs"/>
                        </a:rPr>
                        <a:t>Sherman V. Atlanta Independent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dk1"/>
                          </a:solidFill>
                          <a:latin typeface="+mn-lt"/>
                          <a:ea typeface="+mn-ea"/>
                          <a:cs typeface="+mn-cs"/>
                        </a:rPr>
                        <a:t>School System et al</a:t>
                      </a:r>
                      <a:r>
                        <a:rPr lang="en-US" sz="1200" b="0" i="0" u="none" strike="noStrike" kern="1200" baseline="0" dirty="0" smtClean="0">
                          <a:solidFill>
                            <a:schemeClr val="dk1"/>
                          </a:solidFill>
                          <a:latin typeface="+mn-lt"/>
                          <a:ea typeface="+mn-ea"/>
                          <a:cs typeface="+mn-cs"/>
                        </a:rPr>
                        <a:t>., Ga S. Crt S13A0333 (June 3, 2013); “</a:t>
                      </a:r>
                      <a:r>
                        <a:rPr lang="en-US" sz="1200" b="0" dirty="0" smtClean="0"/>
                        <a:t>Georgia Supreme Court OKs Perry-Bolton bonds” Atl. Business</a:t>
                      </a:r>
                      <a:r>
                        <a:rPr lang="en-US" sz="1200" b="0" baseline="0" dirty="0" smtClean="0"/>
                        <a:t> Chronicle (</a:t>
                      </a:r>
                      <a:r>
                        <a:rPr lang="en-US" sz="1200" b="0" dirty="0" smtClean="0"/>
                        <a:t>Jun 17, 2013</a:t>
                      </a:r>
                      <a:r>
                        <a:rPr lang="en-US" sz="1200" b="0" baseline="0" dirty="0" smtClean="0"/>
                        <a:t>)(http://www.bizjournals.com/atlanta/news/2013/06/17/georgia-supreme-court-oks-perry-bolton.html).</a:t>
                      </a:r>
                      <a:r>
                        <a:rPr lang="en-US" sz="1200" b="0" dirty="0" smtClean="0"/>
                        <a:t> </a:t>
                      </a:r>
                      <a:endParaRPr lang="en-US" sz="1200" b="0" i="0" u="none" strike="noStrike" kern="1200" baseline="0" dirty="0" smtClean="0">
                        <a:solidFill>
                          <a:schemeClr val="dk1"/>
                        </a:solidFill>
                        <a:latin typeface="+mn-lt"/>
                        <a:ea typeface="+mn-ea"/>
                        <a:cs typeface="+mn-cs"/>
                      </a:endParaRPr>
                    </a:p>
                    <a:p>
                      <a:endParaRPr lang="en-US" sz="1200" b="0" dirty="0">
                        <a:effectLst/>
                        <a:latin typeface="+mn-lt"/>
                        <a:ea typeface="Times New Roman"/>
                      </a:endParaRPr>
                    </a:p>
                  </a:txBody>
                  <a:tcPr marL="68580" marR="68580" marT="0" marB="0">
                    <a:solidFill>
                      <a:schemeClr val="accent5"/>
                    </a:solidFill>
                  </a:tcPr>
                </a:tc>
              </a:tr>
              <a:tr h="101283">
                <a:tc>
                  <a:txBody>
                    <a:bodyPr/>
                    <a:lstStyle/>
                    <a:p>
                      <a:pPr marL="0" marR="0" algn="l">
                        <a:spcBef>
                          <a:spcPts val="0"/>
                        </a:spcBef>
                        <a:spcAft>
                          <a:spcPts val="0"/>
                        </a:spcAft>
                      </a:pPr>
                      <a:r>
                        <a:rPr lang="en-US" sz="1200" b="0" dirty="0">
                          <a:effectLst/>
                          <a:latin typeface="+mn-lt"/>
                          <a:ea typeface="Times New Roman"/>
                        </a:rPr>
                        <a:t>Also look to combine with grants and for </a:t>
                      </a:r>
                      <a:r>
                        <a:rPr lang="en-US" sz="1200" b="0" dirty="0" smtClean="0">
                          <a:effectLst/>
                          <a:latin typeface="+mn-lt"/>
                          <a:ea typeface="Times New Roman"/>
                        </a:rPr>
                        <a:t>opportunity </a:t>
                      </a:r>
                      <a:r>
                        <a:rPr lang="en-US" sz="1200" b="0" dirty="0">
                          <a:effectLst/>
                          <a:latin typeface="+mn-lt"/>
                          <a:ea typeface="Times New Roman"/>
                        </a:rPr>
                        <a:t>to share the benefits of Federal, State and Local tax and other incentives with private partners</a:t>
                      </a:r>
                    </a:p>
                  </a:txBody>
                  <a:tcPr marL="68580" marR="68580" marT="0" marB="0"/>
                </a:tc>
                <a:tc>
                  <a:txBody>
                    <a:bodyPr/>
                    <a:lstStyle/>
                    <a:p>
                      <a:pPr marL="0" marR="0" algn="l">
                        <a:spcBef>
                          <a:spcPts val="0"/>
                        </a:spcBef>
                        <a:spcAft>
                          <a:spcPts val="0"/>
                        </a:spcAft>
                      </a:pPr>
                      <a:r>
                        <a:rPr lang="en-US" sz="1200" b="0" dirty="0">
                          <a:effectLst/>
                          <a:latin typeface="+mn-lt"/>
                          <a:ea typeface="Times New Roman"/>
                        </a:rPr>
                        <a:t>In other words, know what incentives the private side of your projects are benefiting from and extract what economic benefit you can.  Also, look for private incentives that a local government can’t take advantage of, but can be assigned to private partners.</a:t>
                      </a:r>
                    </a:p>
                  </a:txBody>
                  <a:tcPr marL="68580" marR="68580" marT="0" marB="0">
                    <a:solidFill>
                      <a:schemeClr val="accent5">
                        <a:lumMod val="20000"/>
                        <a:lumOff val="80000"/>
                      </a:schemeClr>
                    </a:solidFill>
                  </a:tcPr>
                </a:tc>
              </a:tr>
            </a:tbl>
          </a:graphicData>
        </a:graphic>
      </p:graphicFrame>
    </p:spTree>
    <p:extLst>
      <p:ext uri="{BB962C8B-B14F-4D97-AF65-F5344CB8AC3E}">
        <p14:creationId xmlns:p14="http://schemas.microsoft.com/office/powerpoint/2010/main" val="1496822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143000"/>
            <a:ext cx="9143999" cy="533400"/>
          </a:xfrm>
        </p:spPr>
        <p:txBody>
          <a:bodyPr/>
          <a:lstStyle/>
          <a:p>
            <a:pPr lvl="1">
              <a:spcBef>
                <a:spcPct val="20000"/>
              </a:spcBef>
              <a:spcAft>
                <a:spcPct val="25000"/>
              </a:spcAft>
            </a:pPr>
            <a:r>
              <a:rPr lang="en-US" sz="3600" b="1" dirty="0" smtClean="0">
                <a:latin typeface="+mn-lt"/>
                <a:cs typeface="Times New Roman" pitchFamily="18" charset="0"/>
              </a:rPr>
              <a:t>Dublin High School Project</a:t>
            </a:r>
            <a:r>
              <a:rPr lang="en-US" sz="2800" dirty="0" smtClean="0">
                <a:latin typeface="+mn-lt"/>
                <a:cs typeface="Times New Roman" pitchFamily="18" charset="0"/>
              </a:rPr>
              <a:t/>
            </a:r>
            <a:br>
              <a:rPr lang="en-US" sz="2800" dirty="0" smtClean="0">
                <a:latin typeface="+mn-lt"/>
                <a:cs typeface="Times New Roman" pitchFamily="18" charset="0"/>
              </a:rPr>
            </a:br>
            <a:r>
              <a:rPr lang="en-US" sz="1400" dirty="0" smtClean="0">
                <a:latin typeface="+mn-lt"/>
                <a:cs typeface="Times New Roman" pitchFamily="18" charset="0"/>
              </a:rPr>
              <a:t>Medium Scale Example: Larger </a:t>
            </a:r>
            <a:r>
              <a:rPr lang="en-US" sz="1400" dirty="0">
                <a:latin typeface="+mn-lt"/>
                <a:cs typeface="Times New Roman" pitchFamily="18" charset="0"/>
              </a:rPr>
              <a:t>commercial customers or developers </a:t>
            </a:r>
            <a:r>
              <a:rPr lang="en-US" sz="1400" dirty="0" smtClean="0">
                <a:latin typeface="+mn-lt"/>
                <a:cs typeface="Times New Roman" pitchFamily="18" charset="0"/>
              </a:rPr>
              <a:t/>
            </a:r>
            <a:br>
              <a:rPr lang="en-US" sz="1400" dirty="0" smtClean="0">
                <a:latin typeface="+mn-lt"/>
                <a:cs typeface="Times New Roman" pitchFamily="18" charset="0"/>
              </a:rPr>
            </a:br>
            <a:r>
              <a:rPr lang="en-US" sz="1400" dirty="0" smtClean="0">
                <a:latin typeface="+mn-lt"/>
                <a:cs typeface="Times New Roman" pitchFamily="18" charset="0"/>
              </a:rPr>
              <a:t>(</a:t>
            </a:r>
            <a:r>
              <a:rPr lang="en-US" sz="1400" dirty="0">
                <a:latin typeface="+mn-lt"/>
                <a:cs typeface="Times New Roman" pitchFamily="18" charset="0"/>
              </a:rPr>
              <a:t>100kW to 1 MW</a:t>
            </a:r>
            <a:r>
              <a:rPr lang="en-US" sz="1400" dirty="0" smtClean="0">
                <a:latin typeface="+mn-lt"/>
                <a:cs typeface="Times New Roman" pitchFamily="18" charset="0"/>
              </a:rPr>
              <a:t>)</a:t>
            </a:r>
            <a:br>
              <a:rPr lang="en-US" sz="1400" dirty="0" smtClean="0">
                <a:latin typeface="+mn-lt"/>
                <a:cs typeface="Times New Roman" pitchFamily="18" charset="0"/>
              </a:rPr>
            </a:br>
            <a:endParaRPr lang="en-US" sz="1400" dirty="0">
              <a:latin typeface="+mn-lt"/>
              <a:cs typeface="Times New Roman" pitchFamily="18" charset="0"/>
            </a:endParaRPr>
          </a:p>
        </p:txBody>
      </p:sp>
      <p:sp>
        <p:nvSpPr>
          <p:cNvPr id="26" name="Subtitle 2"/>
          <p:cNvSpPr txBox="1">
            <a:spLocks/>
          </p:cNvSpPr>
          <p:nvPr/>
        </p:nvSpPr>
        <p:spPr bwMode="auto">
          <a:xfrm>
            <a:off x="152400" y="1447800"/>
            <a:ext cx="8915400" cy="4267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25000"/>
              </a:spcAft>
              <a:buClr>
                <a:schemeClr val="hlink"/>
              </a:buClr>
              <a:buFont typeface="Wingdings" pitchFamily="2" charset="2"/>
              <a:buNone/>
              <a:defRPr sz="3200">
                <a:solidFill>
                  <a:srgbClr val="4D4D4D"/>
                </a:solidFill>
                <a:latin typeface="+mn-lt"/>
                <a:ea typeface="+mn-ea"/>
                <a:cs typeface="+mn-cs"/>
              </a:defRPr>
            </a:lvl1pPr>
            <a:lvl2pPr marL="457200" indent="0" algn="l" rtl="0" eaLnBrk="1" fontAlgn="base" hangingPunct="1">
              <a:spcBef>
                <a:spcPct val="20000"/>
              </a:spcBef>
              <a:spcAft>
                <a:spcPct val="25000"/>
              </a:spcAft>
              <a:buClr>
                <a:schemeClr val="hlink"/>
              </a:buClr>
              <a:buFont typeface="Wingdings" pitchFamily="2" charset="2"/>
              <a:buNone/>
              <a:defRPr sz="2800">
                <a:solidFill>
                  <a:srgbClr val="4D4D4D"/>
                </a:solidFill>
                <a:latin typeface="+mn-lt"/>
              </a:defRPr>
            </a:lvl2pPr>
            <a:lvl3pPr marL="914400" indent="0" algn="l" rtl="0" eaLnBrk="1" fontAlgn="base" hangingPunct="1">
              <a:spcBef>
                <a:spcPct val="20000"/>
              </a:spcBef>
              <a:spcAft>
                <a:spcPct val="25000"/>
              </a:spcAft>
              <a:buClr>
                <a:schemeClr val="hlink"/>
              </a:buClr>
              <a:buFont typeface="Wingdings" pitchFamily="2" charset="2"/>
              <a:buNone/>
              <a:defRPr sz="2400">
                <a:solidFill>
                  <a:srgbClr val="4D4D4D"/>
                </a:solidFill>
                <a:latin typeface="+mn-lt"/>
              </a:defRPr>
            </a:lvl3pPr>
            <a:lvl4pPr marL="1371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4pPr>
            <a:lvl5pPr marL="18288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5pPr>
            <a:lvl6pPr marL="22860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6pPr>
            <a:lvl7pPr marL="27432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7pPr>
            <a:lvl8pPr marL="32004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8pPr>
            <a:lvl9pPr marL="3657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9pPr>
          </a:lstStyle>
          <a:p>
            <a:r>
              <a:rPr lang="en-US" sz="1600" u="sng" dirty="0" smtClean="0">
                <a:solidFill>
                  <a:schemeClr val="bg1"/>
                </a:solidFill>
              </a:rPr>
              <a:t>Education </a:t>
            </a:r>
            <a:r>
              <a:rPr lang="en-US" sz="1600" u="sng" dirty="0">
                <a:solidFill>
                  <a:schemeClr val="bg1"/>
                </a:solidFill>
              </a:rPr>
              <a:t>notebook: Dublin schools break ground on solar project</a:t>
            </a:r>
          </a:p>
          <a:p>
            <a:r>
              <a:rPr lang="en-US" sz="1600" dirty="0" smtClean="0">
                <a:solidFill>
                  <a:schemeClr val="bg1"/>
                </a:solidFill>
              </a:rPr>
              <a:t>“</a:t>
            </a:r>
            <a:r>
              <a:rPr lang="en-US" sz="1600" dirty="0">
                <a:solidFill>
                  <a:schemeClr val="bg1"/>
                </a:solidFill>
              </a:rPr>
              <a:t>Dublin city school </a:t>
            </a:r>
            <a:r>
              <a:rPr lang="en-US" sz="1600" dirty="0" smtClean="0">
                <a:solidFill>
                  <a:schemeClr val="bg1"/>
                </a:solidFill>
              </a:rPr>
              <a:t> … Solar </a:t>
            </a:r>
            <a:r>
              <a:rPr lang="en-US" sz="1600" dirty="0">
                <a:solidFill>
                  <a:schemeClr val="bg1"/>
                </a:solidFill>
              </a:rPr>
              <a:t>panels will be installed on the roof and on the grounds of Dublin High School, and they are expected to be up and running by June…”  </a:t>
            </a:r>
          </a:p>
          <a:p>
            <a:pPr marL="285750" indent="-285750">
              <a:buFont typeface="Arial" pitchFamily="34" charset="0"/>
              <a:buChar char="•"/>
            </a:pPr>
            <a:r>
              <a:rPr lang="en-US" sz="1600" dirty="0" smtClean="0">
                <a:solidFill>
                  <a:schemeClr val="bg1"/>
                </a:solidFill>
              </a:rPr>
              <a:t>Size: Approx. 1 MW</a:t>
            </a:r>
          </a:p>
          <a:p>
            <a:pPr marL="285750" indent="-285750">
              <a:buFont typeface="Arial" pitchFamily="34" charset="0"/>
              <a:buChar char="•"/>
            </a:pPr>
            <a:r>
              <a:rPr lang="en-US" sz="1600" dirty="0" smtClean="0">
                <a:solidFill>
                  <a:schemeClr val="bg1"/>
                </a:solidFill>
              </a:rPr>
              <a:t>Financing: </a:t>
            </a:r>
            <a:r>
              <a:rPr lang="en-US" sz="1600" dirty="0">
                <a:solidFill>
                  <a:schemeClr val="bg1"/>
                </a:solidFill>
              </a:rPr>
              <a:t>Development Authority </a:t>
            </a:r>
            <a:r>
              <a:rPr lang="en-US" sz="1600" dirty="0" smtClean="0">
                <a:solidFill>
                  <a:schemeClr val="bg1"/>
                </a:solidFill>
              </a:rPr>
              <a:t>Revenue Bonds</a:t>
            </a:r>
          </a:p>
          <a:p>
            <a:pPr marL="285750" indent="-285750">
              <a:buFont typeface="Arial" pitchFamily="34" charset="0"/>
              <a:buChar char="•"/>
            </a:pPr>
            <a:r>
              <a:rPr lang="en-US" sz="1600" dirty="0" smtClean="0">
                <a:solidFill>
                  <a:schemeClr val="bg1"/>
                </a:solidFill>
              </a:rPr>
              <a:t>Security: 25 year intergovernmental lease </a:t>
            </a:r>
          </a:p>
          <a:p>
            <a:pPr marL="285750" indent="-285750">
              <a:buFont typeface="Arial" pitchFamily="34" charset="0"/>
              <a:buChar char="•"/>
            </a:pPr>
            <a:r>
              <a:rPr lang="en-US" sz="1600" dirty="0" smtClean="0">
                <a:solidFill>
                  <a:schemeClr val="bg1"/>
                </a:solidFill>
              </a:rPr>
              <a:t>Projected savings </a:t>
            </a:r>
            <a:r>
              <a:rPr lang="en-US" sz="1600" dirty="0">
                <a:solidFill>
                  <a:schemeClr val="bg1"/>
                </a:solidFill>
              </a:rPr>
              <a:t>$3.5 million over </a:t>
            </a:r>
            <a:r>
              <a:rPr lang="en-US" sz="1600" dirty="0" smtClean="0">
                <a:solidFill>
                  <a:schemeClr val="bg1"/>
                </a:solidFill>
              </a:rPr>
              <a:t>term</a:t>
            </a:r>
          </a:p>
          <a:p>
            <a:pPr marL="285750" indent="-285750">
              <a:buFont typeface="Arial" pitchFamily="34" charset="0"/>
              <a:buChar char="•"/>
            </a:pPr>
            <a:r>
              <a:rPr lang="en-US" sz="1600" dirty="0" smtClean="0">
                <a:solidFill>
                  <a:schemeClr val="bg1"/>
                </a:solidFill>
              </a:rPr>
              <a:t>Equipment supplier: MAGE </a:t>
            </a:r>
            <a:r>
              <a:rPr lang="en-US" sz="1600" dirty="0">
                <a:solidFill>
                  <a:schemeClr val="bg1"/>
                </a:solidFill>
              </a:rPr>
              <a:t>Solar, a German company with offices in </a:t>
            </a:r>
            <a:r>
              <a:rPr lang="en-US" sz="1600" dirty="0" smtClean="0">
                <a:solidFill>
                  <a:schemeClr val="bg1"/>
                </a:solidFill>
              </a:rPr>
              <a:t>Dublin</a:t>
            </a:r>
          </a:p>
          <a:p>
            <a:pPr marL="285750" indent="-285750">
              <a:buFont typeface="Arial" pitchFamily="34" charset="0"/>
              <a:buChar char="•"/>
            </a:pPr>
            <a:r>
              <a:rPr lang="en-US" sz="1600" dirty="0" smtClean="0">
                <a:solidFill>
                  <a:schemeClr val="bg1"/>
                </a:solidFill>
              </a:rPr>
              <a:t>Equipment owner/lessor: Greenavations</a:t>
            </a:r>
            <a:r>
              <a:rPr lang="en-US" sz="1600" dirty="0">
                <a:solidFill>
                  <a:schemeClr val="bg1"/>
                </a:solidFill>
              </a:rPr>
              <a:t>, a Macon-based alternative energy </a:t>
            </a:r>
            <a:r>
              <a:rPr lang="en-US" sz="1600" dirty="0" smtClean="0">
                <a:solidFill>
                  <a:schemeClr val="bg1"/>
                </a:solidFill>
              </a:rPr>
              <a:t>company </a:t>
            </a:r>
          </a:p>
          <a:p>
            <a:pPr marL="285750" indent="-285750">
              <a:buFont typeface="Arial" pitchFamily="34" charset="0"/>
              <a:buChar char="•"/>
            </a:pPr>
            <a:r>
              <a:rPr lang="en-US" sz="1600" dirty="0" smtClean="0">
                <a:solidFill>
                  <a:schemeClr val="bg1"/>
                </a:solidFill>
              </a:rPr>
              <a:t>Likely legal structure:  </a:t>
            </a:r>
          </a:p>
          <a:p>
            <a:pPr marL="742950" lvl="1" indent="-285750">
              <a:buFont typeface="Arial" pitchFamily="34" charset="0"/>
              <a:buChar char="•"/>
            </a:pPr>
            <a:r>
              <a:rPr lang="en-US" sz="1600" dirty="0" smtClean="0">
                <a:solidFill>
                  <a:schemeClr val="bg1"/>
                </a:solidFill>
              </a:rPr>
              <a:t>Greenavations – Lessor  (possibly lendor/bond purchaser) </a:t>
            </a:r>
          </a:p>
          <a:p>
            <a:pPr marL="742950" lvl="1" indent="-285750">
              <a:buFont typeface="Arial" pitchFamily="34" charset="0"/>
              <a:buChar char="•"/>
            </a:pPr>
            <a:r>
              <a:rPr lang="en-US" sz="1600" dirty="0" smtClean="0">
                <a:solidFill>
                  <a:schemeClr val="bg1"/>
                </a:solidFill>
              </a:rPr>
              <a:t>Development Authority – Lessee</a:t>
            </a:r>
          </a:p>
          <a:p>
            <a:pPr marL="742950" lvl="1" indent="-285750">
              <a:buFont typeface="Arial" pitchFamily="34" charset="0"/>
              <a:buChar char="•"/>
            </a:pPr>
            <a:r>
              <a:rPr lang="en-US" sz="1600" dirty="0" smtClean="0">
                <a:solidFill>
                  <a:schemeClr val="bg1"/>
                </a:solidFill>
              </a:rPr>
              <a:t>School District - Sublessee</a:t>
            </a:r>
          </a:p>
          <a:p>
            <a:r>
              <a:rPr lang="en-US" sz="1200" dirty="0" smtClean="0">
                <a:solidFill>
                  <a:schemeClr val="bg1"/>
                </a:solidFill>
              </a:rPr>
              <a:t>Source: The </a:t>
            </a:r>
            <a:r>
              <a:rPr lang="en-US" sz="1200" dirty="0">
                <a:solidFill>
                  <a:schemeClr val="bg1"/>
                </a:solidFill>
              </a:rPr>
              <a:t>Macon Telegraph, March 17, 2013, By Staff </a:t>
            </a:r>
            <a:r>
              <a:rPr lang="en-US" sz="1200" dirty="0" smtClean="0">
                <a:solidFill>
                  <a:schemeClr val="bg1"/>
                </a:solidFill>
              </a:rPr>
              <a:t>: </a:t>
            </a:r>
            <a:r>
              <a:rPr lang="en-US" sz="1200" u="sng" dirty="0" smtClean="0">
                <a:solidFill>
                  <a:schemeClr val="bg1"/>
                </a:solidFill>
                <a:hlinkClick r:id="rId2"/>
              </a:rPr>
              <a:t>http</a:t>
            </a:r>
            <a:r>
              <a:rPr lang="en-US" sz="1200" u="sng" dirty="0">
                <a:solidFill>
                  <a:schemeClr val="bg1"/>
                </a:solidFill>
                <a:hlinkClick r:id="rId2"/>
              </a:rPr>
              <a:t>://www.macon.com/2013/03/17/2400414/dublin-schools-break-ground-on.html#storylink=cpy</a:t>
            </a:r>
            <a:endParaRPr lang="en-US" sz="1200" dirty="0" smtClean="0">
              <a:solidFill>
                <a:schemeClr val="bg1"/>
              </a:solidFill>
              <a:cs typeface="Times New Roman" pitchFamily="18" charset="0"/>
            </a:endParaRPr>
          </a:p>
        </p:txBody>
      </p:sp>
    </p:spTree>
    <p:extLst>
      <p:ext uri="{BB962C8B-B14F-4D97-AF65-F5344CB8AC3E}">
        <p14:creationId xmlns:p14="http://schemas.microsoft.com/office/powerpoint/2010/main" val="2329938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936625"/>
          </a:xfrm>
        </p:spPr>
        <p:txBody>
          <a:bodyPr/>
          <a:lstStyle/>
          <a:p>
            <a:r>
              <a:rPr lang="en-US" dirty="0"/>
              <a:t/>
            </a:r>
            <a:br>
              <a:rPr lang="en-US" dirty="0"/>
            </a:br>
            <a:r>
              <a:rPr lang="en-US" sz="4000" dirty="0"/>
              <a:t>Traditional with a </a:t>
            </a:r>
            <a:r>
              <a:rPr lang="en-US" sz="4000" dirty="0" smtClean="0"/>
              <a:t>Twist</a:t>
            </a:r>
            <a:endParaRPr lang="en-US" sz="4000" dirty="0"/>
          </a:p>
        </p:txBody>
      </p:sp>
    </p:spTree>
    <p:extLst>
      <p:ext uri="{BB962C8B-B14F-4D97-AF65-F5344CB8AC3E}">
        <p14:creationId xmlns:p14="http://schemas.microsoft.com/office/powerpoint/2010/main" val="83226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Alston &amp; Bird LLP</a:t>
            </a:r>
            <a:endParaRPr lang="en-US" sz="3600" b="1" dirty="0"/>
          </a:p>
        </p:txBody>
      </p:sp>
      <p:sp>
        <p:nvSpPr>
          <p:cNvPr id="3" name="Content Placeholder 2"/>
          <p:cNvSpPr>
            <a:spLocks noGrp="1"/>
          </p:cNvSpPr>
          <p:nvPr>
            <p:ph idx="1"/>
          </p:nvPr>
        </p:nvSpPr>
        <p:spPr>
          <a:xfrm>
            <a:off x="228600" y="1590675"/>
            <a:ext cx="8610600" cy="3743325"/>
          </a:xfrm>
        </p:spPr>
        <p:txBody>
          <a:bodyPr/>
          <a:lstStyle/>
          <a:p>
            <a:r>
              <a:rPr lang="en-US" sz="1800" dirty="0" smtClean="0"/>
              <a:t>Atlanta Headquarters with 800+ attorneys</a:t>
            </a:r>
          </a:p>
          <a:p>
            <a:r>
              <a:rPr lang="en-US" sz="1800" dirty="0"/>
              <a:t>Attorneys ranked among the best in the U.S. and the world </a:t>
            </a:r>
          </a:p>
          <a:p>
            <a:r>
              <a:rPr lang="en-US" sz="1800" dirty="0"/>
              <a:t>Strong practices in energy and infrastructure development</a:t>
            </a:r>
          </a:p>
          <a:p>
            <a:r>
              <a:rPr lang="en-US" sz="1800" dirty="0"/>
              <a:t>Public and private finance</a:t>
            </a:r>
          </a:p>
          <a:p>
            <a:r>
              <a:rPr lang="en-US" sz="1800" dirty="0"/>
              <a:t>International construction &amp; government contracts practice</a:t>
            </a:r>
          </a:p>
          <a:p>
            <a:r>
              <a:rPr lang="en-US" sz="1800" dirty="0"/>
              <a:t>Tax Expertise (Intl., Fed., State &amp; Local)</a:t>
            </a:r>
          </a:p>
          <a:p>
            <a:r>
              <a:rPr lang="en-US" sz="1800" dirty="0"/>
              <a:t>Represent: Ga. state and local governments, </a:t>
            </a:r>
            <a:r>
              <a:rPr lang="en-US" sz="1800" dirty="0" smtClean="0"/>
              <a:t>public </a:t>
            </a:r>
            <a:r>
              <a:rPr lang="en-US" sz="1800" dirty="0"/>
              <a:t>and private </a:t>
            </a:r>
            <a:r>
              <a:rPr lang="en-US" sz="1800" dirty="0" smtClean="0"/>
              <a:t>businesses, </a:t>
            </a:r>
            <a:r>
              <a:rPr lang="en-US" sz="1800" dirty="0"/>
              <a:t>engineering and design firms, contractors and subcontractors.</a:t>
            </a:r>
          </a:p>
          <a:p>
            <a:r>
              <a:rPr lang="en-US" sz="1800" u="sng" dirty="0"/>
              <a:t>Extensive Experience with</a:t>
            </a:r>
            <a:r>
              <a:rPr lang="en-US" sz="1800" dirty="0"/>
              <a:t>: public finance, commercial construction, tax, grants and incentives, , water and sewerage, solid </a:t>
            </a:r>
            <a:r>
              <a:rPr lang="en-US" sz="1800" dirty="0" smtClean="0"/>
              <a:t>waste, energy, </a:t>
            </a:r>
            <a:r>
              <a:rPr lang="en-US" sz="1800" dirty="0"/>
              <a:t>hospital-medical office building </a:t>
            </a:r>
            <a:r>
              <a:rPr lang="en-US" sz="1800" dirty="0" smtClean="0"/>
              <a:t>projects, college </a:t>
            </a:r>
            <a:r>
              <a:rPr lang="en-US" sz="1800" dirty="0"/>
              <a:t>and university projects, retail and hospitality projects, sporting venues, industrial plants and facilities.</a:t>
            </a:r>
          </a:p>
          <a:p>
            <a:endParaRPr lang="en-US" dirty="0"/>
          </a:p>
        </p:txBody>
      </p:sp>
    </p:spTree>
    <p:extLst>
      <p:ext uri="{BB962C8B-B14F-4D97-AF65-F5344CB8AC3E}">
        <p14:creationId xmlns:p14="http://schemas.microsoft.com/office/powerpoint/2010/main" val="1854174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332" y="1752600"/>
            <a:ext cx="9143999" cy="533400"/>
          </a:xfrm>
        </p:spPr>
        <p:txBody>
          <a:bodyPr/>
          <a:lstStyle/>
          <a:p>
            <a:pPr lvl="1">
              <a:spcBef>
                <a:spcPct val="20000"/>
              </a:spcBef>
              <a:spcAft>
                <a:spcPct val="25000"/>
              </a:spcAft>
            </a:pPr>
            <a:r>
              <a:rPr lang="en-US" sz="3600" b="1" dirty="0" smtClean="0">
                <a:latin typeface="+mn-lt"/>
                <a:cs typeface="Times New Roman" pitchFamily="18" charset="0"/>
              </a:rPr>
              <a:t>Other Examples</a:t>
            </a:r>
            <a:br>
              <a:rPr lang="en-US" sz="3600" b="1" dirty="0" smtClean="0">
                <a:latin typeface="+mn-lt"/>
                <a:cs typeface="Times New Roman" pitchFamily="18" charset="0"/>
              </a:rPr>
            </a:br>
            <a:r>
              <a:rPr lang="en-US" sz="3600" b="1" dirty="0">
                <a:latin typeface="+mn-lt"/>
                <a:cs typeface="Times New Roman" pitchFamily="18" charset="0"/>
              </a:rPr>
              <a:t/>
            </a:r>
            <a:br>
              <a:rPr lang="en-US" sz="3600" b="1" dirty="0">
                <a:latin typeface="+mn-lt"/>
                <a:cs typeface="Times New Roman" pitchFamily="18" charset="0"/>
              </a:rPr>
            </a:br>
            <a:endParaRPr lang="en-US" sz="3600" b="1" dirty="0">
              <a:latin typeface="+mn-lt"/>
              <a:cs typeface="Times New Roman" pitchFamily="18" charset="0"/>
            </a:endParaRPr>
          </a:p>
        </p:txBody>
      </p:sp>
      <p:sp>
        <p:nvSpPr>
          <p:cNvPr id="26" name="Subtitle 2"/>
          <p:cNvSpPr txBox="1">
            <a:spLocks/>
          </p:cNvSpPr>
          <p:nvPr/>
        </p:nvSpPr>
        <p:spPr bwMode="auto">
          <a:xfrm>
            <a:off x="152400" y="1371600"/>
            <a:ext cx="8915400" cy="4267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25000"/>
              </a:spcAft>
              <a:buClr>
                <a:schemeClr val="hlink"/>
              </a:buClr>
              <a:buFont typeface="Wingdings" pitchFamily="2" charset="2"/>
              <a:buNone/>
              <a:defRPr sz="3200">
                <a:solidFill>
                  <a:srgbClr val="4D4D4D"/>
                </a:solidFill>
                <a:latin typeface="+mn-lt"/>
                <a:ea typeface="+mn-ea"/>
                <a:cs typeface="+mn-cs"/>
              </a:defRPr>
            </a:lvl1pPr>
            <a:lvl2pPr marL="457200" indent="0" algn="l" rtl="0" eaLnBrk="1" fontAlgn="base" hangingPunct="1">
              <a:spcBef>
                <a:spcPct val="20000"/>
              </a:spcBef>
              <a:spcAft>
                <a:spcPct val="25000"/>
              </a:spcAft>
              <a:buClr>
                <a:schemeClr val="hlink"/>
              </a:buClr>
              <a:buFont typeface="Wingdings" pitchFamily="2" charset="2"/>
              <a:buNone/>
              <a:defRPr sz="2800">
                <a:solidFill>
                  <a:srgbClr val="4D4D4D"/>
                </a:solidFill>
                <a:latin typeface="+mn-lt"/>
              </a:defRPr>
            </a:lvl2pPr>
            <a:lvl3pPr marL="914400" indent="0" algn="l" rtl="0" eaLnBrk="1" fontAlgn="base" hangingPunct="1">
              <a:spcBef>
                <a:spcPct val="20000"/>
              </a:spcBef>
              <a:spcAft>
                <a:spcPct val="25000"/>
              </a:spcAft>
              <a:buClr>
                <a:schemeClr val="hlink"/>
              </a:buClr>
              <a:buFont typeface="Wingdings" pitchFamily="2" charset="2"/>
              <a:buNone/>
              <a:defRPr sz="2400">
                <a:solidFill>
                  <a:srgbClr val="4D4D4D"/>
                </a:solidFill>
                <a:latin typeface="+mn-lt"/>
              </a:defRPr>
            </a:lvl3pPr>
            <a:lvl4pPr marL="1371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4pPr>
            <a:lvl5pPr marL="18288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5pPr>
            <a:lvl6pPr marL="22860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6pPr>
            <a:lvl7pPr marL="27432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7pPr>
            <a:lvl8pPr marL="32004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8pPr>
            <a:lvl9pPr marL="3657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9pPr>
          </a:lstStyle>
          <a:p>
            <a:pPr marL="342900" indent="-342900">
              <a:buFont typeface="Arial" pitchFamily="34" charset="0"/>
              <a:buChar char="•"/>
            </a:pPr>
            <a:endParaRPr lang="en-US" sz="1800" dirty="0" smtClean="0">
              <a:solidFill>
                <a:schemeClr val="bg1"/>
              </a:solidFill>
              <a:cs typeface="Times New Roman" pitchFamily="18" charset="0"/>
            </a:endParaRPr>
          </a:p>
          <a:p>
            <a:pPr marL="342900" indent="-342900">
              <a:buFont typeface="Arial" pitchFamily="34" charset="0"/>
              <a:buChar char="•"/>
            </a:pPr>
            <a:r>
              <a:rPr lang="en-US" sz="1800" dirty="0" smtClean="0">
                <a:solidFill>
                  <a:schemeClr val="bg1"/>
                </a:solidFill>
                <a:cs typeface="Times New Roman" pitchFamily="18" charset="0"/>
              </a:rPr>
              <a:t>Converting vehicle fleets and other equipment that burn gasoline, diesel or propane to compressed natural gas.</a:t>
            </a:r>
          </a:p>
          <a:p>
            <a:pPr marL="342900" indent="-342900">
              <a:buFont typeface="Arial" pitchFamily="34" charset="0"/>
              <a:buChar char="•"/>
            </a:pPr>
            <a:endParaRPr lang="en-US" sz="1800" dirty="0" smtClean="0">
              <a:solidFill>
                <a:schemeClr val="bg1"/>
              </a:solidFill>
              <a:cs typeface="Times New Roman" pitchFamily="18" charset="0"/>
            </a:endParaRPr>
          </a:p>
          <a:p>
            <a:pPr marL="342900" indent="-342900">
              <a:buFont typeface="Arial" pitchFamily="34" charset="0"/>
              <a:buChar char="•"/>
            </a:pPr>
            <a:r>
              <a:rPr lang="en-US" sz="1800" dirty="0" smtClean="0">
                <a:solidFill>
                  <a:schemeClr val="bg1"/>
                </a:solidFill>
                <a:cs typeface="Times New Roman" pitchFamily="18" charset="0"/>
              </a:rPr>
              <a:t>Several Cities (I’m aware of approx. 10) are currently in various phases of study respecting projects like this, including Covington, Douglas, Dublin and Thomasville</a:t>
            </a:r>
            <a:r>
              <a:rPr lang="en-US" sz="1800" dirty="0">
                <a:solidFill>
                  <a:schemeClr val="bg1"/>
                </a:solidFill>
                <a:cs typeface="Times New Roman" pitchFamily="18" charset="0"/>
              </a:rPr>
              <a:t>.</a:t>
            </a:r>
            <a:r>
              <a:rPr lang="en-US" sz="1800" dirty="0" smtClean="0">
                <a:solidFill>
                  <a:schemeClr val="bg1"/>
                </a:solidFill>
                <a:cs typeface="Times New Roman" pitchFamily="18" charset="0"/>
              </a:rPr>
              <a:t> </a:t>
            </a:r>
          </a:p>
          <a:p>
            <a:pPr marL="342900" indent="-342900">
              <a:buFont typeface="Arial" pitchFamily="34" charset="0"/>
              <a:buChar char="•"/>
            </a:pPr>
            <a:endParaRPr lang="en-US" sz="1800" dirty="0" smtClean="0">
              <a:solidFill>
                <a:schemeClr val="bg1"/>
              </a:solidFill>
              <a:cs typeface="Times New Roman" pitchFamily="18" charset="0"/>
            </a:endParaRPr>
          </a:p>
          <a:p>
            <a:pPr marL="342900" indent="-342900">
              <a:buFont typeface="Arial" pitchFamily="34" charset="0"/>
              <a:buChar char="•"/>
            </a:pPr>
            <a:r>
              <a:rPr lang="en-US" sz="1800" dirty="0" smtClean="0">
                <a:solidFill>
                  <a:schemeClr val="bg1"/>
                </a:solidFill>
                <a:cs typeface="Times New Roman" pitchFamily="18" charset="0"/>
              </a:rPr>
              <a:t>Alternative Fuel Vehicle and Clean Energy Roadshow in 7 different Georgia cities is starting later this month.</a:t>
            </a:r>
          </a:p>
          <a:p>
            <a:endParaRPr lang="en-US" sz="2200" dirty="0" smtClean="0">
              <a:solidFill>
                <a:schemeClr val="bg1"/>
              </a:solidFill>
              <a:cs typeface="Times New Roman" pitchFamily="18" charset="0"/>
            </a:endParaRPr>
          </a:p>
        </p:txBody>
      </p:sp>
    </p:spTree>
    <p:extLst>
      <p:ext uri="{BB962C8B-B14F-4D97-AF65-F5344CB8AC3E}">
        <p14:creationId xmlns:p14="http://schemas.microsoft.com/office/powerpoint/2010/main" val="3464774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752600"/>
            <a:ext cx="9143999" cy="533400"/>
          </a:xfrm>
        </p:spPr>
        <p:txBody>
          <a:bodyPr/>
          <a:lstStyle/>
          <a:p>
            <a:pPr lvl="1">
              <a:spcBef>
                <a:spcPct val="20000"/>
              </a:spcBef>
              <a:spcAft>
                <a:spcPct val="25000"/>
              </a:spcAft>
            </a:pPr>
            <a:r>
              <a:rPr lang="en-US" sz="3600" b="1" dirty="0" smtClean="0">
                <a:latin typeface="+mn-lt"/>
                <a:cs typeface="Times New Roman" pitchFamily="18" charset="0"/>
              </a:rPr>
              <a:t>Other Examples</a:t>
            </a:r>
            <a:br>
              <a:rPr lang="en-US" sz="3600" b="1" dirty="0" smtClean="0">
                <a:latin typeface="+mn-lt"/>
                <a:cs typeface="Times New Roman" pitchFamily="18" charset="0"/>
              </a:rPr>
            </a:br>
            <a:r>
              <a:rPr lang="en-US" sz="3600" b="1" dirty="0" smtClean="0">
                <a:latin typeface="+mn-lt"/>
                <a:cs typeface="Times New Roman" pitchFamily="18" charset="0"/>
              </a:rPr>
              <a:t/>
            </a:r>
            <a:br>
              <a:rPr lang="en-US" sz="3600" b="1" dirty="0" smtClean="0">
                <a:latin typeface="+mn-lt"/>
                <a:cs typeface="Times New Roman" pitchFamily="18" charset="0"/>
              </a:rPr>
            </a:br>
            <a:endParaRPr lang="en-US" sz="3600" b="1" dirty="0">
              <a:latin typeface="+mn-lt"/>
              <a:cs typeface="Times New Roman" pitchFamily="18" charset="0"/>
            </a:endParaRPr>
          </a:p>
        </p:txBody>
      </p:sp>
      <p:sp>
        <p:nvSpPr>
          <p:cNvPr id="26" name="Subtitle 2"/>
          <p:cNvSpPr txBox="1">
            <a:spLocks/>
          </p:cNvSpPr>
          <p:nvPr/>
        </p:nvSpPr>
        <p:spPr bwMode="auto">
          <a:xfrm>
            <a:off x="152400" y="1447800"/>
            <a:ext cx="8915400" cy="4267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25000"/>
              </a:spcAft>
              <a:buClr>
                <a:schemeClr val="hlink"/>
              </a:buClr>
              <a:buFont typeface="Wingdings" pitchFamily="2" charset="2"/>
              <a:buNone/>
              <a:defRPr sz="3200">
                <a:solidFill>
                  <a:srgbClr val="4D4D4D"/>
                </a:solidFill>
                <a:latin typeface="+mn-lt"/>
                <a:ea typeface="+mn-ea"/>
                <a:cs typeface="+mn-cs"/>
              </a:defRPr>
            </a:lvl1pPr>
            <a:lvl2pPr marL="457200" indent="0" algn="l" rtl="0" eaLnBrk="1" fontAlgn="base" hangingPunct="1">
              <a:spcBef>
                <a:spcPct val="20000"/>
              </a:spcBef>
              <a:spcAft>
                <a:spcPct val="25000"/>
              </a:spcAft>
              <a:buClr>
                <a:schemeClr val="hlink"/>
              </a:buClr>
              <a:buFont typeface="Wingdings" pitchFamily="2" charset="2"/>
              <a:buNone/>
              <a:defRPr sz="2800">
                <a:solidFill>
                  <a:srgbClr val="4D4D4D"/>
                </a:solidFill>
                <a:latin typeface="+mn-lt"/>
              </a:defRPr>
            </a:lvl2pPr>
            <a:lvl3pPr marL="914400" indent="0" algn="l" rtl="0" eaLnBrk="1" fontAlgn="base" hangingPunct="1">
              <a:spcBef>
                <a:spcPct val="20000"/>
              </a:spcBef>
              <a:spcAft>
                <a:spcPct val="25000"/>
              </a:spcAft>
              <a:buClr>
                <a:schemeClr val="hlink"/>
              </a:buClr>
              <a:buFont typeface="Wingdings" pitchFamily="2" charset="2"/>
              <a:buNone/>
              <a:defRPr sz="2400">
                <a:solidFill>
                  <a:srgbClr val="4D4D4D"/>
                </a:solidFill>
                <a:latin typeface="+mn-lt"/>
              </a:defRPr>
            </a:lvl3pPr>
            <a:lvl4pPr marL="1371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4pPr>
            <a:lvl5pPr marL="18288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5pPr>
            <a:lvl6pPr marL="22860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6pPr>
            <a:lvl7pPr marL="27432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7pPr>
            <a:lvl8pPr marL="32004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8pPr>
            <a:lvl9pPr marL="3657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9pPr>
          </a:lstStyle>
          <a:p>
            <a:pPr marL="342900" indent="-342900">
              <a:buFont typeface="Arial" pitchFamily="34" charset="0"/>
              <a:buChar char="•"/>
            </a:pPr>
            <a:r>
              <a:rPr lang="en-US" sz="1800" dirty="0" smtClean="0">
                <a:solidFill>
                  <a:schemeClr val="bg1"/>
                </a:solidFill>
                <a:cs typeface="Times New Roman" pitchFamily="18" charset="0"/>
              </a:rPr>
              <a:t>Local </a:t>
            </a:r>
            <a:r>
              <a:rPr lang="en-US" sz="1800" dirty="0">
                <a:solidFill>
                  <a:schemeClr val="bg1"/>
                </a:solidFill>
                <a:cs typeface="Times New Roman" pitchFamily="18" charset="0"/>
              </a:rPr>
              <a:t>governments can also consider participating directly or indirectly in Georgia Power’s Advanced Solar Initiative</a:t>
            </a:r>
          </a:p>
          <a:p>
            <a:pPr marL="800100" lvl="1" indent="-342900">
              <a:buFont typeface="Arial" pitchFamily="34" charset="0"/>
              <a:buChar char="•"/>
            </a:pPr>
            <a:r>
              <a:rPr lang="en-US" sz="1600" dirty="0">
                <a:solidFill>
                  <a:schemeClr val="bg1"/>
                </a:solidFill>
                <a:cs typeface="Times New Roman" pitchFamily="18" charset="0"/>
              </a:rPr>
              <a:t>E.g., leasing excess property located near GPC facilities to a solar developer for use in the program and generating lease revenue</a:t>
            </a:r>
          </a:p>
          <a:p>
            <a:pPr marL="342900" indent="-342900">
              <a:buFont typeface="Arial" pitchFamily="34" charset="0"/>
              <a:buChar char="•"/>
            </a:pPr>
            <a:endParaRPr lang="en-US" sz="1800" dirty="0" smtClean="0">
              <a:solidFill>
                <a:schemeClr val="bg1"/>
              </a:solidFill>
              <a:cs typeface="Times New Roman" pitchFamily="18" charset="0"/>
            </a:endParaRPr>
          </a:p>
          <a:p>
            <a:pPr marL="342900" indent="-342900">
              <a:buFont typeface="Arial" pitchFamily="34" charset="0"/>
              <a:buChar char="•"/>
            </a:pPr>
            <a:r>
              <a:rPr lang="en-US" sz="1800" dirty="0" smtClean="0">
                <a:solidFill>
                  <a:schemeClr val="bg1"/>
                </a:solidFill>
                <a:cs typeface="Times New Roman" pitchFamily="18" charset="0"/>
              </a:rPr>
              <a:t>Traditional local government financing options could be combined with ESCO or other party funding, development or operations</a:t>
            </a:r>
          </a:p>
          <a:p>
            <a:pPr marL="342900" indent="-342900">
              <a:buFont typeface="Arial" pitchFamily="34" charset="0"/>
              <a:buChar char="•"/>
            </a:pPr>
            <a:endParaRPr lang="en-US" sz="1800" dirty="0">
              <a:solidFill>
                <a:schemeClr val="bg1"/>
              </a:solidFill>
              <a:cs typeface="Times New Roman" pitchFamily="18" charset="0"/>
            </a:endParaRPr>
          </a:p>
          <a:p>
            <a:pPr marL="342900" indent="-342900">
              <a:buFont typeface="Arial" pitchFamily="34" charset="0"/>
              <a:buChar char="•"/>
            </a:pPr>
            <a:r>
              <a:rPr lang="en-US" sz="1800" dirty="0" smtClean="0">
                <a:solidFill>
                  <a:schemeClr val="bg1"/>
                </a:solidFill>
                <a:cs typeface="Times New Roman" pitchFamily="18" charset="0"/>
              </a:rPr>
              <a:t>Also, consider DOE and other federal loan guarantee programs, which can be coupled with state and local projects (e.g., MEAG Power and New Vogtle Units)</a:t>
            </a:r>
          </a:p>
          <a:p>
            <a:pPr marL="342900" indent="-342900">
              <a:buFont typeface="Arial" pitchFamily="34" charset="0"/>
              <a:buChar char="•"/>
            </a:pPr>
            <a:endParaRPr lang="en-US" sz="2200" dirty="0">
              <a:solidFill>
                <a:schemeClr val="bg1"/>
              </a:solidFill>
              <a:cs typeface="Times New Roman" pitchFamily="18" charset="0"/>
            </a:endParaRPr>
          </a:p>
          <a:p>
            <a:endParaRPr lang="en-US" sz="2200" dirty="0" smtClean="0">
              <a:solidFill>
                <a:schemeClr val="bg1"/>
              </a:solidFill>
              <a:cs typeface="Times New Roman" pitchFamily="18" charset="0"/>
            </a:endParaRPr>
          </a:p>
        </p:txBody>
      </p:sp>
    </p:spTree>
    <p:extLst>
      <p:ext uri="{BB962C8B-B14F-4D97-AF65-F5344CB8AC3E}">
        <p14:creationId xmlns:p14="http://schemas.microsoft.com/office/powerpoint/2010/main" val="462708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936625"/>
          </a:xfrm>
        </p:spPr>
        <p:txBody>
          <a:bodyPr/>
          <a:lstStyle/>
          <a:p>
            <a:r>
              <a:rPr lang="en-US" sz="4000" dirty="0" smtClean="0"/>
              <a:t>Energy </a:t>
            </a:r>
            <a:r>
              <a:rPr lang="en-US" sz="4000" dirty="0"/>
              <a:t>and Operational Cost Savings </a:t>
            </a:r>
            <a:r>
              <a:rPr lang="en-US" sz="4000" dirty="0" smtClean="0"/>
              <a:t/>
            </a:r>
            <a:br>
              <a:rPr lang="en-US" sz="4000" dirty="0" smtClean="0"/>
            </a:br>
            <a:r>
              <a:rPr lang="en-US" sz="4000" dirty="0" smtClean="0"/>
              <a:t>(ESPC </a:t>
            </a:r>
            <a:r>
              <a:rPr lang="en-US" sz="4000" dirty="0"/>
              <a:t>and other</a:t>
            </a:r>
            <a:r>
              <a:rPr lang="en-US" sz="4000" dirty="0" smtClean="0"/>
              <a:t>)</a:t>
            </a:r>
            <a:endParaRPr lang="en-US" sz="4000" dirty="0"/>
          </a:p>
        </p:txBody>
      </p:sp>
    </p:spTree>
    <p:extLst>
      <p:ext uri="{BB962C8B-B14F-4D97-AF65-F5344CB8AC3E}">
        <p14:creationId xmlns:p14="http://schemas.microsoft.com/office/powerpoint/2010/main" val="83226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81000"/>
            <a:ext cx="8686800" cy="914400"/>
          </a:xfrm>
        </p:spPr>
        <p:txBody>
          <a:bodyPr/>
          <a:lstStyle/>
          <a:p>
            <a:r>
              <a:rPr lang="en-US" sz="3600" b="1" dirty="0" smtClean="0">
                <a:latin typeface="+mn-lt"/>
              </a:rPr>
              <a:t>Traditional ESPCs: Typical transaction</a:t>
            </a:r>
          </a:p>
        </p:txBody>
      </p:sp>
      <p:sp>
        <p:nvSpPr>
          <p:cNvPr id="30723" name="Rectangle 3"/>
          <p:cNvSpPr>
            <a:spLocks noGrp="1" noChangeArrowheads="1"/>
          </p:cNvSpPr>
          <p:nvPr>
            <p:ph type="body" idx="1"/>
          </p:nvPr>
        </p:nvSpPr>
        <p:spPr>
          <a:xfrm>
            <a:off x="228600" y="1143000"/>
            <a:ext cx="8610600" cy="4648200"/>
          </a:xfrm>
        </p:spPr>
        <p:txBody>
          <a:bodyPr/>
          <a:lstStyle/>
          <a:p>
            <a:r>
              <a:rPr lang="en-US" sz="1800" dirty="0" smtClean="0"/>
              <a:t>A typical EPC project is delivered by an Energy Service Company (ESCO) and consists of the following elements: </a:t>
            </a:r>
          </a:p>
          <a:p>
            <a:pPr lvl="1"/>
            <a:r>
              <a:rPr lang="en-US" sz="1600" b="1" dirty="0" smtClean="0"/>
              <a:t>Turnkey Service </a:t>
            </a:r>
            <a:r>
              <a:rPr lang="en-US" sz="1600" dirty="0" smtClean="0"/>
              <a:t>– The ESCO provides all of the services required to design and implement a comprehensive project at the customer facility, from the initial energy audit through long-term Monitoring and Verification (M&amp;V) of project savings. </a:t>
            </a:r>
          </a:p>
          <a:p>
            <a:pPr lvl="1"/>
            <a:endParaRPr lang="en-US" sz="1600" dirty="0" smtClean="0"/>
          </a:p>
          <a:p>
            <a:pPr lvl="1"/>
            <a:r>
              <a:rPr lang="en-US" sz="1600" b="1" dirty="0" smtClean="0"/>
              <a:t>Comprehensive </a:t>
            </a:r>
            <a:r>
              <a:rPr lang="en-US" sz="1600" b="1" dirty="0"/>
              <a:t>Measures </a:t>
            </a:r>
            <a:r>
              <a:rPr lang="en-US" sz="1600" dirty="0"/>
              <a:t>– The ESCO tailors a comprehensive set of measures to fit the needs of a particular facility, and can include energy efficiency, renewables, distributed generation, water conservation and sustainable materials and operations. </a:t>
            </a:r>
          </a:p>
          <a:p>
            <a:pPr lvl="1"/>
            <a:endParaRPr lang="en-US" sz="1600" b="1" dirty="0" smtClean="0"/>
          </a:p>
          <a:p>
            <a:pPr lvl="1"/>
            <a:r>
              <a:rPr lang="en-US" sz="1600" b="1" dirty="0" smtClean="0"/>
              <a:t>Project </a:t>
            </a:r>
            <a:r>
              <a:rPr lang="en-US" sz="1600" b="1" dirty="0"/>
              <a:t>financing </a:t>
            </a:r>
            <a:r>
              <a:rPr lang="en-US" sz="1600" dirty="0"/>
              <a:t>– The ESCO arranges for long-term project financing that is provided by a third-party financing company. Financing is typically in the form of an operating lease or municipal lease. </a:t>
            </a:r>
          </a:p>
          <a:p>
            <a:pPr lvl="1"/>
            <a:endParaRPr lang="en-US" sz="1600" b="1" dirty="0" smtClean="0"/>
          </a:p>
          <a:p>
            <a:pPr lvl="1"/>
            <a:r>
              <a:rPr lang="en-US" sz="1600" b="1" dirty="0" smtClean="0"/>
              <a:t>Project </a:t>
            </a:r>
            <a:r>
              <a:rPr lang="en-US" sz="1600" b="1" dirty="0"/>
              <a:t>Savings Guarantee </a:t>
            </a:r>
            <a:r>
              <a:rPr lang="en-US" sz="1600" dirty="0"/>
              <a:t>– The ESCO provides a guarantee that the savings produced by the project will be sufficient to cover the cost of project financing for the life of the project. </a:t>
            </a:r>
            <a:endParaRPr lang="en-US" sz="1600" dirty="0" smtClean="0"/>
          </a:p>
          <a:p>
            <a:pPr lvl="1"/>
            <a:endParaRPr lang="en-US" sz="1600" dirty="0"/>
          </a:p>
          <a:p>
            <a:r>
              <a:rPr lang="en-US" sz="1100" dirty="0" smtClean="0"/>
              <a:t>Sources: </a:t>
            </a:r>
            <a:r>
              <a:rPr lang="en-US" sz="1100" dirty="0"/>
              <a:t>Energy and Environmental Project Finance Law and Taxation Law, Energy Saving Performance Contracts (Chapter 11), </a:t>
            </a:r>
            <a:r>
              <a:rPr lang="en-US" sz="1100" b="1" dirty="0"/>
              <a:t>William Hughes </a:t>
            </a:r>
            <a:r>
              <a:rPr lang="en-US" sz="1100" b="1" dirty="0" smtClean="0"/>
              <a:t> (</a:t>
            </a:r>
            <a:r>
              <a:rPr lang="en-US" sz="1100" b="1" dirty="0"/>
              <a:t>Alston &amp;  </a:t>
            </a:r>
            <a:r>
              <a:rPr lang="en-US" sz="1100" b="1" dirty="0" smtClean="0"/>
              <a:t>Bird, </a:t>
            </a:r>
            <a:r>
              <a:rPr lang="en-US" sz="1100" b="1" dirty="0"/>
              <a:t>Partner</a:t>
            </a:r>
            <a:r>
              <a:rPr lang="en-US" sz="1100" b="1" dirty="0" smtClean="0"/>
              <a:t>)</a:t>
            </a:r>
            <a:r>
              <a:rPr lang="en-US" sz="1100" dirty="0" smtClean="0"/>
              <a:t>;</a:t>
            </a:r>
            <a:r>
              <a:rPr lang="en-US" sz="1100" b="1" u="sng" dirty="0" smtClean="0"/>
              <a:t> </a:t>
            </a:r>
            <a:r>
              <a:rPr lang="en-US" sz="1100" dirty="0" smtClean="0"/>
              <a:t>U.S</a:t>
            </a:r>
            <a:r>
              <a:rPr lang="en-US" sz="1100" dirty="0"/>
              <a:t>. EPA ENERGY STAR Buildings Program’s </a:t>
            </a:r>
            <a:r>
              <a:rPr lang="en-US" sz="1100" dirty="0" smtClean="0"/>
              <a:t>Introduction </a:t>
            </a:r>
            <a:r>
              <a:rPr lang="en-US" sz="1100" dirty="0"/>
              <a:t>to Energy </a:t>
            </a:r>
            <a:r>
              <a:rPr lang="en-US" sz="1100" dirty="0" smtClean="0"/>
              <a:t>Performance Contracting, Prepared </a:t>
            </a:r>
            <a:r>
              <a:rPr lang="en-US" sz="1100" dirty="0"/>
              <a:t>by: ICF International National Association of Energy Services </a:t>
            </a:r>
            <a:r>
              <a:rPr lang="en-US" sz="1100" dirty="0" smtClean="0"/>
              <a:t>Companies (October 2007) </a:t>
            </a:r>
            <a:endParaRPr lang="en-US" sz="1100" dirty="0" smtClean="0">
              <a:latin typeface="Arial" pitchFamily="34" charset="0"/>
            </a:endParaRPr>
          </a:p>
        </p:txBody>
      </p:sp>
    </p:spTree>
    <p:extLst>
      <p:ext uri="{BB962C8B-B14F-4D97-AF65-F5344CB8AC3E}">
        <p14:creationId xmlns:p14="http://schemas.microsoft.com/office/powerpoint/2010/main" val="2460291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609600"/>
            <a:ext cx="8686800" cy="685800"/>
          </a:xfrm>
        </p:spPr>
        <p:txBody>
          <a:bodyPr/>
          <a:lstStyle/>
          <a:p>
            <a:r>
              <a:rPr lang="en-US" sz="3600" b="1" dirty="0" smtClean="0"/>
              <a:t>ESPC Markets</a:t>
            </a:r>
          </a:p>
        </p:txBody>
      </p:sp>
      <p:sp>
        <p:nvSpPr>
          <p:cNvPr id="37891" name="Rectangle 3"/>
          <p:cNvSpPr>
            <a:spLocks noGrp="1" noChangeArrowheads="1"/>
          </p:cNvSpPr>
          <p:nvPr>
            <p:ph type="body" idx="1"/>
          </p:nvPr>
        </p:nvSpPr>
        <p:spPr>
          <a:xfrm>
            <a:off x="228600" y="1371600"/>
            <a:ext cx="8610600" cy="2286000"/>
          </a:xfrm>
        </p:spPr>
        <p:txBody>
          <a:bodyPr/>
          <a:lstStyle/>
          <a:p>
            <a:pPr>
              <a:lnSpc>
                <a:spcPct val="90000"/>
              </a:lnSpc>
            </a:pPr>
            <a:endParaRPr lang="en-US" dirty="0" smtClean="0">
              <a:latin typeface="Arial" pitchFamily="34" charset="0"/>
            </a:endParaRPr>
          </a:p>
          <a:p>
            <a:pPr>
              <a:lnSpc>
                <a:spcPct val="90000"/>
              </a:lnSpc>
            </a:pPr>
            <a:r>
              <a:rPr lang="en-US" sz="1800" dirty="0" smtClean="0">
                <a:latin typeface="+mj-lt"/>
              </a:rPr>
              <a:t>Federal – system built to avoid Federal appropriations process</a:t>
            </a:r>
            <a:endParaRPr lang="en-US" sz="1800" dirty="0">
              <a:latin typeface="+mj-lt"/>
            </a:endParaRPr>
          </a:p>
          <a:p>
            <a:pPr>
              <a:lnSpc>
                <a:spcPct val="90000"/>
              </a:lnSpc>
            </a:pPr>
            <a:endParaRPr lang="en-US" sz="1800" dirty="0" smtClean="0">
              <a:latin typeface="+mj-lt"/>
            </a:endParaRPr>
          </a:p>
          <a:p>
            <a:pPr>
              <a:lnSpc>
                <a:spcPct val="90000"/>
              </a:lnSpc>
            </a:pPr>
            <a:r>
              <a:rPr lang="en-US" sz="1800" dirty="0" smtClean="0">
                <a:latin typeface="+mj-lt"/>
              </a:rPr>
              <a:t>MUSH – muni &amp; state </a:t>
            </a:r>
            <a:r>
              <a:rPr lang="en-US" sz="1800" dirty="0" err="1" smtClean="0">
                <a:latin typeface="+mj-lt"/>
              </a:rPr>
              <a:t>gov.</a:t>
            </a:r>
            <a:r>
              <a:rPr lang="en-US" sz="1800" dirty="0" smtClean="0">
                <a:latin typeface="+mj-lt"/>
              </a:rPr>
              <a:t>, universities, K-12 schools, &amp; hospitals*</a:t>
            </a:r>
          </a:p>
          <a:p>
            <a:pPr>
              <a:lnSpc>
                <a:spcPct val="90000"/>
              </a:lnSpc>
            </a:pPr>
            <a:endParaRPr lang="en-US" sz="1800" dirty="0" smtClean="0">
              <a:latin typeface="+mj-lt"/>
            </a:endParaRPr>
          </a:p>
          <a:p>
            <a:pPr>
              <a:lnSpc>
                <a:spcPct val="90000"/>
              </a:lnSpc>
            </a:pPr>
            <a:r>
              <a:rPr lang="en-US" sz="1800" dirty="0" smtClean="0">
                <a:latin typeface="+mj-lt"/>
              </a:rPr>
              <a:t>Commercial and Industrial</a:t>
            </a:r>
          </a:p>
          <a:p>
            <a:pPr>
              <a:lnSpc>
                <a:spcPct val="90000"/>
              </a:lnSpc>
            </a:pPr>
            <a:endParaRPr lang="en-US" sz="1800" dirty="0" smtClean="0">
              <a:latin typeface="+mj-lt"/>
            </a:endParaRPr>
          </a:p>
          <a:p>
            <a:pPr>
              <a:lnSpc>
                <a:spcPct val="90000"/>
              </a:lnSpc>
            </a:pPr>
            <a:r>
              <a:rPr lang="en-US" sz="1800" dirty="0" smtClean="0">
                <a:latin typeface="+mj-lt"/>
              </a:rPr>
              <a:t>Utility Residential Programs</a:t>
            </a:r>
          </a:p>
          <a:p>
            <a:pPr>
              <a:lnSpc>
                <a:spcPct val="90000"/>
              </a:lnSpc>
            </a:pPr>
            <a:endParaRPr lang="en-US" sz="1800" dirty="0" smtClean="0">
              <a:latin typeface="+mj-lt"/>
            </a:endParaRPr>
          </a:p>
          <a:p>
            <a:pPr>
              <a:lnSpc>
                <a:spcPct val="90000"/>
              </a:lnSpc>
            </a:pPr>
            <a:r>
              <a:rPr lang="en-US" sz="1800" dirty="0" smtClean="0">
                <a:latin typeface="+mj-lt"/>
              </a:rPr>
              <a:t>Public Housing</a:t>
            </a:r>
          </a:p>
          <a:p>
            <a:pPr>
              <a:lnSpc>
                <a:spcPct val="90000"/>
              </a:lnSpc>
            </a:pPr>
            <a:endParaRPr lang="en-US" dirty="0" smtClean="0">
              <a:latin typeface="+mj-lt"/>
            </a:endParaRPr>
          </a:p>
          <a:p>
            <a:pPr marL="0" indent="0">
              <a:lnSpc>
                <a:spcPct val="90000"/>
              </a:lnSpc>
              <a:buNone/>
            </a:pPr>
            <a:r>
              <a:rPr lang="en-US" sz="1400" dirty="0" smtClean="0">
                <a:latin typeface="+mj-lt"/>
              </a:rPr>
              <a:t>* Ga. Energy Service Coalition is meeting monthly on how to serve MUSH.</a:t>
            </a:r>
          </a:p>
          <a:p>
            <a:pPr marL="0" indent="0">
              <a:lnSpc>
                <a:spcPct val="90000"/>
              </a:lnSpc>
              <a:buNone/>
            </a:pPr>
            <a:r>
              <a:rPr lang="en-US" sz="1800" dirty="0" smtClean="0">
                <a:latin typeface="+mj-lt"/>
              </a:rPr>
              <a:t> </a:t>
            </a:r>
          </a:p>
        </p:txBody>
      </p:sp>
    </p:spTree>
    <p:extLst>
      <p:ext uri="{BB962C8B-B14F-4D97-AF65-F5344CB8AC3E}">
        <p14:creationId xmlns:p14="http://schemas.microsoft.com/office/powerpoint/2010/main" val="3624263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609600"/>
            <a:ext cx="8686800" cy="609600"/>
          </a:xfrm>
        </p:spPr>
        <p:txBody>
          <a:bodyPr/>
          <a:lstStyle/>
          <a:p>
            <a:r>
              <a:rPr lang="en-US" sz="3600" b="1" dirty="0" smtClean="0"/>
              <a:t>Role of ESPCs in Green Building</a:t>
            </a:r>
          </a:p>
        </p:txBody>
      </p:sp>
      <p:sp>
        <p:nvSpPr>
          <p:cNvPr id="36867" name="Rectangle 3"/>
          <p:cNvSpPr>
            <a:spLocks noGrp="1" noChangeArrowheads="1"/>
          </p:cNvSpPr>
          <p:nvPr>
            <p:ph type="body" idx="1"/>
          </p:nvPr>
        </p:nvSpPr>
        <p:spPr>
          <a:xfrm>
            <a:off x="228600" y="1371600"/>
            <a:ext cx="4114800" cy="4724400"/>
          </a:xfrm>
        </p:spPr>
        <p:txBody>
          <a:bodyPr/>
          <a:lstStyle/>
          <a:p>
            <a:pPr>
              <a:lnSpc>
                <a:spcPct val="90000"/>
              </a:lnSpc>
            </a:pPr>
            <a:endParaRPr lang="en-US" sz="1800" b="1" dirty="0" smtClean="0">
              <a:latin typeface="+mj-lt"/>
            </a:endParaRPr>
          </a:p>
          <a:p>
            <a:pPr>
              <a:lnSpc>
                <a:spcPct val="90000"/>
              </a:lnSpc>
            </a:pPr>
            <a:r>
              <a:rPr lang="en-US" sz="1800" b="1" dirty="0" smtClean="0">
                <a:latin typeface="+mj-lt"/>
              </a:rPr>
              <a:t>“Savings-Paid Green Retrofits”</a:t>
            </a:r>
          </a:p>
          <a:p>
            <a:pPr>
              <a:lnSpc>
                <a:spcPct val="90000"/>
              </a:lnSpc>
            </a:pPr>
            <a:endParaRPr lang="en-US" sz="1800" b="1" dirty="0" smtClean="0">
              <a:latin typeface="+mj-lt"/>
            </a:endParaRPr>
          </a:p>
          <a:p>
            <a:pPr>
              <a:lnSpc>
                <a:spcPct val="90000"/>
              </a:lnSpc>
            </a:pPr>
            <a:r>
              <a:rPr lang="en-US" sz="1800" b="1" dirty="0" smtClean="0">
                <a:latin typeface="+mj-lt"/>
              </a:rPr>
              <a:t>Innovative approach to financing and implementing energy efficiency capital improvements</a:t>
            </a:r>
          </a:p>
          <a:p>
            <a:pPr>
              <a:lnSpc>
                <a:spcPct val="90000"/>
              </a:lnSpc>
              <a:buFont typeface="Wingdings" pitchFamily="2" charset="2"/>
              <a:buNone/>
            </a:pPr>
            <a:endParaRPr lang="en-US" sz="1800" b="1" dirty="0" smtClean="0">
              <a:latin typeface="+mj-lt"/>
            </a:endParaRPr>
          </a:p>
          <a:p>
            <a:pPr>
              <a:lnSpc>
                <a:spcPct val="90000"/>
              </a:lnSpc>
            </a:pPr>
            <a:r>
              <a:rPr lang="en-US" sz="1800" b="1" dirty="0" smtClean="0">
                <a:latin typeface="+mj-lt"/>
              </a:rPr>
              <a:t>ESCO industry has experienced rapid growth</a:t>
            </a:r>
            <a:r>
              <a:rPr lang="en-US" sz="1800" dirty="0" smtClean="0">
                <a:latin typeface="+mj-lt"/>
              </a:rPr>
              <a:t>:</a:t>
            </a:r>
          </a:p>
          <a:p>
            <a:pPr lvl="1">
              <a:lnSpc>
                <a:spcPct val="90000"/>
              </a:lnSpc>
            </a:pPr>
            <a:r>
              <a:rPr lang="en-US" sz="1400" dirty="0" smtClean="0">
                <a:latin typeface="+mj-lt"/>
              </a:rPr>
              <a:t>2000 - $2 billion (total revenue)</a:t>
            </a:r>
          </a:p>
          <a:p>
            <a:pPr lvl="1">
              <a:lnSpc>
                <a:spcPct val="90000"/>
              </a:lnSpc>
            </a:pPr>
            <a:r>
              <a:rPr lang="en-US" sz="1400" dirty="0" smtClean="0">
                <a:latin typeface="+mj-lt"/>
              </a:rPr>
              <a:t>2006 - $3.6 billion</a:t>
            </a:r>
          </a:p>
          <a:p>
            <a:pPr lvl="1">
              <a:lnSpc>
                <a:spcPct val="90000"/>
              </a:lnSpc>
            </a:pPr>
            <a:r>
              <a:rPr lang="en-US" sz="1400" dirty="0" smtClean="0">
                <a:latin typeface="+mj-lt"/>
              </a:rPr>
              <a:t>2008 - $4.1 billion</a:t>
            </a:r>
          </a:p>
          <a:p>
            <a:pPr lvl="1">
              <a:lnSpc>
                <a:spcPct val="90000"/>
              </a:lnSpc>
            </a:pPr>
            <a:r>
              <a:rPr lang="en-US" sz="1400" dirty="0" smtClean="0">
                <a:latin typeface="+mj-lt"/>
              </a:rPr>
              <a:t>2011 - $7.1-7.3 billion (projected)</a:t>
            </a:r>
          </a:p>
          <a:p>
            <a:pPr lvl="1">
              <a:lnSpc>
                <a:spcPct val="90000"/>
              </a:lnSpc>
              <a:buFont typeface="Wingdings" pitchFamily="2" charset="2"/>
              <a:buNone/>
            </a:pPr>
            <a:endParaRPr lang="en-US" sz="1700" dirty="0" smtClean="0"/>
          </a:p>
          <a:p>
            <a:pPr lvl="1">
              <a:lnSpc>
                <a:spcPct val="90000"/>
              </a:lnSpc>
            </a:pPr>
            <a:endParaRPr lang="en-US" dirty="0" smtClean="0"/>
          </a:p>
          <a:p>
            <a:pPr>
              <a:lnSpc>
                <a:spcPct val="90000"/>
              </a:lnSpc>
            </a:pPr>
            <a:endParaRPr lang="en-US" dirty="0" smtClean="0"/>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l="25000" t="33171" r="18750" b="11623"/>
          <a:stretch>
            <a:fillRect/>
          </a:stretch>
        </p:blipFill>
        <p:spPr bwMode="auto">
          <a:xfrm>
            <a:off x="4339167" y="1600200"/>
            <a:ext cx="464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359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81000"/>
            <a:ext cx="8686800" cy="838200"/>
          </a:xfrm>
        </p:spPr>
        <p:txBody>
          <a:bodyPr/>
          <a:lstStyle/>
          <a:p>
            <a:r>
              <a:rPr lang="en-US" sz="3600" b="1" dirty="0" smtClean="0">
                <a:latin typeface="+mn-lt"/>
              </a:rPr>
              <a:t>Georgia ESPC Legislation</a:t>
            </a:r>
          </a:p>
        </p:txBody>
      </p:sp>
      <p:sp>
        <p:nvSpPr>
          <p:cNvPr id="30723" name="Rectangle 3"/>
          <p:cNvSpPr>
            <a:spLocks noGrp="1" noChangeArrowheads="1"/>
          </p:cNvSpPr>
          <p:nvPr>
            <p:ph type="body" idx="1"/>
          </p:nvPr>
        </p:nvSpPr>
        <p:spPr>
          <a:xfrm>
            <a:off x="228600" y="1143000"/>
            <a:ext cx="8610600" cy="4800600"/>
          </a:xfrm>
        </p:spPr>
        <p:txBody>
          <a:bodyPr/>
          <a:lstStyle/>
          <a:p>
            <a:pPr>
              <a:lnSpc>
                <a:spcPct val="80000"/>
              </a:lnSpc>
            </a:pPr>
            <a:r>
              <a:rPr lang="en-US" sz="1800" dirty="0" smtClean="0"/>
              <a:t>Constitutional prohibition limited multi-year contracts for certain Ga. Governmental Units</a:t>
            </a:r>
          </a:p>
          <a:p>
            <a:pPr>
              <a:lnSpc>
                <a:spcPct val="80000"/>
              </a:lnSpc>
            </a:pPr>
            <a:endParaRPr lang="en-US" sz="1800" dirty="0" smtClean="0"/>
          </a:p>
          <a:p>
            <a:pPr>
              <a:lnSpc>
                <a:spcPct val="80000"/>
              </a:lnSpc>
            </a:pPr>
            <a:r>
              <a:rPr lang="en-US" sz="1800" dirty="0"/>
              <a:t>Guaranteed Energy Savings Performance Contracting Act, </a:t>
            </a:r>
            <a:r>
              <a:rPr lang="en-US" sz="1800" dirty="0" smtClean="0"/>
              <a:t>O.C.G.A. § </a:t>
            </a:r>
            <a:r>
              <a:rPr lang="en-US" sz="1800" dirty="0"/>
              <a:t>50-37-1, et seq</a:t>
            </a:r>
            <a:r>
              <a:rPr lang="en-US" sz="1800" dirty="0" smtClean="0"/>
              <a:t>. and related Constitutional Amendment</a:t>
            </a:r>
          </a:p>
          <a:p>
            <a:pPr>
              <a:lnSpc>
                <a:spcPct val="80000"/>
              </a:lnSpc>
            </a:pPr>
            <a:endParaRPr lang="en-US" sz="1800" dirty="0" smtClean="0"/>
          </a:p>
          <a:p>
            <a:pPr>
              <a:lnSpc>
                <a:spcPct val="80000"/>
              </a:lnSpc>
            </a:pPr>
            <a:r>
              <a:rPr lang="en-US" sz="1800" dirty="0" smtClean="0"/>
              <a:t>Governmental Units  </a:t>
            </a:r>
          </a:p>
          <a:p>
            <a:pPr lvl="1">
              <a:lnSpc>
                <a:spcPct val="80000"/>
              </a:lnSpc>
            </a:pPr>
            <a:r>
              <a:rPr lang="en-US" dirty="0" smtClean="0"/>
              <a:t>State government agencies</a:t>
            </a:r>
          </a:p>
          <a:p>
            <a:pPr lvl="1">
              <a:lnSpc>
                <a:spcPct val="80000"/>
              </a:lnSpc>
            </a:pPr>
            <a:r>
              <a:rPr lang="en-US" dirty="0" smtClean="0"/>
              <a:t>Colleges and universities</a:t>
            </a:r>
          </a:p>
          <a:p>
            <a:pPr lvl="1">
              <a:lnSpc>
                <a:spcPct val="80000"/>
              </a:lnSpc>
            </a:pPr>
            <a:r>
              <a:rPr lang="en-US" dirty="0" smtClean="0"/>
              <a:t>Counties and municipalities*</a:t>
            </a:r>
          </a:p>
          <a:p>
            <a:pPr lvl="1">
              <a:lnSpc>
                <a:spcPct val="80000"/>
              </a:lnSpc>
            </a:pPr>
            <a:r>
              <a:rPr lang="en-US" dirty="0" smtClean="0"/>
              <a:t>Public school districts*</a:t>
            </a:r>
          </a:p>
          <a:p>
            <a:pPr>
              <a:lnSpc>
                <a:spcPct val="80000"/>
              </a:lnSpc>
            </a:pPr>
            <a:endParaRPr lang="en-US" sz="1800" dirty="0" smtClean="0"/>
          </a:p>
          <a:p>
            <a:pPr>
              <a:lnSpc>
                <a:spcPct val="80000"/>
              </a:lnSpc>
            </a:pPr>
            <a:r>
              <a:rPr lang="en-US" sz="1800" dirty="0" smtClean="0"/>
              <a:t>Contract for up to 20 years – solves the one year contract limit applicable to many GA gov. units</a:t>
            </a:r>
          </a:p>
          <a:p>
            <a:pPr>
              <a:lnSpc>
                <a:spcPct val="80000"/>
              </a:lnSpc>
            </a:pPr>
            <a:endParaRPr lang="en-US" sz="1800" dirty="0" smtClean="0"/>
          </a:p>
          <a:p>
            <a:pPr>
              <a:lnSpc>
                <a:spcPct val="80000"/>
              </a:lnSpc>
            </a:pPr>
            <a:r>
              <a:rPr lang="en-US" sz="1800" dirty="0" smtClean="0"/>
              <a:t>ESCO guarantees that cost savings or revenue increases will meet or exceed project cost within the financing term</a:t>
            </a:r>
          </a:p>
          <a:p>
            <a:pPr>
              <a:lnSpc>
                <a:spcPct val="80000"/>
              </a:lnSpc>
            </a:pPr>
            <a:endParaRPr lang="en-US" sz="1800" dirty="0" smtClean="0">
              <a:latin typeface="Arial" pitchFamily="34" charset="0"/>
            </a:endParaRPr>
          </a:p>
          <a:p>
            <a:pPr>
              <a:lnSpc>
                <a:spcPct val="80000"/>
              </a:lnSpc>
            </a:pPr>
            <a:r>
              <a:rPr lang="en-US" sz="1400" dirty="0" smtClean="0"/>
              <a:t>* One of many options available for local governments.</a:t>
            </a:r>
          </a:p>
          <a:p>
            <a:pPr>
              <a:lnSpc>
                <a:spcPct val="80000"/>
              </a:lnSpc>
            </a:pPr>
            <a:endParaRPr lang="en-US" sz="1800" dirty="0" smtClean="0">
              <a:latin typeface="Arial" pitchFamily="34" charset="0"/>
            </a:endParaRPr>
          </a:p>
        </p:txBody>
      </p:sp>
    </p:spTree>
    <p:extLst>
      <p:ext uri="{BB962C8B-B14F-4D97-AF65-F5344CB8AC3E}">
        <p14:creationId xmlns:p14="http://schemas.microsoft.com/office/powerpoint/2010/main" val="1468873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457200"/>
            <a:ext cx="8686800" cy="914400"/>
          </a:xfrm>
        </p:spPr>
        <p:txBody>
          <a:bodyPr/>
          <a:lstStyle/>
          <a:p>
            <a:r>
              <a:rPr lang="en-US" sz="3600" b="1" dirty="0" smtClean="0">
                <a:latin typeface="+mn-lt"/>
              </a:rPr>
              <a:t>Georgia ESPC Legislation</a:t>
            </a:r>
          </a:p>
        </p:txBody>
      </p:sp>
      <p:sp>
        <p:nvSpPr>
          <p:cNvPr id="31747" name="Rectangle 3"/>
          <p:cNvSpPr>
            <a:spLocks noGrp="1" noChangeArrowheads="1"/>
          </p:cNvSpPr>
          <p:nvPr>
            <p:ph type="body" idx="1"/>
          </p:nvPr>
        </p:nvSpPr>
        <p:spPr>
          <a:xfrm>
            <a:off x="228600" y="1524000"/>
            <a:ext cx="8610600" cy="4648200"/>
          </a:xfrm>
        </p:spPr>
        <p:txBody>
          <a:bodyPr/>
          <a:lstStyle/>
          <a:p>
            <a:pPr>
              <a:lnSpc>
                <a:spcPct val="90000"/>
              </a:lnSpc>
            </a:pPr>
            <a:r>
              <a:rPr lang="en-US" sz="1800" dirty="0" smtClean="0"/>
              <a:t>“Energy conservation measure” means a program, or facility alteration, or technology upgrade* </a:t>
            </a:r>
            <a:r>
              <a:rPr lang="en-US" sz="1800" u="sng" dirty="0" smtClean="0"/>
              <a:t>designed to reduce energy, water, waste-water, or other consumption or operating costs</a:t>
            </a:r>
            <a:r>
              <a:rPr lang="en-US" sz="1800" dirty="0" smtClean="0"/>
              <a:t>. The term may include, without limitation:</a:t>
            </a:r>
          </a:p>
          <a:p>
            <a:pPr lvl="1">
              <a:lnSpc>
                <a:spcPct val="90000"/>
              </a:lnSpc>
            </a:pPr>
            <a:endParaRPr lang="en-US" dirty="0" smtClean="0"/>
          </a:p>
          <a:p>
            <a:pPr lvl="1">
              <a:lnSpc>
                <a:spcPct val="90000"/>
              </a:lnSpc>
            </a:pPr>
            <a:r>
              <a:rPr lang="en-US" dirty="0" smtClean="0"/>
              <a:t>Insulation, windows, doors, energy control systems, HVAC, lighting, water and sewer.</a:t>
            </a:r>
          </a:p>
          <a:p>
            <a:pPr lvl="1">
              <a:lnSpc>
                <a:spcPct val="90000"/>
              </a:lnSpc>
            </a:pPr>
            <a:r>
              <a:rPr lang="en-US" dirty="0" smtClean="0"/>
              <a:t>Training program.</a:t>
            </a:r>
          </a:p>
          <a:p>
            <a:pPr lvl="1">
              <a:lnSpc>
                <a:spcPct val="90000"/>
              </a:lnSpc>
            </a:pPr>
            <a:r>
              <a:rPr lang="en-US" dirty="0" smtClean="0"/>
              <a:t>A program to reduce energy costs through rate adjustments, load shifting to reduce peak demand, or use of alternative suppliers** as otherwise provided by law.</a:t>
            </a:r>
          </a:p>
          <a:p>
            <a:pPr lvl="1">
              <a:lnSpc>
                <a:spcPct val="90000"/>
              </a:lnSpc>
            </a:pPr>
            <a:r>
              <a:rPr lang="en-US" dirty="0" smtClean="0"/>
              <a:t>Renewable generation systems owned by the governmental unit, such as solar photovoltaic, solar thermal, wind, and other tech.**</a:t>
            </a:r>
          </a:p>
          <a:p>
            <a:pPr lvl="1">
              <a:lnSpc>
                <a:spcPct val="90000"/>
              </a:lnSpc>
              <a:buNone/>
            </a:pPr>
            <a:endParaRPr lang="en-US" dirty="0" smtClean="0">
              <a:latin typeface="Arial" pitchFamily="34" charset="0"/>
            </a:endParaRPr>
          </a:p>
          <a:p>
            <a:pPr lvl="1">
              <a:lnSpc>
                <a:spcPct val="90000"/>
              </a:lnSpc>
              <a:buNone/>
            </a:pPr>
            <a:endParaRPr lang="en-US" dirty="0" smtClean="0">
              <a:latin typeface="Arial" pitchFamily="34" charset="0"/>
            </a:endParaRPr>
          </a:p>
          <a:p>
            <a:pPr lvl="1">
              <a:lnSpc>
                <a:spcPct val="90000"/>
              </a:lnSpc>
              <a:buNone/>
            </a:pPr>
            <a:r>
              <a:rPr lang="en-US" sz="1400" dirty="0" smtClean="0"/>
              <a:t>*	“Program, or …Technology upgrade” – we’re not just talking about buildings.</a:t>
            </a:r>
          </a:p>
          <a:p>
            <a:pPr lvl="1">
              <a:lnSpc>
                <a:spcPct val="90000"/>
              </a:lnSpc>
              <a:buFont typeface="Wingdings" pitchFamily="2" charset="2"/>
              <a:buNone/>
            </a:pPr>
            <a:r>
              <a:rPr lang="en-US" sz="1400" dirty="0" smtClean="0"/>
              <a:t>**  Must understand and comply with Georgia Territorial Electric Service Act of 1973 and Georgia Cogeneration and Distributed Generation Act of 2001. I have another presentation on these Acts if anyone would like a copy. The ESPC Act requires notice to utility providers of ESPCs</a:t>
            </a:r>
            <a:r>
              <a:rPr lang="en-US" dirty="0" smtClean="0">
                <a:latin typeface="Arial" pitchFamily="34" charset="0"/>
              </a:rPr>
              <a:t>.</a:t>
            </a:r>
            <a:r>
              <a:rPr lang="en-US" sz="1600" dirty="0" smtClean="0"/>
              <a:t>  </a:t>
            </a:r>
          </a:p>
          <a:p>
            <a:pPr>
              <a:lnSpc>
                <a:spcPct val="90000"/>
              </a:lnSpc>
              <a:buFont typeface="Wingdings" pitchFamily="2" charset="2"/>
              <a:buNone/>
            </a:pPr>
            <a:endParaRPr lang="en-US" sz="2100" dirty="0" smtClean="0">
              <a:latin typeface="Arial" pitchFamily="34" charset="0"/>
            </a:endParaRPr>
          </a:p>
        </p:txBody>
      </p:sp>
    </p:spTree>
    <p:extLst>
      <p:ext uri="{BB962C8B-B14F-4D97-AF65-F5344CB8AC3E}">
        <p14:creationId xmlns:p14="http://schemas.microsoft.com/office/powerpoint/2010/main" val="3916108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70933" y="457200"/>
            <a:ext cx="8686800" cy="936625"/>
          </a:xfrm>
        </p:spPr>
        <p:txBody>
          <a:bodyPr/>
          <a:lstStyle/>
          <a:p>
            <a:r>
              <a:rPr lang="en-US" sz="3600" b="1" dirty="0" smtClean="0">
                <a:latin typeface="+mn-lt"/>
              </a:rPr>
              <a:t>How does that impact me and my clients?</a:t>
            </a:r>
            <a:endParaRPr lang="en-US" sz="3600" b="1" u="sng" dirty="0">
              <a:latin typeface="+mn-lt"/>
            </a:endParaRPr>
          </a:p>
        </p:txBody>
      </p:sp>
      <p:sp>
        <p:nvSpPr>
          <p:cNvPr id="20489" name="Rectangle 9"/>
          <p:cNvSpPr>
            <a:spLocks noChangeArrowheads="1"/>
          </p:cNvSpPr>
          <p:nvPr/>
        </p:nvSpPr>
        <p:spPr bwMode="auto">
          <a:xfrm>
            <a:off x="270933" y="1447800"/>
            <a:ext cx="8839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chemeClr val="bg1"/>
                </a:solidFill>
              </a:rPr>
              <a:t>The State is going slow and setting a cap on the aggregate amount of ESPC funded improvements by State Agencies.</a:t>
            </a:r>
          </a:p>
          <a:p>
            <a:endParaRPr lang="en-US" dirty="0">
              <a:solidFill>
                <a:schemeClr val="bg1"/>
              </a:solidFill>
            </a:endParaRPr>
          </a:p>
          <a:p>
            <a:r>
              <a:rPr lang="en-US" dirty="0" smtClean="0">
                <a:solidFill>
                  <a:schemeClr val="bg1"/>
                </a:solidFill>
              </a:rPr>
              <a:t>ESCOs are all revved up to go in Georgia and the State’s slow go process has them beating down the door of entities that own lots of facilities:</a:t>
            </a:r>
          </a:p>
          <a:p>
            <a:pPr marL="285750" indent="-285750">
              <a:buFont typeface="Arial" pitchFamily="34" charset="0"/>
              <a:buChar char="•"/>
            </a:pPr>
            <a:r>
              <a:rPr lang="en-US" dirty="0" smtClean="0">
                <a:solidFill>
                  <a:schemeClr val="bg1"/>
                </a:solidFill>
              </a:rPr>
              <a:t>Cities</a:t>
            </a:r>
          </a:p>
          <a:p>
            <a:pPr marL="285750" indent="-285750">
              <a:buFont typeface="Arial" pitchFamily="34" charset="0"/>
              <a:buChar char="•"/>
            </a:pPr>
            <a:r>
              <a:rPr lang="en-US" dirty="0" smtClean="0">
                <a:solidFill>
                  <a:schemeClr val="bg1"/>
                </a:solidFill>
              </a:rPr>
              <a:t>Counties</a:t>
            </a:r>
          </a:p>
          <a:p>
            <a:pPr marL="285750" indent="-285750">
              <a:buFont typeface="Arial" pitchFamily="34" charset="0"/>
              <a:buChar char="•"/>
            </a:pPr>
            <a:r>
              <a:rPr lang="en-US" dirty="0" smtClean="0">
                <a:solidFill>
                  <a:schemeClr val="bg1"/>
                </a:solidFill>
              </a:rPr>
              <a:t>School Boards</a:t>
            </a:r>
          </a:p>
          <a:p>
            <a:pPr marL="285750" indent="-285750">
              <a:buFont typeface="Arial" pitchFamily="34" charset="0"/>
              <a:buChar char="•"/>
            </a:pPr>
            <a:r>
              <a:rPr lang="en-US" dirty="0" smtClean="0">
                <a:solidFill>
                  <a:schemeClr val="bg1"/>
                </a:solidFill>
              </a:rPr>
              <a:t>Hospitals</a:t>
            </a:r>
          </a:p>
          <a:p>
            <a:endParaRPr lang="en-US" dirty="0" smtClean="0">
              <a:solidFill>
                <a:schemeClr val="bg1"/>
              </a:solidFill>
            </a:endParaRPr>
          </a:p>
          <a:p>
            <a:r>
              <a:rPr lang="en-US" dirty="0" smtClean="0">
                <a:solidFill>
                  <a:schemeClr val="bg1"/>
                </a:solidFill>
              </a:rPr>
              <a:t>Walk through the convention vendor area and count the ESCOs and other efficiency service providers.</a:t>
            </a:r>
          </a:p>
          <a:p>
            <a:endParaRPr lang="en-US" dirty="0">
              <a:solidFill>
                <a:schemeClr val="bg1"/>
              </a:solidFill>
            </a:endParaRPr>
          </a:p>
          <a:p>
            <a:r>
              <a:rPr lang="en-US" dirty="0" smtClean="0">
                <a:solidFill>
                  <a:schemeClr val="bg1"/>
                </a:solidFill>
              </a:rPr>
              <a:t>That’s not a bad thing unless you let the ESCO drive.  Local governments have many more options than State Agencies or the Federal Government and have access to independent experts.</a:t>
            </a:r>
          </a:p>
          <a:p>
            <a:endParaRPr lang="en-US" sz="1600" dirty="0">
              <a:solidFill>
                <a:schemeClr val="bg1"/>
              </a:solidFill>
            </a:endParaRPr>
          </a:p>
        </p:txBody>
      </p:sp>
    </p:spTree>
    <p:extLst>
      <p:ext uri="{BB962C8B-B14F-4D97-AF65-F5344CB8AC3E}">
        <p14:creationId xmlns:p14="http://schemas.microsoft.com/office/powerpoint/2010/main" val="20702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81000"/>
            <a:ext cx="8686800" cy="838200"/>
          </a:xfrm>
        </p:spPr>
        <p:txBody>
          <a:bodyPr/>
          <a:lstStyle/>
          <a:p>
            <a:r>
              <a:rPr lang="en-US" sz="3600" b="1" dirty="0" smtClean="0">
                <a:latin typeface="+mn-lt"/>
              </a:rPr>
              <a:t>Georgia ESPC Legislation</a:t>
            </a:r>
          </a:p>
        </p:txBody>
      </p:sp>
      <p:sp>
        <p:nvSpPr>
          <p:cNvPr id="30723" name="Rectangle 3"/>
          <p:cNvSpPr>
            <a:spLocks noGrp="1" noChangeArrowheads="1"/>
          </p:cNvSpPr>
          <p:nvPr>
            <p:ph type="body" idx="1"/>
          </p:nvPr>
        </p:nvSpPr>
        <p:spPr>
          <a:xfrm>
            <a:off x="228600" y="1143000"/>
            <a:ext cx="8610600" cy="4800600"/>
          </a:xfrm>
        </p:spPr>
        <p:txBody>
          <a:bodyPr/>
          <a:lstStyle/>
          <a:p>
            <a:pPr>
              <a:lnSpc>
                <a:spcPct val="80000"/>
              </a:lnSpc>
            </a:pPr>
            <a:endParaRPr lang="en-US" sz="1800" dirty="0" smtClean="0">
              <a:latin typeface="+mj-lt"/>
            </a:endParaRPr>
          </a:p>
          <a:p>
            <a:pPr>
              <a:lnSpc>
                <a:spcPct val="80000"/>
              </a:lnSpc>
            </a:pPr>
            <a:r>
              <a:rPr lang="en-US" sz="1800" dirty="0" smtClean="0">
                <a:latin typeface="+mj-lt"/>
              </a:rPr>
              <a:t>Expressly </a:t>
            </a:r>
            <a:r>
              <a:rPr lang="en-US" sz="1800" dirty="0">
                <a:latin typeface="+mj-lt"/>
              </a:rPr>
              <a:t>provides that “The provisions of this chapter shall apply only to contracts entered into by a governmental unit pursuant to the authority granted by this </a:t>
            </a:r>
            <a:r>
              <a:rPr lang="en-US" sz="1800" dirty="0" smtClean="0">
                <a:latin typeface="+mj-lt"/>
              </a:rPr>
              <a:t>chapter.”</a:t>
            </a:r>
          </a:p>
          <a:p>
            <a:pPr>
              <a:lnSpc>
                <a:spcPct val="80000"/>
              </a:lnSpc>
            </a:pPr>
            <a:endParaRPr lang="en-US" sz="1800" dirty="0">
              <a:latin typeface="+mj-lt"/>
            </a:endParaRPr>
          </a:p>
          <a:p>
            <a:pPr>
              <a:lnSpc>
                <a:spcPct val="80000"/>
              </a:lnSpc>
            </a:pPr>
            <a:r>
              <a:rPr lang="en-US" sz="1800" dirty="0" smtClean="0">
                <a:latin typeface="+mj-lt"/>
              </a:rPr>
              <a:t>Parts of the ESPC Act are different for State Agencies and Local Governments.</a:t>
            </a:r>
          </a:p>
          <a:p>
            <a:pPr>
              <a:lnSpc>
                <a:spcPct val="80000"/>
              </a:lnSpc>
            </a:pPr>
            <a:endParaRPr lang="en-US" sz="1800" dirty="0">
              <a:latin typeface="+mj-lt"/>
            </a:endParaRPr>
          </a:p>
          <a:p>
            <a:pPr>
              <a:lnSpc>
                <a:spcPct val="80000"/>
              </a:lnSpc>
            </a:pPr>
            <a:r>
              <a:rPr lang="en-US" sz="1800" dirty="0" smtClean="0">
                <a:latin typeface="+mj-lt"/>
              </a:rPr>
              <a:t>Examples: </a:t>
            </a:r>
          </a:p>
          <a:p>
            <a:pPr lvl="1">
              <a:lnSpc>
                <a:spcPct val="80000"/>
              </a:lnSpc>
            </a:pPr>
            <a:endParaRPr lang="en-US" dirty="0">
              <a:latin typeface="+mj-lt"/>
            </a:endParaRPr>
          </a:p>
          <a:p>
            <a:pPr lvl="1">
              <a:lnSpc>
                <a:spcPct val="80000"/>
              </a:lnSpc>
            </a:pPr>
            <a:r>
              <a:rPr lang="en-US" dirty="0" smtClean="0">
                <a:latin typeface="+mj-lt"/>
              </a:rPr>
              <a:t>RFPs from </a:t>
            </a:r>
            <a:r>
              <a:rPr lang="en-US" dirty="0">
                <a:latin typeface="+mj-lt"/>
              </a:rPr>
              <a:t>at least two qualified energy services providers if </a:t>
            </a:r>
            <a:r>
              <a:rPr lang="en-US" dirty="0" smtClean="0">
                <a:latin typeface="+mj-lt"/>
              </a:rPr>
              <a:t>available</a:t>
            </a:r>
          </a:p>
          <a:p>
            <a:pPr lvl="1">
              <a:lnSpc>
                <a:spcPct val="80000"/>
              </a:lnSpc>
            </a:pPr>
            <a:endParaRPr lang="en-US" dirty="0" smtClean="0">
              <a:latin typeface="+mj-lt"/>
            </a:endParaRPr>
          </a:p>
          <a:p>
            <a:pPr lvl="1">
              <a:lnSpc>
                <a:spcPct val="80000"/>
              </a:lnSpc>
            </a:pPr>
            <a:r>
              <a:rPr lang="en-US" dirty="0" smtClean="0">
                <a:latin typeface="+mj-lt"/>
              </a:rPr>
              <a:t>public advertising</a:t>
            </a:r>
          </a:p>
          <a:p>
            <a:pPr lvl="1">
              <a:lnSpc>
                <a:spcPct val="80000"/>
              </a:lnSpc>
            </a:pPr>
            <a:endParaRPr lang="en-US" dirty="0" smtClean="0">
              <a:latin typeface="+mj-lt"/>
            </a:endParaRPr>
          </a:p>
          <a:p>
            <a:pPr lvl="1">
              <a:lnSpc>
                <a:spcPct val="80000"/>
              </a:lnSpc>
            </a:pPr>
            <a:r>
              <a:rPr lang="en-US" dirty="0" smtClean="0">
                <a:latin typeface="+mj-lt"/>
              </a:rPr>
              <a:t>not required to use GEFA prequalified ESCOs</a:t>
            </a:r>
          </a:p>
          <a:p>
            <a:pPr lvl="1">
              <a:lnSpc>
                <a:spcPct val="80000"/>
              </a:lnSpc>
            </a:pPr>
            <a:endParaRPr lang="en-US" dirty="0">
              <a:latin typeface="+mj-lt"/>
            </a:endParaRPr>
          </a:p>
          <a:p>
            <a:pPr>
              <a:lnSpc>
                <a:spcPct val="80000"/>
              </a:lnSpc>
            </a:pPr>
            <a:r>
              <a:rPr lang="en-US" sz="1800" dirty="0" smtClean="0">
                <a:latin typeface="+mj-lt"/>
              </a:rPr>
              <a:t>Method of getting around certain State Agency multi-year contracting limitations; Local Governments have other options</a:t>
            </a:r>
          </a:p>
          <a:p>
            <a:pPr>
              <a:lnSpc>
                <a:spcPct val="80000"/>
              </a:lnSpc>
            </a:pPr>
            <a:endParaRPr lang="en-US" sz="1800" dirty="0">
              <a:latin typeface="+mj-lt"/>
            </a:endParaRPr>
          </a:p>
          <a:p>
            <a:pPr>
              <a:lnSpc>
                <a:spcPct val="80000"/>
              </a:lnSpc>
            </a:pPr>
            <a:r>
              <a:rPr lang="en-US" sz="1800" dirty="0" smtClean="0">
                <a:latin typeface="+mj-lt"/>
              </a:rPr>
              <a:t>Like Federal ESPCs not really designed for Local Governments</a:t>
            </a:r>
            <a:endParaRPr lang="en-US" sz="1800" dirty="0">
              <a:latin typeface="+mj-lt"/>
            </a:endParaRPr>
          </a:p>
        </p:txBody>
      </p:sp>
    </p:spTree>
    <p:extLst>
      <p:ext uri="{BB962C8B-B14F-4D97-AF65-F5344CB8AC3E}">
        <p14:creationId xmlns:p14="http://schemas.microsoft.com/office/powerpoint/2010/main" val="1106308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36625"/>
          </a:xfrm>
        </p:spPr>
        <p:txBody>
          <a:bodyPr/>
          <a:lstStyle/>
          <a:p>
            <a:r>
              <a:rPr lang="en-US" sz="3600" b="1" dirty="0" smtClean="0"/>
              <a:t>Peter K. Floyd</a:t>
            </a:r>
            <a:endParaRPr lang="en-US" sz="3600" b="1" dirty="0"/>
          </a:p>
        </p:txBody>
      </p:sp>
      <p:sp>
        <p:nvSpPr>
          <p:cNvPr id="3" name="Content Placeholder 2"/>
          <p:cNvSpPr>
            <a:spLocks noGrp="1"/>
          </p:cNvSpPr>
          <p:nvPr>
            <p:ph idx="1"/>
          </p:nvPr>
        </p:nvSpPr>
        <p:spPr>
          <a:xfrm>
            <a:off x="228600" y="1447800"/>
            <a:ext cx="8610600" cy="3743325"/>
          </a:xfrm>
        </p:spPr>
        <p:txBody>
          <a:bodyPr/>
          <a:lstStyle/>
          <a:p>
            <a:pPr marL="0" indent="0">
              <a:buNone/>
            </a:pPr>
            <a:r>
              <a:rPr lang="en-US" sz="1800" dirty="0"/>
              <a:t>A&amp;B is counsel to Electric Cities of Georgia, including Location Georgia, its nonprofit economic and community development service, MEAG Power, the Municipal Gas Authority of Georgia and a number of other local governments (general/electric/gas/water/sewerage/telecom/waste) and related entities </a:t>
            </a:r>
          </a:p>
          <a:p>
            <a:pPr marL="0" indent="0">
              <a:buNone/>
            </a:pPr>
            <a:endParaRPr lang="en-US" sz="1800" dirty="0" smtClean="0"/>
          </a:p>
          <a:p>
            <a:pPr marL="0" indent="0">
              <a:buNone/>
            </a:pPr>
            <a:r>
              <a:rPr lang="en-US" sz="1800" dirty="0" smtClean="0"/>
              <a:t>Also</a:t>
            </a:r>
            <a:r>
              <a:rPr lang="en-US" sz="1800" dirty="0"/>
              <a:t>, represents private entities seeking incentives, in public private partnerships and utility customers (e.g., customers of Georgia Power or EMCs) along with traditional and renewable independent power providers (IPP) in Georgia and nationally</a:t>
            </a:r>
          </a:p>
          <a:p>
            <a:pPr marL="0" indent="0">
              <a:buNone/>
            </a:pPr>
            <a:endParaRPr lang="en-US" sz="1800" dirty="0"/>
          </a:p>
          <a:p>
            <a:pPr marL="0" indent="0">
              <a:buNone/>
            </a:pPr>
            <a:r>
              <a:rPr lang="en-US" sz="1800" dirty="0"/>
              <a:t>My areas of expertize:</a:t>
            </a:r>
          </a:p>
          <a:p>
            <a:r>
              <a:rPr lang="en-US" sz="1800" dirty="0" smtClean="0"/>
              <a:t>Complex </a:t>
            </a:r>
            <a:r>
              <a:rPr lang="en-US" sz="1800" dirty="0"/>
              <a:t>Intergovernmental and Public Private Relationships;</a:t>
            </a:r>
          </a:p>
          <a:p>
            <a:r>
              <a:rPr lang="en-US" sz="1800" dirty="0"/>
              <a:t>Government and Economic Incentives;</a:t>
            </a:r>
          </a:p>
          <a:p>
            <a:r>
              <a:rPr lang="en-US" sz="1800" dirty="0"/>
              <a:t>Energy and Utilities (transactions and regulatory (Ga. PSC));</a:t>
            </a:r>
          </a:p>
          <a:p>
            <a:r>
              <a:rPr lang="en-US" sz="1800" dirty="0"/>
              <a:t>Infrastructure; and </a:t>
            </a:r>
          </a:p>
          <a:p>
            <a:r>
              <a:rPr lang="en-US" sz="1800" dirty="0"/>
              <a:t>Public </a:t>
            </a:r>
            <a:r>
              <a:rPr lang="en-US" sz="1800" dirty="0" smtClean="0"/>
              <a:t>Finance</a:t>
            </a:r>
          </a:p>
          <a:p>
            <a:endParaRPr lang="en-US" sz="1400" dirty="0" smtClean="0"/>
          </a:p>
          <a:p>
            <a:pPr marL="0" indent="0">
              <a:buNone/>
            </a:pPr>
            <a:r>
              <a:rPr lang="en-US" sz="1000" dirty="0"/>
              <a:t>Disclaimer – Nothing herein should be interpreted as the formal position of A&amp;B or any of its clients</a:t>
            </a:r>
          </a:p>
          <a:p>
            <a:pPr marL="0" indent="0">
              <a:buNone/>
            </a:pPr>
            <a:r>
              <a:rPr lang="en-US" sz="1000" dirty="0"/>
              <a:t>Disclaimer – Very high level summary and not intended as legal advice re: a particular project</a:t>
            </a:r>
          </a:p>
          <a:p>
            <a:pPr marL="0" indent="0">
              <a:buNone/>
            </a:pPr>
            <a:endParaRPr lang="en-US" sz="1600" dirty="0"/>
          </a:p>
          <a:p>
            <a:pPr marL="0" indent="0">
              <a:buNone/>
            </a:pPr>
            <a:endParaRPr lang="en-US" sz="1600" dirty="0"/>
          </a:p>
          <a:p>
            <a:endParaRPr lang="en-US" dirty="0"/>
          </a:p>
        </p:txBody>
      </p:sp>
    </p:spTree>
    <p:extLst>
      <p:ext uri="{BB962C8B-B14F-4D97-AF65-F5344CB8AC3E}">
        <p14:creationId xmlns:p14="http://schemas.microsoft.com/office/powerpoint/2010/main" val="627080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457200"/>
            <a:ext cx="8686800" cy="914400"/>
          </a:xfrm>
        </p:spPr>
        <p:txBody>
          <a:bodyPr/>
          <a:lstStyle/>
          <a:p>
            <a:r>
              <a:rPr lang="en-US" sz="3600" b="1" dirty="0" smtClean="0">
                <a:latin typeface="+mn-lt"/>
              </a:rPr>
              <a:t>Georgia ESPC Legislation</a:t>
            </a:r>
          </a:p>
        </p:txBody>
      </p:sp>
      <p:sp>
        <p:nvSpPr>
          <p:cNvPr id="32771" name="Rectangle 3"/>
          <p:cNvSpPr>
            <a:spLocks noGrp="1" noChangeArrowheads="1"/>
          </p:cNvSpPr>
          <p:nvPr>
            <p:ph type="body" idx="1"/>
          </p:nvPr>
        </p:nvSpPr>
        <p:spPr>
          <a:xfrm>
            <a:off x="228600" y="1524000"/>
            <a:ext cx="8610600" cy="4648200"/>
          </a:xfrm>
        </p:spPr>
        <p:txBody>
          <a:bodyPr/>
          <a:lstStyle/>
          <a:p>
            <a:r>
              <a:rPr lang="en-US" sz="1800" dirty="0" smtClean="0"/>
              <a:t>State Agencies are subject to GEFA Regs and Review</a:t>
            </a:r>
          </a:p>
          <a:p>
            <a:pPr lvl="1"/>
            <a:r>
              <a:rPr lang="en-US" dirty="0" smtClean="0"/>
              <a:t>GEFA - tasked with prequalifying Qualified ESCOs</a:t>
            </a:r>
          </a:p>
          <a:p>
            <a:pPr lvl="1"/>
            <a:endParaRPr lang="en-US" dirty="0" smtClean="0"/>
          </a:p>
          <a:p>
            <a:pPr lvl="1"/>
            <a:r>
              <a:rPr lang="en-US" dirty="0" smtClean="0"/>
              <a:t>GEFA - regs and policies necessary to carry out ESCO Act contracting and procurement procedures for State Agencies</a:t>
            </a:r>
          </a:p>
          <a:p>
            <a:pPr lvl="1"/>
            <a:endParaRPr lang="en-US" dirty="0" smtClean="0"/>
          </a:p>
          <a:p>
            <a:pPr lvl="1"/>
            <a:r>
              <a:rPr lang="en-US" dirty="0" smtClean="0"/>
              <a:t>GEFA - provide technical assistance to State Agencies </a:t>
            </a:r>
          </a:p>
          <a:p>
            <a:pPr lvl="1"/>
            <a:endParaRPr lang="en-US" dirty="0" smtClean="0"/>
          </a:p>
          <a:p>
            <a:pPr lvl="1"/>
            <a:r>
              <a:rPr lang="en-US" dirty="0" smtClean="0"/>
              <a:t>GEFA - develop model contractual and related documents for use by State Agencies. </a:t>
            </a:r>
          </a:p>
          <a:p>
            <a:pPr lvl="1"/>
            <a:endParaRPr lang="en-US" dirty="0" smtClean="0"/>
          </a:p>
          <a:p>
            <a:pPr lvl="1"/>
            <a:r>
              <a:rPr lang="en-US" dirty="0" smtClean="0"/>
              <a:t>State Agencies required to proposed contract or lease to GEFA for review and approval    </a:t>
            </a:r>
          </a:p>
        </p:txBody>
      </p:sp>
    </p:spTree>
    <p:extLst>
      <p:ext uri="{BB962C8B-B14F-4D97-AF65-F5344CB8AC3E}">
        <p14:creationId xmlns:p14="http://schemas.microsoft.com/office/powerpoint/2010/main" val="1064119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609600"/>
            <a:ext cx="8686800" cy="914400"/>
          </a:xfrm>
        </p:spPr>
        <p:txBody>
          <a:bodyPr/>
          <a:lstStyle/>
          <a:p>
            <a:r>
              <a:rPr lang="en-US" sz="3600" b="1" dirty="0" smtClean="0">
                <a:latin typeface="+mn-lt"/>
              </a:rPr>
              <a:t>Georgia ESPC Legislation</a:t>
            </a:r>
          </a:p>
        </p:txBody>
      </p:sp>
      <p:sp>
        <p:nvSpPr>
          <p:cNvPr id="33795" name="Rectangle 3"/>
          <p:cNvSpPr>
            <a:spLocks noGrp="1" noChangeArrowheads="1"/>
          </p:cNvSpPr>
          <p:nvPr>
            <p:ph type="body" idx="1"/>
          </p:nvPr>
        </p:nvSpPr>
        <p:spPr>
          <a:xfrm>
            <a:off x="228600" y="1524000"/>
            <a:ext cx="8610600" cy="4648200"/>
          </a:xfrm>
        </p:spPr>
        <p:txBody>
          <a:bodyPr/>
          <a:lstStyle/>
          <a:p>
            <a:endParaRPr lang="en-US" dirty="0" smtClean="0">
              <a:latin typeface="Arial" pitchFamily="34" charset="0"/>
            </a:endParaRPr>
          </a:p>
          <a:p>
            <a:r>
              <a:rPr lang="en-US" sz="1800" dirty="0" smtClean="0"/>
              <a:t>GSFIC is authorized to establish certain financial criteria and policies related to State Agency ESPCs</a:t>
            </a:r>
          </a:p>
          <a:p>
            <a:endParaRPr lang="en-US" sz="1800" dirty="0" smtClean="0"/>
          </a:p>
          <a:p>
            <a:r>
              <a:rPr lang="en-US" sz="1800" dirty="0" smtClean="0"/>
              <a:t>No State Agency ESPCs may be entered into before GEFA and GSFIC regs and policies </a:t>
            </a:r>
          </a:p>
          <a:p>
            <a:endParaRPr lang="en-US" sz="1800" dirty="0"/>
          </a:p>
          <a:p>
            <a:r>
              <a:rPr lang="en-US" sz="1800" dirty="0" smtClean="0"/>
              <a:t>State Agency ESPCs are expressly subject to appropriation limitations </a:t>
            </a:r>
          </a:p>
          <a:p>
            <a:endParaRPr lang="en-US" sz="1800" dirty="0" smtClean="0"/>
          </a:p>
          <a:p>
            <a:r>
              <a:rPr lang="en-US" sz="1800" dirty="0" smtClean="0"/>
              <a:t>Noncompliant ESPCs are “void and of no effect”</a:t>
            </a:r>
          </a:p>
        </p:txBody>
      </p:sp>
    </p:spTree>
    <p:extLst>
      <p:ext uri="{BB962C8B-B14F-4D97-AF65-F5344CB8AC3E}">
        <p14:creationId xmlns:p14="http://schemas.microsoft.com/office/powerpoint/2010/main" val="585774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3600" b="1" dirty="0" smtClean="0"/>
              <a:t>Potential Issues:  </a:t>
            </a:r>
            <a:endParaRPr lang="en-US" sz="3600" b="1" dirty="0"/>
          </a:p>
        </p:txBody>
      </p:sp>
      <p:sp>
        <p:nvSpPr>
          <p:cNvPr id="20489" name="Rectangle 9"/>
          <p:cNvSpPr>
            <a:spLocks noChangeArrowheads="1"/>
          </p:cNvSpPr>
          <p:nvPr/>
        </p:nvSpPr>
        <p:spPr bwMode="auto">
          <a:xfrm>
            <a:off x="152400" y="1143000"/>
            <a:ext cx="8839200" cy="812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Guarantee:  Tool </a:t>
            </a:r>
            <a:r>
              <a:rPr lang="en-US" dirty="0">
                <a:solidFill>
                  <a:schemeClr val="bg1"/>
                </a:solidFill>
              </a:rPr>
              <a:t>b</a:t>
            </a:r>
            <a:r>
              <a:rPr lang="en-US" dirty="0" smtClean="0">
                <a:solidFill>
                  <a:schemeClr val="bg1"/>
                </a:solidFill>
              </a:rPr>
              <a:t>uilt for the Feds and State and not your clients – the “guarantee” was the reasoning behind creating the appropriations loophole, but has less utility for others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Guarantee is only as good as the ESCOs credit and the verification process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Guarantee is optional and costs $:  why buy it if your client is confident that the technology will achieve the desired result </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ESCOs may be partial to their technology and have unnecessary blinders on as to broader or innovative O&amp;M savings opportunities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Local Governments have many more financing options than the Feds, so financing through the ESCO is one of many options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Many ESCOs are relatively new to Georgia and are not familiar with the other local gov options </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endParaRPr lang="en-US" dirty="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endParaRPr lang="en-US" dirty="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endParaRPr lang="en-US" dirty="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endParaRPr lang="en-US" dirty="0" smtClean="0">
              <a:solidFill>
                <a:schemeClr val="bg1"/>
              </a:solidFill>
            </a:endParaRPr>
          </a:p>
          <a:p>
            <a:pPr marL="628650" lvl="1" indent="-171450">
              <a:buFont typeface="Arial" pitchFamily="34" charset="0"/>
              <a:buChar char="•"/>
            </a:pPr>
            <a:endParaRPr lang="en-US" dirty="0">
              <a:solidFill>
                <a:schemeClr val="bg1"/>
              </a:solidFill>
            </a:endParaRPr>
          </a:p>
          <a:p>
            <a:pPr lvl="1"/>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517739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668" y="1364397"/>
            <a:ext cx="9143999" cy="533400"/>
          </a:xfrm>
        </p:spPr>
        <p:txBody>
          <a:bodyPr/>
          <a:lstStyle/>
          <a:p>
            <a:pPr lvl="1">
              <a:spcBef>
                <a:spcPct val="20000"/>
              </a:spcBef>
              <a:spcAft>
                <a:spcPct val="25000"/>
              </a:spcAft>
            </a:pPr>
            <a:r>
              <a:rPr lang="en-US" sz="4000" dirty="0" smtClean="0">
                <a:latin typeface="+mn-lt"/>
                <a:cs typeface="Times New Roman" pitchFamily="18" charset="0"/>
              </a:rPr>
              <a:t>Example</a:t>
            </a:r>
            <a:r>
              <a:rPr lang="en-US" sz="2800" dirty="0" smtClean="0">
                <a:latin typeface="+mn-lt"/>
                <a:cs typeface="Times New Roman" pitchFamily="18" charset="0"/>
              </a:rPr>
              <a:t/>
            </a:r>
            <a:br>
              <a:rPr lang="en-US" sz="2800" dirty="0" smtClean="0">
                <a:latin typeface="+mn-lt"/>
                <a:cs typeface="Times New Roman" pitchFamily="18" charset="0"/>
              </a:rPr>
            </a:br>
            <a:r>
              <a:rPr lang="en-US" sz="2800" dirty="0">
                <a:latin typeface="+mn-lt"/>
                <a:cs typeface="Times New Roman" pitchFamily="18" charset="0"/>
              </a:rPr>
              <a:t/>
            </a:r>
            <a:br>
              <a:rPr lang="en-US" sz="2800" dirty="0">
                <a:latin typeface="+mn-lt"/>
                <a:cs typeface="Times New Roman" pitchFamily="18" charset="0"/>
              </a:rPr>
            </a:br>
            <a:endParaRPr lang="en-US" sz="1600" dirty="0">
              <a:latin typeface="+mn-lt"/>
              <a:cs typeface="Times New Roman" pitchFamily="18" charset="0"/>
            </a:endParaRPr>
          </a:p>
        </p:txBody>
      </p:sp>
      <p:sp>
        <p:nvSpPr>
          <p:cNvPr id="26" name="Subtitle 2"/>
          <p:cNvSpPr txBox="1">
            <a:spLocks/>
          </p:cNvSpPr>
          <p:nvPr/>
        </p:nvSpPr>
        <p:spPr bwMode="auto">
          <a:xfrm>
            <a:off x="152400" y="1371600"/>
            <a:ext cx="8915400" cy="4648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25000"/>
              </a:spcAft>
              <a:buClr>
                <a:schemeClr val="hlink"/>
              </a:buClr>
              <a:buFont typeface="Wingdings" pitchFamily="2" charset="2"/>
              <a:buNone/>
              <a:defRPr sz="3200">
                <a:solidFill>
                  <a:srgbClr val="4D4D4D"/>
                </a:solidFill>
                <a:latin typeface="+mn-lt"/>
                <a:ea typeface="+mn-ea"/>
                <a:cs typeface="+mn-cs"/>
              </a:defRPr>
            </a:lvl1pPr>
            <a:lvl2pPr marL="457200" indent="0" algn="l" rtl="0" eaLnBrk="1" fontAlgn="base" hangingPunct="1">
              <a:spcBef>
                <a:spcPct val="20000"/>
              </a:spcBef>
              <a:spcAft>
                <a:spcPct val="25000"/>
              </a:spcAft>
              <a:buClr>
                <a:schemeClr val="hlink"/>
              </a:buClr>
              <a:buFont typeface="Wingdings" pitchFamily="2" charset="2"/>
              <a:buNone/>
              <a:defRPr sz="2800">
                <a:solidFill>
                  <a:srgbClr val="4D4D4D"/>
                </a:solidFill>
                <a:latin typeface="+mn-lt"/>
              </a:defRPr>
            </a:lvl2pPr>
            <a:lvl3pPr marL="914400" indent="0" algn="l" rtl="0" eaLnBrk="1" fontAlgn="base" hangingPunct="1">
              <a:spcBef>
                <a:spcPct val="20000"/>
              </a:spcBef>
              <a:spcAft>
                <a:spcPct val="25000"/>
              </a:spcAft>
              <a:buClr>
                <a:schemeClr val="hlink"/>
              </a:buClr>
              <a:buFont typeface="Wingdings" pitchFamily="2" charset="2"/>
              <a:buNone/>
              <a:defRPr sz="2400">
                <a:solidFill>
                  <a:srgbClr val="4D4D4D"/>
                </a:solidFill>
                <a:latin typeface="+mn-lt"/>
              </a:defRPr>
            </a:lvl3pPr>
            <a:lvl4pPr marL="1371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4pPr>
            <a:lvl5pPr marL="18288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5pPr>
            <a:lvl6pPr marL="22860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6pPr>
            <a:lvl7pPr marL="27432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7pPr>
            <a:lvl8pPr marL="32004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8pPr>
            <a:lvl9pPr marL="3657600" indent="0" algn="l" rtl="0" eaLnBrk="1" fontAlgn="base" hangingPunct="1">
              <a:spcBef>
                <a:spcPct val="20000"/>
              </a:spcBef>
              <a:spcAft>
                <a:spcPct val="25000"/>
              </a:spcAft>
              <a:buClr>
                <a:schemeClr val="hlink"/>
              </a:buClr>
              <a:buFont typeface="Wingdings" pitchFamily="2" charset="2"/>
              <a:buNone/>
              <a:defRPr sz="2000">
                <a:solidFill>
                  <a:srgbClr val="4D4D4D"/>
                </a:solidFill>
                <a:latin typeface="+mn-lt"/>
              </a:defRPr>
            </a:lvl9pPr>
          </a:lstStyle>
          <a:p>
            <a:r>
              <a:rPr lang="en-US" sz="2200" dirty="0" smtClean="0">
                <a:solidFill>
                  <a:schemeClr val="bg1"/>
                </a:solidFill>
                <a:cs typeface="Times New Roman" pitchFamily="18" charset="0"/>
              </a:rPr>
              <a:t>City of Albany, Dougherty County and School District – Joint RFP for Energy Savings</a:t>
            </a:r>
          </a:p>
          <a:p>
            <a:r>
              <a:rPr lang="en-US" sz="2200" dirty="0" smtClean="0">
                <a:solidFill>
                  <a:schemeClr val="bg1"/>
                </a:solidFill>
                <a:cs typeface="Times New Roman" pitchFamily="18" charset="0"/>
              </a:rPr>
              <a:t>“</a:t>
            </a:r>
            <a:r>
              <a:rPr lang="en-US" sz="2200" dirty="0">
                <a:solidFill>
                  <a:schemeClr val="bg1"/>
                </a:solidFill>
              </a:rPr>
              <a:t>Scope of Services</a:t>
            </a:r>
          </a:p>
          <a:p>
            <a:r>
              <a:rPr lang="en-US" sz="2200" dirty="0">
                <a:solidFill>
                  <a:schemeClr val="bg1"/>
                </a:solidFill>
              </a:rPr>
              <a:t>Three separate entities; the City of Albany, Dougherty County School System and Dougherty County Government</a:t>
            </a:r>
            <a:r>
              <a:rPr lang="en-US" sz="2200" dirty="0" smtClean="0">
                <a:solidFill>
                  <a:schemeClr val="bg1"/>
                </a:solidFill>
              </a:rPr>
              <a:t>, seek </a:t>
            </a:r>
            <a:r>
              <a:rPr lang="en-US" sz="2200" dirty="0">
                <a:solidFill>
                  <a:schemeClr val="bg1"/>
                </a:solidFill>
              </a:rPr>
              <a:t>to identify and implement capital improvements to reduce energy and operational costs in addition to </a:t>
            </a:r>
            <a:r>
              <a:rPr lang="en-US" sz="2200" dirty="0" smtClean="0">
                <a:solidFill>
                  <a:schemeClr val="bg1"/>
                </a:solidFill>
              </a:rPr>
              <a:t>and including </a:t>
            </a:r>
            <a:r>
              <a:rPr lang="en-US" sz="2200" dirty="0">
                <a:solidFill>
                  <a:schemeClr val="bg1"/>
                </a:solidFill>
              </a:rPr>
              <a:t>the information attained from the attached Electric Cities of Georgia audit that was completed in </a:t>
            </a:r>
            <a:r>
              <a:rPr lang="en-US" sz="2200" dirty="0" smtClean="0">
                <a:solidFill>
                  <a:schemeClr val="bg1"/>
                </a:solidFill>
              </a:rPr>
              <a:t>April 2013</a:t>
            </a:r>
            <a:r>
              <a:rPr lang="en-US" sz="2200" dirty="0">
                <a:solidFill>
                  <a:schemeClr val="bg1"/>
                </a:solidFill>
              </a:rPr>
              <a:t>. The entities seek to identify energy conservation measures (ECMs) and related operational savings in </a:t>
            </a:r>
            <a:r>
              <a:rPr lang="en-US" sz="2200" dirty="0" smtClean="0">
                <a:solidFill>
                  <a:schemeClr val="bg1"/>
                </a:solidFill>
              </a:rPr>
              <a:t>order to </a:t>
            </a:r>
            <a:r>
              <a:rPr lang="en-US" sz="2200" dirty="0">
                <a:solidFill>
                  <a:schemeClr val="bg1"/>
                </a:solidFill>
              </a:rPr>
              <a:t>pay for facility upgrades and services</a:t>
            </a:r>
            <a:r>
              <a:rPr lang="en-US" sz="2200" dirty="0" smtClean="0">
                <a:solidFill>
                  <a:schemeClr val="bg1"/>
                </a:solidFill>
              </a:rPr>
              <a:t>.”  </a:t>
            </a:r>
            <a:r>
              <a:rPr lang="en-US" sz="1400" dirty="0" smtClean="0">
                <a:solidFill>
                  <a:schemeClr val="bg1"/>
                </a:solidFill>
              </a:rPr>
              <a:t>See </a:t>
            </a:r>
            <a:r>
              <a:rPr lang="en-US" sz="1400" i="1" dirty="0" smtClean="0">
                <a:hlinkClick r:id="rId2"/>
              </a:rPr>
              <a:t>www.</a:t>
            </a:r>
            <a:r>
              <a:rPr lang="en-US" sz="1400" b="1" i="1" dirty="0" smtClean="0">
                <a:hlinkClick r:id="rId2"/>
              </a:rPr>
              <a:t>dougherty</a:t>
            </a:r>
            <a:r>
              <a:rPr lang="en-US" sz="1400" i="1" dirty="0" smtClean="0">
                <a:hlinkClick r:id="rId2"/>
              </a:rPr>
              <a:t>.k12.ga.us/purchasing/Fac</a:t>
            </a:r>
            <a:r>
              <a:rPr lang="en-US" sz="1400" b="1" i="1" dirty="0" smtClean="0">
                <a:hlinkClick r:id="rId2"/>
              </a:rPr>
              <a:t>RFP</a:t>
            </a:r>
            <a:r>
              <a:rPr lang="en-US" sz="1400" i="1" dirty="0" smtClean="0">
                <a:hlinkClick r:id="rId2"/>
              </a:rPr>
              <a:t>/13-058.pdf</a:t>
            </a:r>
            <a:r>
              <a:rPr lang="en-US" sz="2400" i="1" dirty="0" smtClean="0"/>
              <a:t>. </a:t>
            </a:r>
            <a:r>
              <a:rPr lang="en-US" sz="2200" dirty="0" smtClean="0">
                <a:solidFill>
                  <a:schemeClr val="bg1"/>
                </a:solidFill>
              </a:rPr>
              <a:t> </a:t>
            </a:r>
            <a:endParaRPr lang="en-US" sz="2200" dirty="0" smtClean="0">
              <a:solidFill>
                <a:schemeClr val="bg1"/>
              </a:solidFill>
              <a:cs typeface="Times New Roman" pitchFamily="18" charset="0"/>
            </a:endParaRPr>
          </a:p>
        </p:txBody>
      </p:sp>
    </p:spTree>
    <p:extLst>
      <p:ext uri="{BB962C8B-B14F-4D97-AF65-F5344CB8AC3E}">
        <p14:creationId xmlns:p14="http://schemas.microsoft.com/office/powerpoint/2010/main" val="2687607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936625"/>
          </a:xfrm>
        </p:spPr>
        <p:txBody>
          <a:bodyPr/>
          <a:lstStyle/>
          <a:p>
            <a:r>
              <a:rPr lang="en-US" sz="4000" dirty="0" smtClean="0"/>
              <a:t>Joint </a:t>
            </a:r>
            <a:r>
              <a:rPr lang="en-US" sz="4000" dirty="0" err="1"/>
              <a:t>Intergov</a:t>
            </a:r>
            <a:r>
              <a:rPr lang="en-US" sz="4000" dirty="0"/>
              <a:t>. Infrastructure Development, </a:t>
            </a:r>
            <a:r>
              <a:rPr lang="en-US" sz="4000" dirty="0" smtClean="0"/>
              <a:t>Funding and Operation</a:t>
            </a:r>
            <a:endParaRPr lang="en-US" sz="4000" dirty="0"/>
          </a:p>
        </p:txBody>
      </p:sp>
    </p:spTree>
    <p:extLst>
      <p:ext uri="{BB962C8B-B14F-4D97-AF65-F5344CB8AC3E}">
        <p14:creationId xmlns:p14="http://schemas.microsoft.com/office/powerpoint/2010/main" val="83226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Baxter International and the </a:t>
            </a:r>
            <a:br>
              <a:rPr lang="en-US" sz="3600" b="1" dirty="0" smtClean="0"/>
            </a:br>
            <a:r>
              <a:rPr lang="en-US" sz="3600" b="1" dirty="0" smtClean="0"/>
              <a:t>Stanton Springs Industrial Park</a:t>
            </a:r>
            <a:endParaRPr lang="en-US" sz="3600" b="1" dirty="0"/>
          </a:p>
        </p:txBody>
      </p:sp>
      <p:sp>
        <p:nvSpPr>
          <p:cNvPr id="3" name="Content Placeholder 2"/>
          <p:cNvSpPr>
            <a:spLocks noGrp="1"/>
          </p:cNvSpPr>
          <p:nvPr>
            <p:ph idx="1"/>
          </p:nvPr>
        </p:nvSpPr>
        <p:spPr/>
        <p:txBody>
          <a:bodyPr/>
          <a:lstStyle/>
          <a:p>
            <a:endParaRPr lang="en-US" sz="1800" dirty="0" smtClean="0"/>
          </a:p>
          <a:p>
            <a:r>
              <a:rPr lang="en-US" sz="1800" dirty="0" smtClean="0"/>
              <a:t>Life Sciences</a:t>
            </a:r>
          </a:p>
          <a:p>
            <a:r>
              <a:rPr lang="en-US" sz="1800" dirty="0" smtClean="0"/>
              <a:t>1,800 Jobs</a:t>
            </a:r>
          </a:p>
          <a:p>
            <a:r>
              <a:rPr lang="en-US" sz="1800" dirty="0" smtClean="0"/>
              <a:t>$1,300,000,000</a:t>
            </a:r>
          </a:p>
          <a:p>
            <a:r>
              <a:rPr lang="en-US" sz="1800" dirty="0" smtClean="0"/>
              <a:t>750,000 </a:t>
            </a:r>
            <a:r>
              <a:rPr lang="en-US" sz="1800" dirty="0" err="1" smtClean="0"/>
              <a:t>sf</a:t>
            </a:r>
            <a:r>
              <a:rPr lang="en-US" sz="1800" dirty="0" smtClean="0"/>
              <a:t> facility</a:t>
            </a:r>
          </a:p>
          <a:p>
            <a:r>
              <a:rPr lang="en-US" sz="1800" dirty="0" smtClean="0"/>
              <a:t>Jasper, Morgan, Newton and Walton Counties</a:t>
            </a:r>
            <a:endParaRPr lang="en-US" sz="1800" dirty="0"/>
          </a:p>
        </p:txBody>
      </p:sp>
    </p:spTree>
    <p:extLst>
      <p:ext uri="{BB962C8B-B14F-4D97-AF65-F5344CB8AC3E}">
        <p14:creationId xmlns:p14="http://schemas.microsoft.com/office/powerpoint/2010/main" val="721673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4286"/>
            <a:ext cx="890343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645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171"/>
            <a:ext cx="9117610" cy="482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150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$14 million Georgia </a:t>
            </a:r>
            <a:r>
              <a:rPr lang="en-US" sz="3600" b="1" dirty="0" err="1" smtClean="0"/>
              <a:t>BioScience</a:t>
            </a:r>
            <a:r>
              <a:rPr lang="en-US" sz="3600" b="1" dirty="0" smtClean="0"/>
              <a:t> Training Center in Stanton Springs Industrial Park</a:t>
            </a:r>
            <a:endParaRPr lang="en-US" sz="3600" b="1" dirty="0"/>
          </a:p>
        </p:txBody>
      </p:sp>
      <p:sp>
        <p:nvSpPr>
          <p:cNvPr id="3" name="Content Placeholder 2"/>
          <p:cNvSpPr>
            <a:spLocks noGrp="1"/>
          </p:cNvSpPr>
          <p:nvPr>
            <p:ph idx="1"/>
          </p:nvPr>
        </p:nvSpPr>
        <p:spPr/>
        <p:txBody>
          <a:bodyPr/>
          <a:lstStyle/>
          <a:p>
            <a:pPr marL="0" indent="0">
              <a:buNone/>
            </a:pPr>
            <a:r>
              <a:rPr lang="en-US" sz="1800" dirty="0"/>
              <a:t>“Work is starting on the $14 million Georgia </a:t>
            </a:r>
            <a:r>
              <a:rPr lang="en-US" sz="1800" dirty="0" err="1"/>
              <a:t>BioScience</a:t>
            </a:r>
            <a:r>
              <a:rPr lang="en-US" sz="1800" dirty="0"/>
              <a:t> Training Center in Stanton Springs Industrial Park, a perk that accompanied Baxter International’s $1 billion manufacturing campus on the Newton/Walton county line. </a:t>
            </a:r>
            <a:br>
              <a:rPr lang="en-US" sz="1800" dirty="0"/>
            </a:br>
            <a:r>
              <a:rPr lang="en-US" sz="1800" dirty="0"/>
              <a:t/>
            </a:r>
            <a:br>
              <a:rPr lang="en-US" sz="1800" dirty="0"/>
            </a:br>
            <a:r>
              <a:rPr lang="en-US" sz="1800" dirty="0"/>
              <a:t>The state is hosting a groundbreaking for the 48,000 square-foot center at 10 a.m., Monday, and Gov. Nathan Deal will be attending. </a:t>
            </a:r>
            <a:br>
              <a:rPr lang="en-US" sz="1800" dirty="0"/>
            </a:br>
            <a:r>
              <a:rPr lang="en-US" sz="1800" dirty="0"/>
              <a:t/>
            </a:r>
            <a:br>
              <a:rPr lang="en-US" sz="1800" dirty="0"/>
            </a:br>
            <a:r>
              <a:rPr lang="en-US" sz="1800" dirty="0"/>
              <a:t>The center was part of the state’s incentive package to Baxter. A portion of the center will be dedicated to training Baxter employees, but training for other companies will also be offered there. Newton County Chairman Keith Ellis said the facility is in the Newton County portion of Stanton Springs, which also includes part of Walton and Morgan counties. The industrial park is jointly owned by those three counties along with Jasper County.”</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718175"/>
            <a:ext cx="45720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159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smtClean="0"/>
              <a:t>Sharing in the investment risks and now rewards through the JDA is a great example of intergovernmental relationships used effectively.</a:t>
            </a:r>
          </a:p>
          <a:p>
            <a:endParaRPr lang="en-US" sz="1800" dirty="0" smtClean="0"/>
          </a:p>
          <a:p>
            <a:r>
              <a:rPr lang="en-US" sz="1800" dirty="0" smtClean="0"/>
              <a:t>Infrastructure is also being developed with the share risk/reward model, e.g., Covington, Madison and Social Circles joint funding, development, ownership and operating of the Stanton Springs Gas System.</a:t>
            </a:r>
            <a:endParaRPr lang="en-US" sz="1800" dirty="0"/>
          </a:p>
        </p:txBody>
      </p:sp>
    </p:spTree>
    <p:extLst>
      <p:ext uri="{BB962C8B-B14F-4D97-AF65-F5344CB8AC3E}">
        <p14:creationId xmlns:p14="http://schemas.microsoft.com/office/powerpoint/2010/main" val="37240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Table of Contents</a:t>
            </a:r>
            <a:endParaRPr lang="en-US" sz="3600" b="1" dirty="0"/>
          </a:p>
        </p:txBody>
      </p:sp>
      <p:sp>
        <p:nvSpPr>
          <p:cNvPr id="3" name="Content Placeholder 2"/>
          <p:cNvSpPr>
            <a:spLocks noGrp="1"/>
          </p:cNvSpPr>
          <p:nvPr>
            <p:ph idx="1"/>
          </p:nvPr>
        </p:nvSpPr>
        <p:spPr/>
        <p:txBody>
          <a:bodyPr/>
          <a:lstStyle/>
          <a:p>
            <a:r>
              <a:rPr lang="en-US" sz="1800" dirty="0" smtClean="0"/>
              <a:t>Focus Energy &amp; Sustainability Related Development</a:t>
            </a:r>
          </a:p>
          <a:p>
            <a:r>
              <a:rPr lang="en-US" sz="1800" dirty="0" smtClean="0"/>
              <a:t>Overview of Georgia Public/PPP Finance and Development Structures </a:t>
            </a:r>
          </a:p>
          <a:p>
            <a:r>
              <a:rPr lang="en-US" sz="1800" dirty="0" smtClean="0"/>
              <a:t>Traditional with a Twist </a:t>
            </a:r>
          </a:p>
          <a:p>
            <a:r>
              <a:rPr lang="en-US" sz="1800" dirty="0" smtClean="0"/>
              <a:t>Energy and Operational Cost Savings (ESPC and other)</a:t>
            </a:r>
          </a:p>
          <a:p>
            <a:r>
              <a:rPr lang="en-US" sz="1800" dirty="0" smtClean="0"/>
              <a:t>Joint </a:t>
            </a:r>
            <a:r>
              <a:rPr lang="en-US" sz="1800" dirty="0" err="1" smtClean="0"/>
              <a:t>Intergov</a:t>
            </a:r>
            <a:r>
              <a:rPr lang="en-US" sz="1800" dirty="0" smtClean="0"/>
              <a:t>. Infrastructure Development, Funding and Operation</a:t>
            </a:r>
          </a:p>
          <a:p>
            <a:r>
              <a:rPr lang="en-US" sz="1800" dirty="0" smtClean="0"/>
              <a:t>Infrastructure as a Service (Outsourcing)</a:t>
            </a:r>
          </a:p>
          <a:p>
            <a:r>
              <a:rPr lang="en-US" sz="1800" dirty="0" smtClean="0"/>
              <a:t>On-Bill Financing and PACE</a:t>
            </a:r>
          </a:p>
          <a:p>
            <a:endParaRPr lang="en-US" dirty="0"/>
          </a:p>
        </p:txBody>
      </p:sp>
    </p:spTree>
    <p:extLst>
      <p:ext uri="{BB962C8B-B14F-4D97-AF65-F5344CB8AC3E}">
        <p14:creationId xmlns:p14="http://schemas.microsoft.com/office/powerpoint/2010/main" val="1984263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Intergovernmental Coop.</a:t>
            </a:r>
            <a:endParaRPr lang="en-US" sz="3600" b="1" dirty="0"/>
          </a:p>
        </p:txBody>
      </p:sp>
      <p:sp>
        <p:nvSpPr>
          <p:cNvPr id="3" name="Content Placeholder 2"/>
          <p:cNvSpPr>
            <a:spLocks noGrp="1"/>
          </p:cNvSpPr>
          <p:nvPr>
            <p:ph idx="1"/>
          </p:nvPr>
        </p:nvSpPr>
        <p:spPr/>
        <p:txBody>
          <a:bodyPr/>
          <a:lstStyle/>
          <a:p>
            <a:r>
              <a:rPr lang="en-US" sz="1800" dirty="0" smtClean="0"/>
              <a:t>GEFA, MEAG Power &amp; Gas Authority</a:t>
            </a:r>
          </a:p>
          <a:p>
            <a:endParaRPr lang="en-US" sz="1800" dirty="0"/>
          </a:p>
          <a:p>
            <a:r>
              <a:rPr lang="en-US" sz="1800" dirty="0" smtClean="0"/>
              <a:t>South Georgia Governmental Services Authority – region wide effort to jointly finance infrastructure (e.g. fiber network assets) and coordinate O&amp;M</a:t>
            </a:r>
          </a:p>
          <a:p>
            <a:endParaRPr lang="en-US" sz="1800" dirty="0" smtClean="0"/>
          </a:p>
          <a:p>
            <a:r>
              <a:rPr lang="en-US" sz="1800" dirty="0" smtClean="0"/>
              <a:t>Participating in regional and statewide entities and projects helps you look big and sophisticated when you want to (e.g., with prospects and financings) and small and needy when you don’t (grants please and private activity bond allocations by Ga. DCA) and can facilitate investment (risk and revenue) diversification opportunities</a:t>
            </a:r>
            <a:endParaRPr lang="en-US" sz="1800" dirty="0"/>
          </a:p>
        </p:txBody>
      </p:sp>
    </p:spTree>
    <p:extLst>
      <p:ext uri="{BB962C8B-B14F-4D97-AF65-F5344CB8AC3E}">
        <p14:creationId xmlns:p14="http://schemas.microsoft.com/office/powerpoint/2010/main" val="2873752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936625"/>
          </a:xfrm>
        </p:spPr>
        <p:txBody>
          <a:bodyPr/>
          <a:lstStyle/>
          <a:p>
            <a:r>
              <a:rPr lang="en-US" dirty="0"/>
              <a:t/>
            </a:r>
            <a:br>
              <a:rPr lang="en-US" dirty="0"/>
            </a:br>
            <a:r>
              <a:rPr lang="en-US" sz="4000" dirty="0"/>
              <a:t>Infrastructure as a Service </a:t>
            </a:r>
            <a:r>
              <a:rPr lang="en-US" sz="4000" dirty="0" smtClean="0"/>
              <a:t/>
            </a:r>
            <a:br>
              <a:rPr lang="en-US" sz="4000" dirty="0" smtClean="0"/>
            </a:br>
            <a:r>
              <a:rPr lang="en-US" sz="4000" dirty="0" smtClean="0"/>
              <a:t>(</a:t>
            </a:r>
            <a:r>
              <a:rPr lang="en-US" sz="4000" dirty="0"/>
              <a:t>Outsourcing)</a:t>
            </a:r>
          </a:p>
        </p:txBody>
      </p:sp>
    </p:spTree>
    <p:extLst>
      <p:ext uri="{BB962C8B-B14F-4D97-AF65-F5344CB8AC3E}">
        <p14:creationId xmlns:p14="http://schemas.microsoft.com/office/powerpoint/2010/main" val="83226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10600" cy="3743325"/>
          </a:xfrm>
        </p:spPr>
        <p:txBody>
          <a:bodyPr/>
          <a:lstStyle/>
          <a:p>
            <a:pPr marL="0" indent="0" algn="ctr">
              <a:buNone/>
            </a:pPr>
            <a:r>
              <a:rPr lang="en-US" sz="3200" b="1" dirty="0" smtClean="0"/>
              <a:t>Electric Cities/GE </a:t>
            </a:r>
            <a:r>
              <a:rPr lang="en-US" sz="3200" b="1" dirty="0" err="1" smtClean="0"/>
              <a:t>Smartgrid</a:t>
            </a:r>
            <a:r>
              <a:rPr lang="en-US" sz="3200" b="1" dirty="0" smtClean="0"/>
              <a:t> as a Service (SaaS) </a:t>
            </a:r>
            <a:r>
              <a:rPr lang="en-US" sz="3200" dirty="0" smtClean="0"/>
              <a:t> </a:t>
            </a:r>
          </a:p>
          <a:p>
            <a:pPr marL="0" indent="0" algn="ctr">
              <a:buNone/>
            </a:pPr>
            <a:r>
              <a:rPr lang="en-US" sz="2400" dirty="0" smtClean="0"/>
              <a:t>Available for multiple utilities (e.g., water, gas and electric)</a:t>
            </a:r>
          </a:p>
          <a:p>
            <a:endParaRPr lang="en-US" sz="1800" dirty="0" smtClean="0"/>
          </a:p>
          <a:p>
            <a:r>
              <a:rPr lang="en-US" sz="1800" dirty="0" smtClean="0"/>
              <a:t>There is a “governmental” </a:t>
            </a:r>
            <a:r>
              <a:rPr lang="en-US" sz="1800" dirty="0" err="1" smtClean="0"/>
              <a:t>vs</a:t>
            </a:r>
            <a:r>
              <a:rPr lang="en-US" sz="1800" dirty="0" smtClean="0"/>
              <a:t> “nongovernmental/proprietary” distinction in Georgia case law respecting the ability of local governments to contract with private parties for multiple years. </a:t>
            </a:r>
          </a:p>
          <a:p>
            <a:r>
              <a:rPr lang="en-US" sz="1800" dirty="0" smtClean="0"/>
              <a:t>   </a:t>
            </a:r>
          </a:p>
          <a:p>
            <a:r>
              <a:rPr lang="en-US" sz="1800" dirty="0" smtClean="0"/>
              <a:t>Norcross has outsourced the metering of its electric customers for 10 years to Electric Cities/GE </a:t>
            </a:r>
          </a:p>
          <a:p>
            <a:endParaRPr lang="en-US" sz="1800" dirty="0" smtClean="0"/>
          </a:p>
          <a:p>
            <a:r>
              <a:rPr lang="en-US" sz="1800" dirty="0" smtClean="0"/>
              <a:t>Electric Cities/GE owns the meters and various components of the system and delivers metering data and certain system automation on cloud basis to Norcross</a:t>
            </a:r>
          </a:p>
          <a:p>
            <a:endParaRPr lang="en-US" sz="1800" dirty="0" smtClean="0"/>
          </a:p>
          <a:p>
            <a:r>
              <a:rPr lang="en-US" sz="1800" dirty="0" smtClean="0"/>
              <a:t>Norcross still does the “governmental” part, e.g., rate setting</a:t>
            </a:r>
          </a:p>
          <a:p>
            <a:endParaRPr lang="en-US" sz="1800" dirty="0" smtClean="0"/>
          </a:p>
          <a:p>
            <a:r>
              <a:rPr lang="en-US" sz="1800" dirty="0" smtClean="0"/>
              <a:t>GE has effectively “financed” these system improvements for Norcross by owning them and merely charging a service fee </a:t>
            </a:r>
          </a:p>
          <a:p>
            <a:endParaRPr lang="en-US" dirty="0"/>
          </a:p>
        </p:txBody>
      </p:sp>
    </p:spTree>
    <p:extLst>
      <p:ext uri="{BB962C8B-B14F-4D97-AF65-F5344CB8AC3E}">
        <p14:creationId xmlns:p14="http://schemas.microsoft.com/office/powerpoint/2010/main" val="2872645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936625"/>
          </a:xfrm>
        </p:spPr>
        <p:txBody>
          <a:bodyPr/>
          <a:lstStyle/>
          <a:p>
            <a:r>
              <a:rPr lang="en-US" dirty="0"/>
              <a:t/>
            </a:r>
            <a:br>
              <a:rPr lang="en-US" dirty="0"/>
            </a:br>
            <a:r>
              <a:rPr lang="en-US" sz="4000" dirty="0"/>
              <a:t>On-Bill </a:t>
            </a:r>
            <a:r>
              <a:rPr lang="en-US" sz="4000" dirty="0" smtClean="0"/>
              <a:t>Financing and PACE</a:t>
            </a:r>
            <a:r>
              <a:rPr lang="en-US" sz="4000" dirty="0"/>
              <a:t/>
            </a:r>
            <a:br>
              <a:rPr lang="en-US" sz="4000" dirty="0"/>
            </a:br>
            <a:endParaRPr lang="en-US" sz="4000" dirty="0"/>
          </a:p>
        </p:txBody>
      </p:sp>
    </p:spTree>
    <p:extLst>
      <p:ext uri="{BB962C8B-B14F-4D97-AF65-F5344CB8AC3E}">
        <p14:creationId xmlns:p14="http://schemas.microsoft.com/office/powerpoint/2010/main" val="9496252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8"/>
          <p:cNvSpPr txBox="1">
            <a:spLocks noChangeArrowheads="1"/>
          </p:cNvSpPr>
          <p:nvPr/>
        </p:nvSpPr>
        <p:spPr bwMode="auto">
          <a:xfrm>
            <a:off x="0" y="228600"/>
            <a:ext cx="9144000" cy="738664"/>
          </a:xfrm>
          <a:prstGeom prst="rect">
            <a:avLst/>
          </a:prstGeom>
          <a:solidFill>
            <a:srgbClr val="1C366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600" dirty="0">
              <a:solidFill>
                <a:schemeClr val="bg1"/>
              </a:solidFill>
              <a:latin typeface="Calibri" pitchFamily="34" charset="0"/>
              <a:cs typeface="Arial" pitchFamily="34" charset="0"/>
            </a:endParaRPr>
          </a:p>
          <a:p>
            <a:pPr eaLnBrk="1" hangingPunct="1"/>
            <a:r>
              <a:rPr lang="en-US" sz="3600" b="1" dirty="0">
                <a:solidFill>
                  <a:schemeClr val="bg1"/>
                </a:solidFill>
                <a:latin typeface="+mn-lt"/>
                <a:cs typeface="Arial" pitchFamily="34" charset="0"/>
              </a:rPr>
              <a:t>Utility On-Bill Financing</a:t>
            </a:r>
          </a:p>
        </p:txBody>
      </p:sp>
      <p:sp>
        <p:nvSpPr>
          <p:cNvPr id="9" name="TextBox 8"/>
          <p:cNvSpPr txBox="1"/>
          <p:nvPr/>
        </p:nvSpPr>
        <p:spPr>
          <a:xfrm>
            <a:off x="7404100" y="629126"/>
            <a:ext cx="1600200" cy="307777"/>
          </a:xfrm>
          <a:prstGeom prst="rect">
            <a:avLst/>
          </a:prstGeom>
          <a:noFill/>
        </p:spPr>
        <p:txBody>
          <a:bodyPr>
            <a:spAutoFit/>
          </a:bodyPr>
          <a:lstStyle/>
          <a:p>
            <a:pPr algn="r">
              <a:defRPr/>
            </a:pPr>
            <a:r>
              <a:rPr lang="en-US" sz="1400" dirty="0">
                <a:solidFill>
                  <a:schemeClr val="bg1"/>
                </a:solidFill>
                <a:latin typeface="+mn-lt"/>
                <a:cs typeface="Arial" charset="0"/>
              </a:rPr>
              <a:t>www.gefa.org</a:t>
            </a:r>
          </a:p>
        </p:txBody>
      </p:sp>
      <p:sp>
        <p:nvSpPr>
          <p:cNvPr id="10" name="Slide Number Placeholder 9"/>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ABE1516-18A5-4BAC-B0DE-EEAED3D705FA}" type="slidenum">
              <a:rPr lang="en-US" sz="1200">
                <a:solidFill>
                  <a:schemeClr val="tx1">
                    <a:tint val="75000"/>
                  </a:schemeClr>
                </a:solidFill>
                <a:latin typeface="+mn-lt"/>
              </a:rPr>
              <a:pPr algn="r" fontAlgn="auto">
                <a:spcBef>
                  <a:spcPts val="0"/>
                </a:spcBef>
                <a:spcAft>
                  <a:spcPts val="0"/>
                </a:spcAft>
                <a:defRPr/>
              </a:pPr>
              <a:t>44</a:t>
            </a:fld>
            <a:endParaRPr lang="en-US" sz="1200">
              <a:solidFill>
                <a:schemeClr val="tx1">
                  <a:tint val="75000"/>
                </a:schemeClr>
              </a:solidFill>
              <a:latin typeface="+mn-lt"/>
            </a:endParaRPr>
          </a:p>
        </p:txBody>
      </p:sp>
      <p:sp>
        <p:nvSpPr>
          <p:cNvPr id="16389" name="TextBox 10"/>
          <p:cNvSpPr txBox="1">
            <a:spLocks noChangeArrowheads="1"/>
          </p:cNvSpPr>
          <p:nvPr/>
        </p:nvSpPr>
        <p:spPr bwMode="auto">
          <a:xfrm>
            <a:off x="838200" y="1219200"/>
            <a:ext cx="67818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dirty="0">
                <a:solidFill>
                  <a:schemeClr val="bg1"/>
                </a:solidFill>
                <a:latin typeface="+mn-lt"/>
                <a:cs typeface="Arial" pitchFamily="34" charset="0"/>
              </a:rPr>
              <a:t> $5,000,000 available as grants.</a:t>
            </a:r>
          </a:p>
          <a:p>
            <a:pPr eaLnBrk="1" hangingPunct="1">
              <a:buFont typeface="Arial" pitchFamily="34" charset="0"/>
              <a:buChar char="•"/>
            </a:pPr>
            <a:endParaRPr lang="en-US" dirty="0">
              <a:solidFill>
                <a:schemeClr val="bg1"/>
              </a:solidFill>
              <a:latin typeface="+mn-lt"/>
              <a:cs typeface="Arial" pitchFamily="34" charset="0"/>
            </a:endParaRPr>
          </a:p>
          <a:p>
            <a:pPr eaLnBrk="1" hangingPunct="1">
              <a:buFont typeface="Arial" pitchFamily="34" charset="0"/>
              <a:buChar char="•"/>
            </a:pPr>
            <a:r>
              <a:rPr lang="en-US" dirty="0">
                <a:solidFill>
                  <a:schemeClr val="bg1"/>
                </a:solidFill>
                <a:latin typeface="+mn-lt"/>
                <a:cs typeface="Arial" pitchFamily="34" charset="0"/>
              </a:rPr>
              <a:t> Eligibility limited to energy utilities.</a:t>
            </a:r>
          </a:p>
          <a:p>
            <a:pPr eaLnBrk="1" hangingPunct="1">
              <a:buFont typeface="Arial" pitchFamily="34" charset="0"/>
              <a:buChar char="•"/>
            </a:pPr>
            <a:endParaRPr lang="en-US" dirty="0">
              <a:solidFill>
                <a:schemeClr val="bg1"/>
              </a:solidFill>
              <a:latin typeface="+mn-lt"/>
              <a:cs typeface="Arial" pitchFamily="34" charset="0"/>
            </a:endParaRPr>
          </a:p>
          <a:p>
            <a:pPr eaLnBrk="1" hangingPunct="1">
              <a:buFont typeface="Arial" pitchFamily="34" charset="0"/>
              <a:buChar char="•"/>
            </a:pPr>
            <a:r>
              <a:rPr lang="en-US" dirty="0">
                <a:solidFill>
                  <a:schemeClr val="bg1"/>
                </a:solidFill>
                <a:latin typeface="+mn-lt"/>
                <a:cs typeface="Arial" pitchFamily="34" charset="0"/>
              </a:rPr>
              <a:t> 100% of funds must be allocated towards one or more of following residential energy-efficiency incentive programs:</a:t>
            </a:r>
          </a:p>
          <a:p>
            <a:pPr lvl="1" eaLnBrk="1" hangingPunct="1">
              <a:buFont typeface="Arial" pitchFamily="34" charset="0"/>
              <a:buChar char="•"/>
            </a:pPr>
            <a:r>
              <a:rPr lang="en-US" dirty="0">
                <a:solidFill>
                  <a:schemeClr val="bg1"/>
                </a:solidFill>
                <a:latin typeface="+mn-lt"/>
                <a:cs typeface="Arial" pitchFamily="34" charset="0"/>
              </a:rPr>
              <a:t>On-bill loan</a:t>
            </a:r>
          </a:p>
          <a:p>
            <a:pPr lvl="1" eaLnBrk="1" hangingPunct="1">
              <a:buFont typeface="Arial" pitchFamily="34" charset="0"/>
              <a:buChar char="•"/>
            </a:pPr>
            <a:r>
              <a:rPr lang="en-US" dirty="0">
                <a:solidFill>
                  <a:schemeClr val="bg1"/>
                </a:solidFill>
                <a:latin typeface="+mn-lt"/>
                <a:cs typeface="Arial" pitchFamily="34" charset="0"/>
              </a:rPr>
              <a:t>On-bill tariff</a:t>
            </a:r>
          </a:p>
          <a:p>
            <a:pPr lvl="1" eaLnBrk="1" hangingPunct="1">
              <a:buFont typeface="Arial" pitchFamily="34" charset="0"/>
              <a:buChar char="•"/>
            </a:pPr>
            <a:r>
              <a:rPr lang="en-US" dirty="0">
                <a:solidFill>
                  <a:schemeClr val="bg1"/>
                </a:solidFill>
                <a:latin typeface="+mn-lt"/>
                <a:cs typeface="Arial" pitchFamily="34" charset="0"/>
              </a:rPr>
              <a:t>Interest rate buy-down</a:t>
            </a:r>
          </a:p>
          <a:p>
            <a:pPr lvl="1" eaLnBrk="1" hangingPunct="1">
              <a:buFont typeface="Arial" pitchFamily="34" charset="0"/>
              <a:buChar char="•"/>
            </a:pPr>
            <a:endParaRPr lang="en-US" dirty="0">
              <a:solidFill>
                <a:schemeClr val="bg1"/>
              </a:solidFill>
              <a:latin typeface="+mn-lt"/>
              <a:cs typeface="Arial" pitchFamily="34" charset="0"/>
            </a:endParaRPr>
          </a:p>
          <a:p>
            <a:pPr eaLnBrk="1" hangingPunct="1">
              <a:buFont typeface="Arial" pitchFamily="34" charset="0"/>
              <a:buChar char="•"/>
            </a:pPr>
            <a:r>
              <a:rPr lang="en-US" dirty="0">
                <a:solidFill>
                  <a:schemeClr val="bg1"/>
                </a:solidFill>
                <a:latin typeface="+mn-lt"/>
                <a:cs typeface="Arial" pitchFamily="34" charset="0"/>
              </a:rPr>
              <a:t> Eligible residential energy efficiency activities:</a:t>
            </a:r>
          </a:p>
          <a:p>
            <a:pPr lvl="1" eaLnBrk="1" hangingPunct="1">
              <a:buFont typeface="Arial" pitchFamily="34" charset="0"/>
              <a:buChar char="•"/>
            </a:pPr>
            <a:r>
              <a:rPr lang="en-US" dirty="0">
                <a:solidFill>
                  <a:schemeClr val="bg1"/>
                </a:solidFill>
                <a:latin typeface="+mn-lt"/>
                <a:cs typeface="Arial" pitchFamily="34" charset="0"/>
              </a:rPr>
              <a:t> Whole Home Performance with Energy STAR</a:t>
            </a:r>
          </a:p>
          <a:p>
            <a:pPr lvl="1" eaLnBrk="1" hangingPunct="1">
              <a:buFont typeface="Arial" pitchFamily="34" charset="0"/>
              <a:buChar char="•"/>
            </a:pPr>
            <a:r>
              <a:rPr lang="en-US" dirty="0">
                <a:solidFill>
                  <a:schemeClr val="bg1"/>
                </a:solidFill>
                <a:latin typeface="+mn-lt"/>
                <a:cs typeface="Arial" pitchFamily="34" charset="0"/>
              </a:rPr>
              <a:t> Energy STAR appliance upgrades</a:t>
            </a:r>
          </a:p>
          <a:p>
            <a:pPr lvl="1" eaLnBrk="1" hangingPunct="1">
              <a:buFont typeface="Arial" pitchFamily="34" charset="0"/>
              <a:buChar char="•"/>
            </a:pPr>
            <a:r>
              <a:rPr lang="en-US" dirty="0">
                <a:solidFill>
                  <a:schemeClr val="bg1"/>
                </a:solidFill>
                <a:latin typeface="+mn-lt"/>
                <a:cs typeface="Arial" pitchFamily="34" charset="0"/>
              </a:rPr>
              <a:t> Home </a:t>
            </a:r>
            <a:r>
              <a:rPr lang="en-US" dirty="0" smtClean="0">
                <a:solidFill>
                  <a:schemeClr val="bg1"/>
                </a:solidFill>
                <a:latin typeface="+mn-lt"/>
                <a:cs typeface="Arial" pitchFamily="34" charset="0"/>
              </a:rPr>
              <a:t>weatherization</a:t>
            </a:r>
          </a:p>
          <a:p>
            <a:pPr lvl="1" eaLnBrk="1" hangingPunct="1"/>
            <a:endParaRPr lang="en-US" dirty="0" smtClean="0">
              <a:solidFill>
                <a:schemeClr val="bg1"/>
              </a:solidFill>
              <a:cs typeface="Arial" pitchFamily="34" charset="0"/>
            </a:endParaRPr>
          </a:p>
          <a:p>
            <a:pPr lvl="1" eaLnBrk="1" hangingPunct="1"/>
            <a:endParaRPr lang="en-US" dirty="0" smtClean="0">
              <a:solidFill>
                <a:schemeClr val="bg1"/>
              </a:solidFill>
              <a:cs typeface="Arial" pitchFamily="34" charset="0"/>
            </a:endParaRPr>
          </a:p>
          <a:p>
            <a:pPr lvl="1" eaLnBrk="1" hangingPunct="1"/>
            <a:r>
              <a:rPr lang="en-US" sz="1400" dirty="0" smtClean="0">
                <a:solidFill>
                  <a:schemeClr val="bg1"/>
                </a:solidFill>
                <a:latin typeface="+mn-lt"/>
                <a:cs typeface="Arial" pitchFamily="34" charset="0"/>
              </a:rPr>
              <a:t>NOTE: no reason that a program like this couldn’t be used with customer generation as a permitted activity. </a:t>
            </a:r>
            <a:endParaRPr lang="en-US" sz="1400" dirty="0">
              <a:solidFill>
                <a:schemeClr val="bg1"/>
              </a:solidFill>
              <a:latin typeface="+mn-lt"/>
              <a:cs typeface="Arial" pitchFamily="34" charset="0"/>
            </a:endParaRPr>
          </a:p>
          <a:p>
            <a:pPr lvl="1" eaLnBrk="1" hangingPunct="1">
              <a:buFont typeface="Arial" pitchFamily="34" charset="0"/>
              <a:buChar char="•"/>
            </a:pPr>
            <a:endParaRPr lang="en-US" dirty="0">
              <a:solidFill>
                <a:schemeClr val="bg1"/>
              </a:solidFill>
              <a:cs typeface="Arial" pitchFamily="34" charset="0"/>
            </a:endParaRPr>
          </a:p>
          <a:p>
            <a:pPr eaLnBrk="1" hangingPunct="1">
              <a:buFont typeface="Arial" pitchFamily="34" charset="0"/>
              <a:buChar char="•"/>
            </a:pPr>
            <a:endParaRPr lang="en-US" dirty="0">
              <a:cs typeface="Arial" pitchFamily="34" charset="0"/>
            </a:endParaRPr>
          </a:p>
          <a:p>
            <a:pPr eaLnBrk="1" hangingPunct="1"/>
            <a:endParaRPr lang="en-US" dirty="0">
              <a:cs typeface="Arial" pitchFamily="34" charset="0"/>
            </a:endParaRPr>
          </a:p>
        </p:txBody>
      </p:sp>
    </p:spTree>
    <p:extLst>
      <p:ext uri="{BB962C8B-B14F-4D97-AF65-F5344CB8AC3E}">
        <p14:creationId xmlns:p14="http://schemas.microsoft.com/office/powerpoint/2010/main" val="126574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5333999"/>
          </a:xfrm>
        </p:spPr>
        <p:txBody>
          <a:bodyPr/>
          <a:lstStyle/>
          <a:p>
            <a:pPr marL="0" indent="0" algn="ctr">
              <a:buNone/>
            </a:pPr>
            <a:r>
              <a:rPr lang="en-US" sz="3600" b="1" dirty="0"/>
              <a:t>Property Assessed Clean Energy </a:t>
            </a:r>
            <a:endParaRPr lang="en-US" sz="3600" b="1" dirty="0" smtClean="0"/>
          </a:p>
          <a:p>
            <a:pPr marL="0" indent="0" algn="ctr">
              <a:buNone/>
            </a:pPr>
            <a:r>
              <a:rPr lang="en-US" sz="3600" b="1" dirty="0" smtClean="0"/>
              <a:t>(</a:t>
            </a:r>
            <a:r>
              <a:rPr lang="en-US" sz="3600" b="1" dirty="0"/>
              <a:t>PACE) Financing </a:t>
            </a:r>
            <a:endParaRPr lang="en-US" sz="3600" b="1" dirty="0" smtClean="0"/>
          </a:p>
          <a:p>
            <a:pPr marL="0" indent="0" algn="ctr">
              <a:buNone/>
            </a:pPr>
            <a:r>
              <a:rPr lang="en-US" sz="1800" dirty="0" smtClean="0"/>
              <a:t>(</a:t>
            </a:r>
            <a:r>
              <a:rPr lang="en-US" sz="1800" dirty="0"/>
              <a:t>see the </a:t>
            </a:r>
            <a:r>
              <a:rPr lang="en-US" sz="1800" dirty="0">
                <a:cs typeface="Times New Roman" pitchFamily="18" charset="0"/>
              </a:rPr>
              <a:t>Clean Energy Atlanta Program: </a:t>
            </a:r>
            <a:r>
              <a:rPr lang="en-US" sz="1800" dirty="0">
                <a:cs typeface="Times New Roman" pitchFamily="18" charset="0"/>
                <a:hlinkClick r:id="rId2"/>
              </a:rPr>
              <a:t>https://ygrene.us/ga/atlanta</a:t>
            </a:r>
            <a:r>
              <a:rPr lang="en-US" sz="1800" dirty="0">
                <a:cs typeface="Times New Roman" pitchFamily="18" charset="0"/>
              </a:rPr>
              <a:t>)</a:t>
            </a:r>
            <a:endParaRPr lang="en-US" sz="1800" dirty="0"/>
          </a:p>
          <a:p>
            <a:pPr marL="171450" indent="-171450">
              <a:buFont typeface="Arial" pitchFamily="34" charset="0"/>
              <a:buChar char="•"/>
            </a:pPr>
            <a:endParaRPr lang="en-US" sz="2400" dirty="0"/>
          </a:p>
          <a:p>
            <a:pPr marL="171450" lvl="1" indent="-171450">
              <a:buFont typeface="Arial" pitchFamily="34" charset="0"/>
              <a:buChar char="•"/>
            </a:pPr>
            <a:r>
              <a:rPr lang="en-US" dirty="0"/>
              <a:t>On-Bill Utility Financing (muni utilities frequently </a:t>
            </a:r>
            <a:r>
              <a:rPr lang="en-US" dirty="0" smtClean="0"/>
              <a:t>sell or “loan” funds to purchase </a:t>
            </a:r>
            <a:r>
              <a:rPr lang="en-US" dirty="0"/>
              <a:t>discount appliances to promote electric or gas </a:t>
            </a:r>
            <a:r>
              <a:rPr lang="en-US" dirty="0" smtClean="0"/>
              <a:t>use </a:t>
            </a:r>
            <a:r>
              <a:rPr lang="en-US" dirty="0"/>
              <a:t>that are secured by utility liens.  Efficiency improvements are permitted too.  See e.g., the City of Thomasville, Georgia’s Program through Electric Cities of Georgia, Inc. or the Municipal Gas Authority of Georgia program.)</a:t>
            </a:r>
          </a:p>
          <a:p>
            <a:pPr marL="628650" lvl="1" indent="-171450">
              <a:buFont typeface="Arial" pitchFamily="34" charset="0"/>
              <a:buChar char="•"/>
            </a:pPr>
            <a:r>
              <a:rPr lang="en-US" dirty="0"/>
              <a:t>What about AFVs and home charging/fueling stations? </a:t>
            </a:r>
          </a:p>
          <a:p>
            <a:r>
              <a:rPr lang="en-US" sz="1400" dirty="0" smtClean="0"/>
              <a:t>*   </a:t>
            </a:r>
            <a:r>
              <a:rPr lang="en-US" sz="1400" dirty="0"/>
              <a:t>See recent changes to Development Authority and DDA Law (O.C.G.A. § 36-42-3 and 36-62-2)</a:t>
            </a:r>
          </a:p>
          <a:p>
            <a:endParaRPr lang="en-US" sz="1800" dirty="0" smtClean="0"/>
          </a:p>
          <a:p>
            <a:r>
              <a:rPr lang="en-US" sz="1800" dirty="0" smtClean="0"/>
              <a:t>Other </a:t>
            </a:r>
            <a:r>
              <a:rPr lang="en-US" sz="1800" dirty="0"/>
              <a:t>Programs/Technology Upgrades</a:t>
            </a:r>
          </a:p>
          <a:p>
            <a:pPr marL="285750" indent="-285750">
              <a:buFont typeface="Arial" pitchFamily="34" charset="0"/>
              <a:buChar char="•"/>
            </a:pPr>
            <a:r>
              <a:rPr lang="en-US" sz="1800" dirty="0" smtClean="0"/>
              <a:t>Software </a:t>
            </a:r>
            <a:r>
              <a:rPr lang="en-US" sz="1800" dirty="0"/>
              <a:t>– (example work order </a:t>
            </a:r>
            <a:r>
              <a:rPr lang="en-US" sz="1800" dirty="0" smtClean="0"/>
              <a:t>management) </a:t>
            </a:r>
          </a:p>
          <a:p>
            <a:pPr marL="0" indent="0">
              <a:buNone/>
            </a:pPr>
            <a:r>
              <a:rPr lang="en-US" sz="1400" dirty="0" smtClean="0"/>
              <a:t>             (</a:t>
            </a:r>
            <a:r>
              <a:rPr lang="en-US" sz="1400" dirty="0" err="1"/>
              <a:t>HiperWeb</a:t>
            </a:r>
            <a:r>
              <a:rPr lang="en-US" sz="1400" dirty="0"/>
              <a:t> though ECG; see </a:t>
            </a:r>
            <a:r>
              <a:rPr lang="en-US" sz="1400" dirty="0">
                <a:hlinkClick r:id="rId3"/>
              </a:rPr>
              <a:t>http://www.ecoga.org/Content/Default/28/68/0/hiperweb/hiperweb.html</a:t>
            </a:r>
            <a:r>
              <a:rPr lang="en-US" sz="1400" dirty="0" smtClean="0"/>
              <a:t>)</a:t>
            </a:r>
            <a:endParaRPr lang="en-US" sz="1400" dirty="0"/>
          </a:p>
          <a:p>
            <a:endParaRPr lang="en-US" dirty="0"/>
          </a:p>
        </p:txBody>
      </p:sp>
    </p:spTree>
    <p:extLst>
      <p:ext uri="{BB962C8B-B14F-4D97-AF65-F5344CB8AC3E}">
        <p14:creationId xmlns:p14="http://schemas.microsoft.com/office/powerpoint/2010/main" val="39593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609600"/>
            <a:ext cx="8686800" cy="936625"/>
          </a:xfrm>
        </p:spPr>
        <p:txBody>
          <a:bodyPr/>
          <a:lstStyle/>
          <a:p>
            <a:r>
              <a:rPr lang="en-US" sz="3600" b="1" dirty="0" smtClean="0">
                <a:latin typeface="+mn-lt"/>
              </a:rPr>
              <a:t>Property Assessed Clean Energy </a:t>
            </a:r>
            <a:br>
              <a:rPr lang="en-US" sz="3600" b="1" dirty="0" smtClean="0">
                <a:latin typeface="+mn-lt"/>
              </a:rPr>
            </a:br>
            <a:r>
              <a:rPr lang="en-US" sz="3600" b="1" dirty="0" smtClean="0">
                <a:latin typeface="+mn-lt"/>
              </a:rPr>
              <a:t>(PACE) Bonds</a:t>
            </a:r>
          </a:p>
        </p:txBody>
      </p:sp>
      <p:sp>
        <p:nvSpPr>
          <p:cNvPr id="27651" name="Rectangle 3"/>
          <p:cNvSpPr>
            <a:spLocks noGrp="1" noChangeArrowheads="1"/>
          </p:cNvSpPr>
          <p:nvPr>
            <p:ph type="body" idx="1"/>
          </p:nvPr>
        </p:nvSpPr>
        <p:spPr>
          <a:xfrm>
            <a:off x="228600" y="1828800"/>
            <a:ext cx="8610600" cy="3949700"/>
          </a:xfrm>
        </p:spPr>
        <p:txBody>
          <a:bodyPr/>
          <a:lstStyle/>
          <a:p>
            <a:r>
              <a:rPr lang="en-US" sz="1800" dirty="0" smtClean="0"/>
              <a:t>Legislation in Georgia and 14 other states </a:t>
            </a:r>
          </a:p>
          <a:p>
            <a:endParaRPr lang="en-US" sz="1800" dirty="0" smtClean="0"/>
          </a:p>
          <a:p>
            <a:r>
              <a:rPr lang="en-US" sz="1800" dirty="0" smtClean="0"/>
              <a:t>Local </a:t>
            </a:r>
            <a:r>
              <a:rPr lang="en-US" sz="1800" dirty="0" err="1" smtClean="0"/>
              <a:t>gov.</a:t>
            </a:r>
            <a:r>
              <a:rPr lang="en-US" sz="1800" dirty="0" smtClean="0"/>
              <a:t> issues bonds to create loan pool</a:t>
            </a:r>
          </a:p>
          <a:p>
            <a:pPr lvl="1"/>
            <a:r>
              <a:rPr lang="en-US" dirty="0" smtClean="0"/>
              <a:t>Local </a:t>
            </a:r>
            <a:r>
              <a:rPr lang="en-US" dirty="0" err="1" smtClean="0"/>
              <a:t>gov.</a:t>
            </a:r>
            <a:r>
              <a:rPr lang="en-US" dirty="0" smtClean="0"/>
              <a:t> makes loans to private building owners for energy-saving or renewable energy retrofits</a:t>
            </a:r>
          </a:p>
          <a:p>
            <a:pPr lvl="1"/>
            <a:r>
              <a:rPr lang="en-US" dirty="0" smtClean="0"/>
              <a:t>Property taxes or utility bill on retrofitted buildings are increased by amount necessary to repay loan</a:t>
            </a:r>
          </a:p>
          <a:p>
            <a:pPr lvl="1"/>
            <a:r>
              <a:rPr lang="en-US" dirty="0" smtClean="0"/>
              <a:t>Loans are backed by property-tax or utility lien on retrofitted buildings</a:t>
            </a:r>
          </a:p>
          <a:p>
            <a:pPr lvl="1"/>
            <a:endParaRPr lang="en-US" dirty="0" smtClean="0"/>
          </a:p>
          <a:p>
            <a:r>
              <a:rPr lang="en-US" sz="1800" dirty="0" smtClean="0"/>
              <a:t>No increase for nonparticipating residents </a:t>
            </a:r>
          </a:p>
          <a:p>
            <a:endParaRPr lang="en-US" sz="1800" dirty="0" smtClean="0"/>
          </a:p>
          <a:p>
            <a:r>
              <a:rPr lang="en-US" sz="1800" dirty="0" smtClean="0"/>
              <a:t>Owner can couple this with Guaranteed Energy Savings Performance Contracting (ESPCs)</a:t>
            </a:r>
          </a:p>
        </p:txBody>
      </p:sp>
    </p:spTree>
    <p:extLst>
      <p:ext uri="{BB962C8B-B14F-4D97-AF65-F5344CB8AC3E}">
        <p14:creationId xmlns:p14="http://schemas.microsoft.com/office/powerpoint/2010/main" val="2206707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304800"/>
            <a:ext cx="8686800" cy="936625"/>
          </a:xfrm>
        </p:spPr>
        <p:txBody>
          <a:bodyPr/>
          <a:lstStyle/>
          <a:p>
            <a:r>
              <a:rPr lang="en-US" sz="3600" b="1" dirty="0" smtClean="0">
                <a:latin typeface="+mn-lt"/>
              </a:rPr>
              <a:t>Georgia’s Version of PACE</a:t>
            </a:r>
          </a:p>
        </p:txBody>
      </p:sp>
      <p:sp>
        <p:nvSpPr>
          <p:cNvPr id="28675" name="Rectangle 3"/>
          <p:cNvSpPr>
            <a:spLocks noGrp="1" noChangeArrowheads="1"/>
          </p:cNvSpPr>
          <p:nvPr>
            <p:ph type="body" idx="1"/>
          </p:nvPr>
        </p:nvSpPr>
        <p:spPr>
          <a:xfrm>
            <a:off x="228600" y="990600"/>
            <a:ext cx="8610600" cy="3949700"/>
          </a:xfrm>
        </p:spPr>
        <p:txBody>
          <a:bodyPr/>
          <a:lstStyle/>
          <a:p>
            <a:endParaRPr lang="en-US" sz="1800" dirty="0" smtClean="0"/>
          </a:p>
          <a:p>
            <a:r>
              <a:rPr lang="en-US" sz="1800" dirty="0" smtClean="0"/>
              <a:t>House Bill 1388, enacted in 2010, amended legislation related to certain Georgia development authorities to permit bond financing for the installation at residential, commercial, industrial or other qualifying property of: </a:t>
            </a:r>
          </a:p>
          <a:p>
            <a:pPr lvl="1"/>
            <a:r>
              <a:rPr lang="en-US" sz="1400" dirty="0" smtClean="0"/>
              <a:t>renewable energy systems, </a:t>
            </a:r>
          </a:p>
          <a:p>
            <a:pPr lvl="1"/>
            <a:r>
              <a:rPr lang="en-US" sz="1400" dirty="0" smtClean="0"/>
              <a:t>energy efficiency or conservation improvements, and </a:t>
            </a:r>
          </a:p>
          <a:p>
            <a:pPr lvl="1"/>
            <a:r>
              <a:rPr lang="en-US" sz="1400" dirty="0" smtClean="0"/>
              <a:t>water efficiency or conservation improvements. </a:t>
            </a:r>
          </a:p>
          <a:p>
            <a:endParaRPr lang="en-US" sz="1800" dirty="0" smtClean="0"/>
          </a:p>
          <a:p>
            <a:r>
              <a:rPr lang="en-US" sz="1800" dirty="0" smtClean="0"/>
              <a:t>Development authorities do not have the power to tax, but could contract with local governments to collect as part of utility bill (water, sewer, gas or electric) and establish a utility lien on improved property. </a:t>
            </a:r>
          </a:p>
          <a:p>
            <a:endParaRPr lang="en-US" sz="1000" b="1" i="1" dirty="0" smtClean="0">
              <a:latin typeface="Arial" pitchFamily="34" charset="0"/>
            </a:endParaRPr>
          </a:p>
          <a:p>
            <a:r>
              <a:rPr lang="en-US" sz="1400" b="1" i="1" dirty="0" smtClean="0"/>
              <a:t>Notes: The Federal Housing Financing Agency (FHFA) issued a statement in July 2010 concerning the senior lien status associated with most PACE programs. In response to the FHFA statement, most local PACE programs have been suspended until further clarification is provided.</a:t>
            </a:r>
          </a:p>
          <a:p>
            <a:r>
              <a:rPr lang="en-US" sz="1400" b="1" i="1" dirty="0" smtClean="0"/>
              <a:t>Not aware of this statute having been used yet.  But, I’m happy to help a local </a:t>
            </a:r>
            <a:r>
              <a:rPr lang="en-US" sz="1400" b="1" i="1" dirty="0" err="1" smtClean="0"/>
              <a:t>gov.</a:t>
            </a:r>
            <a:r>
              <a:rPr lang="en-US" sz="1400" b="1" i="1" dirty="0" smtClean="0"/>
              <a:t> try it out.</a:t>
            </a:r>
            <a:r>
              <a:rPr lang="en-US" sz="1400" dirty="0" smtClean="0"/>
              <a:t> </a:t>
            </a:r>
          </a:p>
          <a:p>
            <a:pPr>
              <a:buFont typeface="Wingdings" pitchFamily="2" charset="2"/>
              <a:buNone/>
            </a:pPr>
            <a:r>
              <a:rPr lang="en-US" dirty="0" smtClean="0"/>
              <a:t/>
            </a:r>
            <a:br>
              <a:rPr lang="en-US" dirty="0" smtClean="0"/>
            </a:br>
            <a:endParaRPr lang="en-US" dirty="0" smtClean="0"/>
          </a:p>
        </p:txBody>
      </p:sp>
    </p:spTree>
    <p:extLst>
      <p:ext uri="{BB962C8B-B14F-4D97-AF65-F5344CB8AC3E}">
        <p14:creationId xmlns:p14="http://schemas.microsoft.com/office/powerpoint/2010/main" val="1687687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86800" cy="936625"/>
          </a:xfrm>
        </p:spPr>
        <p:txBody>
          <a:bodyPr/>
          <a:lstStyle/>
          <a:p>
            <a:pPr algn="ctr"/>
            <a:r>
              <a:rPr lang="en-US" sz="2400" dirty="0" smtClean="0">
                <a:latin typeface="+mn-lt"/>
                <a:cs typeface="Times New Roman" pitchFamily="18" charset="0"/>
              </a:rPr>
              <a:t>Clean Energy Atlanta Program</a:t>
            </a:r>
            <a:endParaRPr lang="en-US" sz="2400" dirty="0">
              <a:latin typeface="+mn-lt"/>
              <a:cs typeface="Times New Roman" pitchFamily="18" charset="0"/>
            </a:endParaRPr>
          </a:p>
        </p:txBody>
      </p:sp>
      <p:sp>
        <p:nvSpPr>
          <p:cNvPr id="3" name="Content Placeholder 2"/>
          <p:cNvSpPr>
            <a:spLocks noGrp="1"/>
          </p:cNvSpPr>
          <p:nvPr>
            <p:ph idx="1"/>
          </p:nvPr>
        </p:nvSpPr>
        <p:spPr>
          <a:xfrm>
            <a:off x="2286000" y="1981200"/>
            <a:ext cx="6248400" cy="4572000"/>
          </a:xfrm>
        </p:spPr>
        <p:txBody>
          <a:bodyPr/>
          <a:lstStyle/>
          <a:p>
            <a:r>
              <a:rPr lang="en-US" sz="1800" dirty="0" smtClean="0">
                <a:cs typeface="Times New Roman" pitchFamily="18" charset="0"/>
              </a:rPr>
              <a:t>Clean Energy Atlanta is a program that provides private funding for building energy upgrades at no installation cost, with such financing being repaid through property tax assessments. Clean Energy Atlanta provides 100% financing to commercial property owners for renewable energy and energy efficiency improvements. The capital for improvements is repaid over a long term through property taxes at modest interest rates, making projects affordable. </a:t>
            </a:r>
          </a:p>
          <a:p>
            <a:r>
              <a:rPr lang="en-US" sz="1800" dirty="0" smtClean="0">
                <a:cs typeface="Times New Roman" pitchFamily="18" charset="0"/>
              </a:rPr>
              <a:t>$200 million of energy retrofit funds were released by Invest Atlanta, the economic development authority of Atlanta, for the Clean Energy Atlanta program.</a:t>
            </a:r>
          </a:p>
          <a:p>
            <a:r>
              <a:rPr lang="en-US" sz="1800" dirty="0" smtClean="0">
                <a:cs typeface="Times New Roman" pitchFamily="18" charset="0"/>
              </a:rPr>
              <a:t>Clean Energy Atlanta is sanctioned by the City of Atlanta and administered by </a:t>
            </a:r>
            <a:r>
              <a:rPr lang="en-US" sz="1800" dirty="0" err="1" smtClean="0">
                <a:cs typeface="Times New Roman" pitchFamily="18" charset="0"/>
              </a:rPr>
              <a:t>Ygrene</a:t>
            </a:r>
            <a:r>
              <a:rPr lang="en-US" sz="1800" dirty="0" smtClean="0">
                <a:cs typeface="Times New Roman" pitchFamily="18" charset="0"/>
              </a:rPr>
              <a:t> Energy Fund, a provider of clean energy finance projects.     </a:t>
            </a:r>
            <a:r>
              <a:rPr lang="en-US" sz="1800" i="1" dirty="0" smtClean="0">
                <a:cs typeface="Times New Roman" pitchFamily="18" charset="0"/>
              </a:rPr>
              <a:t>cont’d.</a:t>
            </a:r>
          </a:p>
          <a:p>
            <a:endParaRPr lang="en-US" sz="1800" dirty="0" smtClean="0">
              <a:cs typeface="Times New Roman" pitchFamily="18" charset="0"/>
            </a:endParaRPr>
          </a:p>
          <a:p>
            <a:r>
              <a:rPr lang="en-US" sz="1800" dirty="0" smtClean="0">
                <a:cs typeface="Times New Roman" pitchFamily="18" charset="0"/>
              </a:rPr>
              <a:t>Multiplex residential buildings (e.g. apartment blocks, </a:t>
            </a:r>
            <a:endParaRPr lang="en-US" dirty="0">
              <a:solidFill>
                <a:srgbClr val="000000"/>
              </a:solidFill>
              <a:latin typeface="Times New Roman" pitchFamily="18" charset="0"/>
              <a:cs typeface="Times New Roman" pitchFamily="18" charset="0"/>
            </a:endParaRPr>
          </a:p>
        </p:txBody>
      </p:sp>
      <p:sp>
        <p:nvSpPr>
          <p:cNvPr id="4" name="TextBox 3"/>
          <p:cNvSpPr txBox="1"/>
          <p:nvPr/>
        </p:nvSpPr>
        <p:spPr>
          <a:xfrm>
            <a:off x="17092" y="2072355"/>
            <a:ext cx="2297582" cy="523220"/>
          </a:xfrm>
          <a:prstGeom prst="rect">
            <a:avLst/>
          </a:prstGeom>
          <a:noFill/>
        </p:spPr>
        <p:txBody>
          <a:bodyPr wrap="square" rtlCol="0">
            <a:spAutoFit/>
          </a:bodyPr>
          <a:lstStyle/>
          <a:p>
            <a:pPr algn="ctr">
              <a:spcAft>
                <a:spcPts val="9000"/>
              </a:spcAft>
            </a:pPr>
            <a:r>
              <a:rPr lang="en-US" sz="2800" b="1" dirty="0" smtClean="0">
                <a:solidFill>
                  <a:schemeClr val="bg1"/>
                </a:solidFill>
                <a:latin typeface="+mn-lt"/>
                <a:cs typeface="Times New Roman" pitchFamily="18" charset="0"/>
              </a:rPr>
              <a:t>What</a:t>
            </a:r>
            <a:r>
              <a:rPr lang="en-US" sz="2800" dirty="0" smtClean="0">
                <a:solidFill>
                  <a:schemeClr val="bg1"/>
                </a:solidFill>
                <a:latin typeface="+mn-lt"/>
                <a:cs typeface="Times New Roman" pitchFamily="18" charset="0"/>
              </a:rPr>
              <a:t> </a:t>
            </a:r>
            <a:r>
              <a:rPr lang="en-US" sz="2800" b="1" dirty="0" smtClean="0">
                <a:solidFill>
                  <a:schemeClr val="bg1"/>
                </a:solidFill>
                <a:latin typeface="+mn-lt"/>
                <a:cs typeface="Times New Roman" pitchFamily="18" charset="0"/>
              </a:rPr>
              <a:t>Is It?</a:t>
            </a:r>
          </a:p>
        </p:txBody>
      </p:sp>
      <p:sp>
        <p:nvSpPr>
          <p:cNvPr id="7" name="Rectangle 6"/>
          <p:cNvSpPr/>
          <p:nvPr/>
        </p:nvSpPr>
        <p:spPr>
          <a:xfrm>
            <a:off x="17092" y="457200"/>
            <a:ext cx="9126908" cy="584775"/>
          </a:xfrm>
          <a:prstGeom prst="rect">
            <a:avLst/>
          </a:prstGeom>
        </p:spPr>
        <p:txBody>
          <a:bodyPr wrap="square">
            <a:spAutoFit/>
          </a:bodyPr>
          <a:lstStyle/>
          <a:p>
            <a:pPr lvl="0" algn="ctr" fontAlgn="base">
              <a:buClr>
                <a:srgbClr val="4C82C3"/>
              </a:buClr>
            </a:pPr>
            <a:r>
              <a:rPr kumimoji="0" lang="en-US" sz="3200" b="1" i="1" u="none" strike="noStrike" kern="0" cap="none" spc="0" normalizeH="0" baseline="0" noProof="0" dirty="0" smtClean="0">
                <a:ln>
                  <a:noFill/>
                </a:ln>
                <a:solidFill>
                  <a:schemeClr val="bg1"/>
                </a:solidFill>
                <a:effectLst/>
                <a:uLnTx/>
                <a:uFillTx/>
                <a:latin typeface="+mn-lt"/>
                <a:cs typeface="Times New Roman" pitchFamily="18" charset="0"/>
              </a:rPr>
              <a:t>What Programs in Georgia Already Promote Solar?</a:t>
            </a:r>
            <a:endParaRPr lang="en-US" sz="3200" b="1" i="1" kern="0" dirty="0">
              <a:solidFill>
                <a:schemeClr val="bg1"/>
              </a:solidFill>
              <a:latin typeface="+mn-lt"/>
            </a:endParaRPr>
          </a:p>
        </p:txBody>
      </p:sp>
    </p:spTree>
    <p:extLst>
      <p:ext uri="{BB962C8B-B14F-4D97-AF65-F5344CB8AC3E}">
        <p14:creationId xmlns:p14="http://schemas.microsoft.com/office/powerpoint/2010/main" val="1644450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4514" y="609600"/>
            <a:ext cx="6524685" cy="3667125"/>
          </a:xfrm>
        </p:spPr>
        <p:txBody>
          <a:bodyPr/>
          <a:lstStyle/>
          <a:p>
            <a:endParaRPr lang="en-US" sz="1800" dirty="0" smtClean="0">
              <a:cs typeface="Times New Roman" pitchFamily="18" charset="0"/>
            </a:endParaRPr>
          </a:p>
          <a:p>
            <a:r>
              <a:rPr lang="en-US" sz="1800" dirty="0" smtClean="0">
                <a:cs typeface="Times New Roman" pitchFamily="18" charset="0"/>
              </a:rPr>
              <a:t>condos</a:t>
            </a:r>
            <a:r>
              <a:rPr lang="en-US" sz="1800" dirty="0">
                <a:cs typeface="Times New Roman" pitchFamily="18" charset="0"/>
              </a:rPr>
              <a:t>, dorms, and nursing homes of 5+ units)</a:t>
            </a:r>
          </a:p>
          <a:p>
            <a:r>
              <a:rPr lang="en-US" sz="1800" dirty="0">
                <a:cs typeface="Times New Roman" pitchFamily="18" charset="0"/>
              </a:rPr>
              <a:t>Small commercial buildings (e.g. warehouses, office buildings, retail spaces, hotels, restaurants)</a:t>
            </a:r>
          </a:p>
          <a:p>
            <a:r>
              <a:rPr lang="en-US" sz="1800" dirty="0">
                <a:cs typeface="Times New Roman" pitchFamily="18" charset="0"/>
              </a:rPr>
              <a:t>Large commercial buildings (e.g. large warehouses, multistory office buildings, convention centers, malls) </a:t>
            </a:r>
          </a:p>
          <a:p>
            <a:r>
              <a:rPr lang="en-US" sz="1800" dirty="0">
                <a:cs typeface="Times New Roman" pitchFamily="18" charset="0"/>
              </a:rPr>
              <a:t>Industrial properties (e.g. breweries, factories, mills, power plants)</a:t>
            </a:r>
          </a:p>
          <a:p>
            <a:endParaRPr lang="en-US" dirty="0"/>
          </a:p>
        </p:txBody>
      </p:sp>
      <p:sp>
        <p:nvSpPr>
          <p:cNvPr id="4" name="TextBox 3"/>
          <p:cNvSpPr txBox="1"/>
          <p:nvPr/>
        </p:nvSpPr>
        <p:spPr>
          <a:xfrm>
            <a:off x="16933" y="1066800"/>
            <a:ext cx="2297582" cy="1384995"/>
          </a:xfrm>
          <a:prstGeom prst="rect">
            <a:avLst/>
          </a:prstGeom>
          <a:noFill/>
        </p:spPr>
        <p:txBody>
          <a:bodyPr wrap="square" rtlCol="0">
            <a:spAutoFit/>
          </a:bodyPr>
          <a:lstStyle/>
          <a:p>
            <a:pPr algn="ctr">
              <a:spcAft>
                <a:spcPts val="9000"/>
              </a:spcAft>
            </a:pPr>
            <a:r>
              <a:rPr lang="en-US" sz="2800" b="1" dirty="0" smtClean="0">
                <a:solidFill>
                  <a:schemeClr val="bg1"/>
                </a:solidFill>
                <a:latin typeface="+mn-lt"/>
                <a:cs typeface="Times New Roman" pitchFamily="18" charset="0"/>
              </a:rPr>
              <a:t>What Properties are Eligible?</a:t>
            </a:r>
            <a:endParaRPr lang="en-US" sz="28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1532977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936625"/>
          </a:xfrm>
        </p:spPr>
        <p:txBody>
          <a:bodyPr/>
          <a:lstStyle/>
          <a:p>
            <a:pPr algn="l"/>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2000" dirty="0" smtClean="0"/>
              <a:t/>
            </a:r>
            <a:br>
              <a:rPr lang="en-US" sz="2000" dirty="0" smtClean="0"/>
            </a:br>
            <a:r>
              <a:rPr lang="en-US" sz="4000" dirty="0" smtClean="0"/>
              <a:t>Get to the Point</a:t>
            </a:r>
            <a:r>
              <a:rPr lang="en-US" sz="2200" dirty="0" smtClean="0"/>
              <a:t/>
            </a:r>
            <a:br>
              <a:rPr lang="en-US" sz="2200" dirty="0" smtClean="0"/>
            </a:br>
            <a:r>
              <a:rPr lang="en-US" sz="2200" dirty="0" smtClean="0"/>
              <a:t/>
            </a:r>
            <a:br>
              <a:rPr lang="en-US" sz="2200" dirty="0" smtClean="0"/>
            </a:br>
            <a:r>
              <a:rPr lang="en-US" sz="2200" dirty="0" smtClean="0"/>
              <a:t>- Whether AFVs or a fueling/charging station is right for you is simply one part of an overall operational cost savings and sustainability strategy as a business or local government.</a:t>
            </a:r>
            <a:r>
              <a:rPr lang="en-US" sz="2200" dirty="0"/>
              <a:t/>
            </a:r>
            <a:br>
              <a:rPr lang="en-US" sz="2200" dirty="0"/>
            </a:br>
            <a:r>
              <a:rPr lang="en-US" sz="2200" dirty="0" smtClean="0"/>
              <a:t/>
            </a:r>
            <a:br>
              <a:rPr lang="en-US" sz="2200" dirty="0" smtClean="0"/>
            </a:br>
            <a:r>
              <a:rPr lang="en-US" sz="2200" dirty="0" smtClean="0"/>
              <a:t>- All traditional financing options (plus a few more) are available to Georgia local governments.</a:t>
            </a:r>
            <a:br>
              <a:rPr lang="en-US" sz="2200" dirty="0" smtClean="0"/>
            </a:br>
            <a:r>
              <a:rPr lang="en-US" sz="2200" dirty="0"/>
              <a:t/>
            </a:r>
            <a:br>
              <a:rPr lang="en-US" sz="2200" dirty="0"/>
            </a:br>
            <a:r>
              <a:rPr lang="en-US" sz="2200" dirty="0" smtClean="0"/>
              <a:t>- There are more economic and efficient financing, savings and technology opportunities available for larger projects.</a:t>
            </a:r>
            <a:br>
              <a:rPr lang="en-US" sz="2200" dirty="0" smtClean="0"/>
            </a:br>
            <a:r>
              <a:rPr lang="en-US" sz="2200" dirty="0"/>
              <a:t/>
            </a:r>
            <a:br>
              <a:rPr lang="en-US" sz="2200" dirty="0"/>
            </a:br>
            <a:r>
              <a:rPr lang="en-US" sz="2200" dirty="0" smtClean="0"/>
              <a:t>- Multiple local governments should consider working together and with local business regionally to define a cohesive plan and take advantage of economies of scale.    </a:t>
            </a:r>
            <a:r>
              <a:rPr lang="en-US" sz="2200" dirty="0"/>
              <a:t/>
            </a:r>
            <a:br>
              <a:rPr lang="en-US" sz="2200" dirty="0"/>
            </a:br>
            <a:r>
              <a:rPr lang="en-US" sz="2400" dirty="0" smtClean="0"/>
              <a:t/>
            </a:r>
            <a:br>
              <a:rPr lang="en-US" sz="2400" dirty="0" smtClean="0"/>
            </a:br>
            <a:endParaRPr lang="en-US" sz="2400" dirty="0"/>
          </a:p>
        </p:txBody>
      </p:sp>
    </p:spTree>
    <p:extLst>
      <p:ext uri="{BB962C8B-B14F-4D97-AF65-F5344CB8AC3E}">
        <p14:creationId xmlns:p14="http://schemas.microsoft.com/office/powerpoint/2010/main" val="12847702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39775"/>
            <a:ext cx="8686800" cy="708025"/>
          </a:xfrm>
        </p:spPr>
        <p:txBody>
          <a:bodyPr/>
          <a:lstStyle/>
          <a:p>
            <a:r>
              <a:rPr lang="en-US" sz="3600" b="1" dirty="0" smtClean="0"/>
              <a:t>Energy &amp; Operation Savings Takeaways</a:t>
            </a:r>
            <a:endParaRPr lang="en-US" sz="3600" b="1" dirty="0"/>
          </a:p>
        </p:txBody>
      </p:sp>
      <p:sp>
        <p:nvSpPr>
          <p:cNvPr id="3" name="TextBox 2"/>
          <p:cNvSpPr txBox="1"/>
          <p:nvPr/>
        </p:nvSpPr>
        <p:spPr>
          <a:xfrm>
            <a:off x="304800" y="1524000"/>
            <a:ext cx="8458200" cy="4524315"/>
          </a:xfrm>
          <a:prstGeom prst="rect">
            <a:avLst/>
          </a:prstGeom>
          <a:noFill/>
        </p:spPr>
        <p:txBody>
          <a:bodyPr wrap="square" rtlCol="0">
            <a:spAutoFit/>
          </a:bodyPr>
          <a:lstStyle/>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Convergence of </a:t>
            </a:r>
            <a:r>
              <a:rPr lang="en-US" dirty="0">
                <a:solidFill>
                  <a:schemeClr val="bg1"/>
                </a:solidFill>
              </a:rPr>
              <a:t>a</a:t>
            </a:r>
            <a:r>
              <a:rPr lang="en-US" dirty="0" smtClean="0">
                <a:solidFill>
                  <a:schemeClr val="bg1"/>
                </a:solidFill>
              </a:rPr>
              <a:t>vailable and proven technologies and low interest rates means unique opportunities to develop cost saving plans.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The larger the aggregate value of the deal and the shorter the financing term the easier it will be to finance the project, so consider combining with other improvement or refinancing transactions.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Consider intergovernmental contracts or cooperation to maximize deal size to attract financing and more ESCOs to compete with each other.  Other efficiencies include likely having common utility providers for single rate analysis and negotiation/collective bargaining and common conditions, e.g., weather and time of use of facilities. </a:t>
            </a:r>
          </a:p>
          <a:p>
            <a:endParaRPr lang="en-US" dirty="0" smtClean="0">
              <a:solidFill>
                <a:schemeClr val="bg1"/>
              </a:solidFill>
            </a:endParaRPr>
          </a:p>
          <a:p>
            <a:endParaRPr lang="en-US" dirty="0"/>
          </a:p>
          <a:p>
            <a:endParaRPr lang="en-US" dirty="0"/>
          </a:p>
        </p:txBody>
      </p:sp>
    </p:spTree>
    <p:extLst>
      <p:ext uri="{BB962C8B-B14F-4D97-AF65-F5344CB8AC3E}">
        <p14:creationId xmlns:p14="http://schemas.microsoft.com/office/powerpoint/2010/main" val="17513397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8686800" cy="708025"/>
          </a:xfrm>
        </p:spPr>
        <p:txBody>
          <a:bodyPr/>
          <a:lstStyle/>
          <a:p>
            <a:r>
              <a:rPr lang="en-US" sz="3600" b="1" dirty="0"/>
              <a:t>Energy &amp; Operation Savings Takeaways</a:t>
            </a:r>
          </a:p>
        </p:txBody>
      </p:sp>
      <p:sp>
        <p:nvSpPr>
          <p:cNvPr id="3" name="TextBox 2"/>
          <p:cNvSpPr txBox="1"/>
          <p:nvPr/>
        </p:nvSpPr>
        <p:spPr>
          <a:xfrm>
            <a:off x="304800" y="1225689"/>
            <a:ext cx="8458200" cy="5355312"/>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Consider:</a:t>
            </a:r>
          </a:p>
          <a:p>
            <a:endParaRPr lang="en-US" dirty="0" smtClean="0">
              <a:solidFill>
                <a:schemeClr val="bg1"/>
              </a:solidFill>
            </a:endParaRPr>
          </a:p>
          <a:p>
            <a:pPr marL="285750" indent="-285750">
              <a:buFont typeface="Arial" pitchFamily="34" charset="0"/>
              <a:buChar char="•"/>
            </a:pPr>
            <a:r>
              <a:rPr lang="en-US" dirty="0" smtClean="0">
                <a:solidFill>
                  <a:schemeClr val="bg1"/>
                </a:solidFill>
              </a:rPr>
              <a:t>County Wide or Region Wide Comprehensive Energy Plans and Community Wide Independent Energy Audits</a:t>
            </a: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The </a:t>
            </a:r>
            <a:r>
              <a:rPr lang="en-US" dirty="0">
                <a:solidFill>
                  <a:schemeClr val="bg1"/>
                </a:solidFill>
              </a:rPr>
              <a:t>Service Delivery </a:t>
            </a:r>
            <a:r>
              <a:rPr lang="en-US" dirty="0" smtClean="0">
                <a:solidFill>
                  <a:schemeClr val="bg1"/>
                </a:solidFill>
              </a:rPr>
              <a:t>Strategy Law as a forum for discussing and funding plans and audits</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Available nonprofit, independent energy experts in the state (e.g., GMA, Electric Cities of Georgia, Inc. (ECG) and Municipal Gas Authority of Georgia)</a:t>
            </a:r>
          </a:p>
          <a:p>
            <a:pPr marL="742950" lvl="1" indent="-285750">
              <a:buFont typeface="Arial" pitchFamily="34" charset="0"/>
              <a:buChar char="•"/>
            </a:pPr>
            <a:r>
              <a:rPr lang="en-US" dirty="0" smtClean="0">
                <a:solidFill>
                  <a:schemeClr val="bg1"/>
                </a:solidFill>
              </a:rPr>
              <a:t>Example ongoing Albany, Dougherty County and School District joint ESCO RFP with the assistance of </a:t>
            </a:r>
            <a:r>
              <a:rPr lang="en-US" dirty="0">
                <a:solidFill>
                  <a:schemeClr val="bg1"/>
                </a:solidFill>
              </a:rPr>
              <a:t>ECG</a:t>
            </a:r>
            <a:endParaRPr lang="en-US" dirty="0" smtClean="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Consider your local government utility providers and potential for choice of energy provider</a:t>
            </a:r>
          </a:p>
          <a:p>
            <a:pPr marL="285750" indent="-285750">
              <a:buFont typeface="Arial" pitchFamily="34" charset="0"/>
              <a:buChar char="•"/>
            </a:pPr>
            <a:endParaRPr lang="en-US" dirty="0" smtClean="0">
              <a:solidFill>
                <a:schemeClr val="bg1"/>
              </a:solidFill>
            </a:endParaRPr>
          </a:p>
          <a:p>
            <a:endParaRPr lang="en-US" dirty="0"/>
          </a:p>
          <a:p>
            <a:endParaRPr lang="en-US" dirty="0"/>
          </a:p>
        </p:txBody>
      </p:sp>
    </p:spTree>
    <p:extLst>
      <p:ext uri="{BB962C8B-B14F-4D97-AF65-F5344CB8AC3E}">
        <p14:creationId xmlns:p14="http://schemas.microsoft.com/office/powerpoint/2010/main" val="254950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33400"/>
            <a:ext cx="8686800" cy="708025"/>
          </a:xfrm>
        </p:spPr>
        <p:txBody>
          <a:bodyPr/>
          <a:lstStyle/>
          <a:p>
            <a:r>
              <a:rPr lang="en-US" sz="3600" b="1" dirty="0"/>
              <a:t>Energy &amp; Operation Savings Takeaways</a:t>
            </a:r>
          </a:p>
        </p:txBody>
      </p:sp>
      <p:sp>
        <p:nvSpPr>
          <p:cNvPr id="3" name="TextBox 2"/>
          <p:cNvSpPr txBox="1"/>
          <p:nvPr/>
        </p:nvSpPr>
        <p:spPr>
          <a:xfrm>
            <a:off x="304800" y="1225689"/>
            <a:ext cx="8458200" cy="3416320"/>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Consider:</a:t>
            </a: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Flexibility of negotiating governmental rates with local govern utilities, which are not available with IOU (i.e., GPC or natural gas marketers) </a:t>
            </a:r>
          </a:p>
          <a:p>
            <a:pPr marL="285750" indent="-285750">
              <a:buFont typeface="Arial" pitchFamily="34" charset="0"/>
              <a:buChar char="•"/>
            </a:pPr>
            <a:endParaRPr lang="en-US" dirty="0">
              <a:solidFill>
                <a:schemeClr val="bg1"/>
              </a:solidFill>
            </a:endParaRPr>
          </a:p>
          <a:p>
            <a:pPr marL="285750" indent="-285750">
              <a:buFont typeface="Arial" pitchFamily="34" charset="0"/>
              <a:buChar char="•"/>
            </a:pPr>
            <a:r>
              <a:rPr lang="en-US" dirty="0" smtClean="0">
                <a:solidFill>
                  <a:schemeClr val="bg1"/>
                </a:solidFill>
              </a:rPr>
              <a:t>Economic development benefits and financial and non-financial incentives, e.g., express permitting or customer service to existing “key customers.”    Alternatives to tax abatements should be considered given equipment depreciation cycle.</a:t>
            </a:r>
          </a:p>
          <a:p>
            <a:pPr marL="285750" indent="-285750">
              <a:buFont typeface="Arial" pitchFamily="34" charset="0"/>
              <a:buChar char="•"/>
            </a:pPr>
            <a:endParaRPr lang="en-US" dirty="0">
              <a:solidFill>
                <a:schemeClr val="bg1"/>
              </a:solidFill>
            </a:endParaRPr>
          </a:p>
          <a:p>
            <a:endParaRPr lang="en-US" dirty="0"/>
          </a:p>
          <a:p>
            <a:endParaRPr lang="en-US" dirty="0"/>
          </a:p>
        </p:txBody>
      </p:sp>
    </p:spTree>
    <p:extLst>
      <p:ext uri="{BB962C8B-B14F-4D97-AF65-F5344CB8AC3E}">
        <p14:creationId xmlns:p14="http://schemas.microsoft.com/office/powerpoint/2010/main" val="36850655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936625"/>
          </a:xfrm>
        </p:spPr>
        <p:txBody>
          <a:bodyPr/>
          <a:lstStyle/>
          <a:p>
            <a:pPr algn="l"/>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2000" dirty="0" smtClean="0"/>
              <a:t/>
            </a:r>
            <a:br>
              <a:rPr lang="en-US" sz="2000" dirty="0" smtClean="0"/>
            </a:br>
            <a:r>
              <a:rPr lang="en-US" sz="4000" dirty="0" smtClean="0"/>
              <a:t>Get to the Point</a:t>
            </a:r>
            <a:r>
              <a:rPr lang="en-US" sz="2200" dirty="0" smtClean="0"/>
              <a:t/>
            </a:r>
            <a:br>
              <a:rPr lang="en-US" sz="2200" dirty="0" smtClean="0"/>
            </a:br>
            <a:r>
              <a:rPr lang="en-US" sz="2200" dirty="0" smtClean="0"/>
              <a:t/>
            </a:r>
            <a:br>
              <a:rPr lang="en-US" sz="2200" dirty="0" smtClean="0"/>
            </a:br>
            <a:r>
              <a:rPr lang="en-US" sz="2200" dirty="0" smtClean="0"/>
              <a:t>- Whether AFVs or a fueling/charging station is right for you is simply one part of an overall operational cost savings and sustainability strategy as a business or local government.</a:t>
            </a:r>
            <a:r>
              <a:rPr lang="en-US" sz="2200" dirty="0"/>
              <a:t/>
            </a:r>
            <a:br>
              <a:rPr lang="en-US" sz="2200" dirty="0"/>
            </a:br>
            <a:r>
              <a:rPr lang="en-US" sz="2200" dirty="0" smtClean="0"/>
              <a:t/>
            </a:r>
            <a:br>
              <a:rPr lang="en-US" sz="2200" dirty="0" smtClean="0"/>
            </a:br>
            <a:r>
              <a:rPr lang="en-US" sz="2200" dirty="0" smtClean="0"/>
              <a:t>- All traditional financing options (plus a few more) are available to Georgia local governments.</a:t>
            </a:r>
            <a:br>
              <a:rPr lang="en-US" sz="2200" dirty="0" smtClean="0"/>
            </a:br>
            <a:r>
              <a:rPr lang="en-US" sz="2200" dirty="0"/>
              <a:t/>
            </a:r>
            <a:br>
              <a:rPr lang="en-US" sz="2200" dirty="0"/>
            </a:br>
            <a:r>
              <a:rPr lang="en-US" sz="2200" dirty="0" smtClean="0"/>
              <a:t>- There are more economic and efficient financing, savings and technology opportunities available for larger projects.</a:t>
            </a:r>
            <a:br>
              <a:rPr lang="en-US" sz="2200" dirty="0" smtClean="0"/>
            </a:br>
            <a:r>
              <a:rPr lang="en-US" sz="2200" dirty="0"/>
              <a:t/>
            </a:r>
            <a:br>
              <a:rPr lang="en-US" sz="2200" dirty="0"/>
            </a:br>
            <a:r>
              <a:rPr lang="en-US" sz="2200" dirty="0" smtClean="0"/>
              <a:t>- Multiple local governments should consider working together and with local business regionally to define a cohesive plan and take advantage of economies of scale.    </a:t>
            </a:r>
            <a:r>
              <a:rPr lang="en-US" sz="2200" dirty="0"/>
              <a:t/>
            </a:r>
            <a:br>
              <a:rPr lang="en-US" sz="2200" dirty="0"/>
            </a:br>
            <a:r>
              <a:rPr lang="en-US" sz="2400" dirty="0" smtClean="0"/>
              <a:t/>
            </a:r>
            <a:br>
              <a:rPr lang="en-US" sz="2400" dirty="0" smtClean="0"/>
            </a:br>
            <a:endParaRPr lang="en-US" sz="2400" dirty="0"/>
          </a:p>
        </p:txBody>
      </p:sp>
    </p:spTree>
    <p:extLst>
      <p:ext uri="{BB962C8B-B14F-4D97-AF65-F5344CB8AC3E}">
        <p14:creationId xmlns:p14="http://schemas.microsoft.com/office/powerpoint/2010/main" val="26513757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09800"/>
            <a:ext cx="8686800" cy="936625"/>
          </a:xfrm>
        </p:spPr>
        <p:txBody>
          <a:bodyPr/>
          <a:lstStyle/>
          <a:p>
            <a:r>
              <a:rPr lang="en-US" sz="4000" dirty="0" smtClean="0"/>
              <a:t>Sharing some ideas</a:t>
            </a:r>
            <a:endParaRPr lang="en-US" sz="4000" dirty="0"/>
          </a:p>
        </p:txBody>
      </p:sp>
    </p:spTree>
    <p:extLst>
      <p:ext uri="{BB962C8B-B14F-4D97-AF65-F5344CB8AC3E}">
        <p14:creationId xmlns:p14="http://schemas.microsoft.com/office/powerpoint/2010/main" val="1424272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36625"/>
          </a:xfrm>
        </p:spPr>
        <p:txBody>
          <a:bodyPr/>
          <a:lstStyle/>
          <a:p>
            <a:r>
              <a:rPr lang="en-US" sz="3600" b="1" dirty="0" smtClean="0"/>
              <a:t>PKF – Other Presentations and Events</a:t>
            </a:r>
            <a:endParaRPr lang="en-US" sz="3600" b="1" dirty="0"/>
          </a:p>
        </p:txBody>
      </p:sp>
      <p:sp>
        <p:nvSpPr>
          <p:cNvPr id="3" name="Content Placeholder 2"/>
          <p:cNvSpPr>
            <a:spLocks noGrp="1"/>
          </p:cNvSpPr>
          <p:nvPr>
            <p:ph idx="1"/>
          </p:nvPr>
        </p:nvSpPr>
        <p:spPr>
          <a:xfrm>
            <a:off x="228600" y="1524000"/>
            <a:ext cx="8763000" cy="3743325"/>
          </a:xfrm>
        </p:spPr>
        <p:txBody>
          <a:bodyPr/>
          <a:lstStyle/>
          <a:p>
            <a:r>
              <a:rPr lang="en-US" sz="1800" dirty="0" smtClean="0"/>
              <a:t>Economic &amp; Community Development – Innovative Intergovernmental &amp; Public Private Partnerships – Ga. City-County Management Assoc. and Ga. Rural Water Assoc. – April 2013 and May 2013  </a:t>
            </a:r>
          </a:p>
          <a:p>
            <a:r>
              <a:rPr lang="en-US" sz="1800" dirty="0" smtClean="0"/>
              <a:t>Carl </a:t>
            </a:r>
            <a:r>
              <a:rPr lang="en-US" sz="1800" dirty="0"/>
              <a:t>Vinson Institute of Government (CVIOG), Economic Development Professionals Training, February 5, 2014  and December 5, 2013 </a:t>
            </a:r>
          </a:p>
          <a:p>
            <a:r>
              <a:rPr lang="en-US" sz="1800" dirty="0"/>
              <a:t>Convergence of Electric and Natural Gas and its Effect on Smart Grid and Demand-Side Resources-March 17, 2014 </a:t>
            </a:r>
          </a:p>
          <a:p>
            <a:r>
              <a:rPr lang="en-US" sz="1800" dirty="0"/>
              <a:t>Alternative-Fueled Vehicle Roadshow on Transportation and Clean Fuels – Georgia Local Government Financing Options - June 3-21, 2013 </a:t>
            </a:r>
          </a:p>
          <a:p>
            <a:r>
              <a:rPr lang="en-US" sz="1800" dirty="0"/>
              <a:t>Natural Gas Vehicle Fleet &amp; Infrastructure Summit – Utility Perspective- June 6, 2013 </a:t>
            </a:r>
          </a:p>
          <a:p>
            <a:r>
              <a:rPr lang="en-US" sz="1800" dirty="0"/>
              <a:t>Engineering &amp; Operations Exchange - June 13, 2013 </a:t>
            </a:r>
          </a:p>
          <a:p>
            <a:r>
              <a:rPr lang="en-US" sz="1800" dirty="0"/>
              <a:t>2013 City Attorneys § CLE Seminar &amp; Annual Business Meeting – ESCOs - June 23, 2013</a:t>
            </a:r>
          </a:p>
          <a:p>
            <a:r>
              <a:rPr lang="en-US" sz="1800" dirty="0"/>
              <a:t>Ga. Assoc. of Water Prof. Energy Workshop, Funding Options for Energy Saving and Other Operational Saving Transactions – July 31, 2013</a:t>
            </a:r>
          </a:p>
          <a:p>
            <a:endParaRPr lang="en-US" dirty="0"/>
          </a:p>
        </p:txBody>
      </p:sp>
    </p:spTree>
    <p:extLst>
      <p:ext uri="{BB962C8B-B14F-4D97-AF65-F5344CB8AC3E}">
        <p14:creationId xmlns:p14="http://schemas.microsoft.com/office/powerpoint/2010/main" val="33143826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36625"/>
          </a:xfrm>
        </p:spPr>
        <p:txBody>
          <a:bodyPr/>
          <a:lstStyle/>
          <a:p>
            <a:r>
              <a:rPr lang="en-US" sz="3600" b="1" dirty="0" smtClean="0"/>
              <a:t>PKF – Other Presentations and Events</a:t>
            </a:r>
            <a:endParaRPr lang="en-US" sz="3600" b="1" dirty="0"/>
          </a:p>
        </p:txBody>
      </p:sp>
      <p:sp>
        <p:nvSpPr>
          <p:cNvPr id="3" name="Content Placeholder 2"/>
          <p:cNvSpPr>
            <a:spLocks noGrp="1"/>
          </p:cNvSpPr>
          <p:nvPr>
            <p:ph idx="1"/>
          </p:nvPr>
        </p:nvSpPr>
        <p:spPr>
          <a:xfrm>
            <a:off x="228600" y="1447800"/>
            <a:ext cx="8610600" cy="3743325"/>
          </a:xfrm>
        </p:spPr>
        <p:txBody>
          <a:bodyPr/>
          <a:lstStyle/>
          <a:p>
            <a:r>
              <a:rPr lang="en-US" sz="1800" dirty="0"/>
              <a:t>M&amp;J University, Tax Credits, Incentives and Economic Development – July 11, 2013</a:t>
            </a:r>
          </a:p>
          <a:p>
            <a:r>
              <a:rPr lang="en-US" sz="1800" dirty="0"/>
              <a:t>Energy Client Advisory - Electric Service Rights to Premises Locating in Wholly New Municipalities or Consolidated/Annexed Areas  - September 2013 </a:t>
            </a:r>
          </a:p>
          <a:p>
            <a:r>
              <a:rPr lang="en-US" sz="1800" dirty="0" smtClean="0"/>
              <a:t>Solar </a:t>
            </a:r>
            <a:r>
              <a:rPr lang="en-US" sz="1800" dirty="0"/>
              <a:t>Programs in Georgia and Proposed Amendments to the Georgia Cogeneration and Distributed Generation Act and Electric Territorial Act - March 18, 2013</a:t>
            </a:r>
          </a:p>
          <a:p>
            <a:r>
              <a:rPr lang="en-US" sz="1800" dirty="0"/>
              <a:t>Innovative Smart Grid Projects - November 7, 2012</a:t>
            </a:r>
          </a:p>
          <a:p>
            <a:r>
              <a:rPr lang="en-US" sz="1800" dirty="0"/>
              <a:t>Are you ready to be deposed - Engineering &amp; Operations Exchange - June 11-13, 2012  </a:t>
            </a:r>
          </a:p>
          <a:p>
            <a:r>
              <a:rPr lang="en-US" sz="1800" dirty="0"/>
              <a:t>Finance 101 Forum for Utility Managers - May 2, 2012  </a:t>
            </a:r>
          </a:p>
          <a:p>
            <a:r>
              <a:rPr lang="en-US" sz="1800" dirty="0"/>
              <a:t>Economic Development Advisory: Georgia General Assembly Passes Economic Development-Friendly Bills During 2012 Session - April 10, 2012</a:t>
            </a:r>
          </a:p>
          <a:p>
            <a:r>
              <a:rPr lang="en-US" sz="1800" dirty="0"/>
              <a:t>Ga. Electric Service 101 – Executive Summary of Ga. Territorial Electric Service Act and Ga. </a:t>
            </a:r>
            <a:r>
              <a:rPr lang="en-US" sz="1800" dirty="0" err="1"/>
              <a:t>Cogen</a:t>
            </a:r>
            <a:r>
              <a:rPr lang="en-US" sz="1800" dirty="0"/>
              <a:t> and Distributed Generation Act - November 11-13, 2011  </a:t>
            </a:r>
          </a:p>
          <a:p>
            <a:r>
              <a:rPr lang="en-US" sz="1800" dirty="0"/>
              <a:t>Update on the Deployment and Use of Smart Grid Technology in Georgia - October 17, 2011  </a:t>
            </a:r>
          </a:p>
          <a:p>
            <a:r>
              <a:rPr lang="en-US" sz="1800" dirty="0"/>
              <a:t>Sustainable Cities - GMA Annual Convention - June 2 -28, 2011  </a:t>
            </a:r>
          </a:p>
        </p:txBody>
      </p:sp>
    </p:spTree>
    <p:extLst>
      <p:ext uri="{BB962C8B-B14F-4D97-AF65-F5344CB8AC3E}">
        <p14:creationId xmlns:p14="http://schemas.microsoft.com/office/powerpoint/2010/main" val="19515695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36625"/>
          </a:xfrm>
        </p:spPr>
        <p:txBody>
          <a:bodyPr/>
          <a:lstStyle/>
          <a:p>
            <a:r>
              <a:rPr lang="en-US" sz="3600" b="1" dirty="0" smtClean="0"/>
              <a:t>PKF – Other Presentations and Events</a:t>
            </a:r>
            <a:endParaRPr lang="en-US" sz="3600" b="1" dirty="0"/>
          </a:p>
        </p:txBody>
      </p:sp>
      <p:sp>
        <p:nvSpPr>
          <p:cNvPr id="3" name="Content Placeholder 2"/>
          <p:cNvSpPr>
            <a:spLocks noGrp="1"/>
          </p:cNvSpPr>
          <p:nvPr>
            <p:ph idx="1"/>
          </p:nvPr>
        </p:nvSpPr>
        <p:spPr>
          <a:xfrm>
            <a:off x="228600" y="1447800"/>
            <a:ext cx="8610600" cy="3743325"/>
          </a:xfrm>
        </p:spPr>
        <p:txBody>
          <a:bodyPr/>
          <a:lstStyle/>
          <a:p>
            <a:r>
              <a:rPr lang="en-US" sz="1800" dirty="0"/>
              <a:t>Legislative Update - Electric Cities Annual Meeting - March 30, 2011</a:t>
            </a:r>
          </a:p>
          <a:p>
            <a:r>
              <a:rPr lang="en-US" sz="1800" dirty="0"/>
              <a:t>Green Building Focus  - February 24, 2011 </a:t>
            </a:r>
          </a:p>
          <a:p>
            <a:r>
              <a:rPr lang="en-US" sz="1800" dirty="0" smtClean="0"/>
              <a:t>Georgia's </a:t>
            </a:r>
            <a:r>
              <a:rPr lang="en-US" sz="1800" dirty="0"/>
              <a:t>Constitutional Amendment 4: Guaranteed Energy Savings Performance Contracting - February 23, 2011  </a:t>
            </a:r>
          </a:p>
          <a:p>
            <a:r>
              <a:rPr lang="en-US" sz="1800" dirty="0"/>
              <a:t>DOE Loan Guarantees - Real Estate and Renewable Energy Markets Forum - August 24-2 , 2010  </a:t>
            </a:r>
          </a:p>
          <a:p>
            <a:r>
              <a:rPr lang="en-US" sz="1800" dirty="0"/>
              <a:t>Georgia Territorial Electric Service Act 101 - August 27, 2009  </a:t>
            </a:r>
          </a:p>
          <a:p>
            <a:r>
              <a:rPr lang="en-US" sz="1800" dirty="0"/>
              <a:t>Public Finance 101 - 2008 TGA Utility Finance &amp; Accounting Conference (August 18-19, 2008)</a:t>
            </a:r>
          </a:p>
          <a:p>
            <a:r>
              <a:rPr lang="en-US" sz="1800" dirty="0"/>
              <a:t>Public Finance Advisory: Certain Governmental Issuer’s Tax-Exempt Bonds Questioned by IRS Regarding Post-Issuance Tax Compliance - January 30, 2009</a:t>
            </a:r>
          </a:p>
          <a:p>
            <a:r>
              <a:rPr lang="en-US" sz="1800" dirty="0"/>
              <a:t>Solar Programs in Georgia and Proposed Amendments to the Georgia Cogeneration and Distributed Generation Act and Electric Territorial Act - March 18, 2013 </a:t>
            </a:r>
          </a:p>
          <a:p>
            <a:r>
              <a:rPr lang="en-US" sz="1800" dirty="0"/>
              <a:t>Innovative Smart Grid Projects - November 7, 2012 </a:t>
            </a:r>
          </a:p>
          <a:p>
            <a:r>
              <a:rPr lang="en-US" sz="1800" dirty="0"/>
              <a:t>Are you ready to be deposed - Engineering &amp; Operations Exchange - June 11-13, 2012  </a:t>
            </a:r>
          </a:p>
        </p:txBody>
      </p:sp>
    </p:spTree>
    <p:extLst>
      <p:ext uri="{BB962C8B-B14F-4D97-AF65-F5344CB8AC3E}">
        <p14:creationId xmlns:p14="http://schemas.microsoft.com/office/powerpoint/2010/main" val="3766213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936625"/>
          </a:xfrm>
        </p:spPr>
        <p:txBody>
          <a:bodyPr/>
          <a:lstStyle/>
          <a:p>
            <a:r>
              <a:rPr lang="en-US" sz="3600" b="1" dirty="0" smtClean="0"/>
              <a:t>PKF – Other Presentations and Events</a:t>
            </a:r>
            <a:endParaRPr lang="en-US" sz="3600" b="1" dirty="0"/>
          </a:p>
        </p:txBody>
      </p:sp>
      <p:sp>
        <p:nvSpPr>
          <p:cNvPr id="3" name="Content Placeholder 2"/>
          <p:cNvSpPr>
            <a:spLocks noGrp="1"/>
          </p:cNvSpPr>
          <p:nvPr>
            <p:ph idx="1"/>
          </p:nvPr>
        </p:nvSpPr>
        <p:spPr>
          <a:xfrm>
            <a:off x="228600" y="1447800"/>
            <a:ext cx="8610600" cy="3743325"/>
          </a:xfrm>
        </p:spPr>
        <p:txBody>
          <a:bodyPr/>
          <a:lstStyle/>
          <a:p>
            <a:r>
              <a:rPr lang="en-US" sz="1800" dirty="0"/>
              <a:t>Finance 101 Forum for Utility Managers - May 2, 2012  </a:t>
            </a:r>
          </a:p>
          <a:p>
            <a:r>
              <a:rPr lang="en-US" sz="1800" dirty="0"/>
              <a:t>Economic Development Advisory: Georgia General Assembly Passes Economic Development-Friendly Bills During 2012 Session - April 10, </a:t>
            </a:r>
            <a:r>
              <a:rPr lang="en-US" sz="1800" dirty="0" smtClean="0"/>
              <a:t>2012</a:t>
            </a:r>
            <a:endParaRPr lang="en-US" sz="1800" dirty="0"/>
          </a:p>
          <a:p>
            <a:r>
              <a:rPr lang="en-US" sz="1800" dirty="0" smtClean="0"/>
              <a:t>Ga</a:t>
            </a:r>
            <a:r>
              <a:rPr lang="en-US" sz="1800" dirty="0"/>
              <a:t>. Electric Service 101 – Executive Summary of Ga. Territorial Electric Service Act and Ga. </a:t>
            </a:r>
            <a:r>
              <a:rPr lang="en-US" sz="1800" dirty="0" err="1"/>
              <a:t>Cogen</a:t>
            </a:r>
            <a:r>
              <a:rPr lang="en-US" sz="1800" dirty="0"/>
              <a:t>. and Distributed Generation Act - November 11-13, 2011  </a:t>
            </a:r>
          </a:p>
          <a:p>
            <a:r>
              <a:rPr lang="en-US" sz="1800" dirty="0"/>
              <a:t>Update on the Deployment and Use of Smart Grid Technology in Georgia - October 17, 2011  </a:t>
            </a:r>
          </a:p>
          <a:p>
            <a:r>
              <a:rPr lang="en-US" sz="1800" dirty="0"/>
              <a:t>Sustainable Cities - GMA Annual Convention - June 2 -28, 2011  </a:t>
            </a:r>
          </a:p>
          <a:p>
            <a:r>
              <a:rPr lang="en-US" sz="1800" dirty="0"/>
              <a:t>Georgia's Constitutional Amendment 4: Guaranteed Energy Savings Performance Contracting - February 23, 2011  </a:t>
            </a:r>
          </a:p>
          <a:p>
            <a:r>
              <a:rPr lang="en-US" sz="1800" dirty="0"/>
              <a:t>Energy &amp; Sustainability Advisory: Energy Efficiency and Conservation – Successful Legislative Session in Georgia  - November 10, 2010 </a:t>
            </a:r>
          </a:p>
          <a:p>
            <a:pPr marL="0" indent="0">
              <a:buNone/>
            </a:pPr>
            <a:endParaRPr lang="en-US" sz="1600" dirty="0"/>
          </a:p>
          <a:p>
            <a:endParaRPr lang="en-US" dirty="0"/>
          </a:p>
        </p:txBody>
      </p:sp>
    </p:spTree>
    <p:extLst>
      <p:ext uri="{BB962C8B-B14F-4D97-AF65-F5344CB8AC3E}">
        <p14:creationId xmlns:p14="http://schemas.microsoft.com/office/powerpoint/2010/main" val="5973782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p:txBody>
          <a:bodyPr/>
          <a:lstStyle/>
          <a:p>
            <a:r>
              <a:rPr lang="en-US" sz="3600" b="1" dirty="0" smtClean="0"/>
              <a:t>Did you know?</a:t>
            </a:r>
            <a:endParaRPr lang="en-US" sz="3600" b="1" dirty="0"/>
          </a:p>
        </p:txBody>
      </p:sp>
      <p:sp>
        <p:nvSpPr>
          <p:cNvPr id="20489" name="Rectangle 9"/>
          <p:cNvSpPr>
            <a:spLocks noChangeArrowheads="1"/>
          </p:cNvSpPr>
          <p:nvPr/>
        </p:nvSpPr>
        <p:spPr bwMode="auto">
          <a:xfrm>
            <a:off x="304800" y="1676400"/>
            <a:ext cx="88392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b="0" dirty="0" smtClean="0">
              <a:solidFill>
                <a:schemeClr val="bg1"/>
              </a:solidFill>
            </a:endParaRPr>
          </a:p>
          <a:p>
            <a:pPr marL="342900" indent="-342900">
              <a:buFont typeface="Arial" pitchFamily="34" charset="0"/>
              <a:buChar char="•"/>
            </a:pPr>
            <a:r>
              <a:rPr lang="en-US" b="0" u="sng" dirty="0" smtClean="0">
                <a:solidFill>
                  <a:schemeClr val="bg1"/>
                </a:solidFill>
              </a:rPr>
              <a:t>Ga. </a:t>
            </a:r>
            <a:r>
              <a:rPr lang="en-US" b="0" u="sng" dirty="0">
                <a:solidFill>
                  <a:schemeClr val="bg1"/>
                </a:solidFill>
              </a:rPr>
              <a:t>Territorial Electric Service </a:t>
            </a:r>
            <a:r>
              <a:rPr lang="en-US" b="0" u="sng" dirty="0" smtClean="0">
                <a:solidFill>
                  <a:schemeClr val="bg1"/>
                </a:solidFill>
              </a:rPr>
              <a:t>Act of 1973</a:t>
            </a:r>
            <a:r>
              <a:rPr lang="en-US" b="0" dirty="0" smtClean="0">
                <a:solidFill>
                  <a:schemeClr val="bg1"/>
                </a:solidFill>
              </a:rPr>
              <a:t> </a:t>
            </a:r>
          </a:p>
          <a:p>
            <a:pPr marL="800100" lvl="1" indent="-342900">
              <a:buFont typeface="Arial" pitchFamily="34" charset="0"/>
              <a:buChar char="•"/>
            </a:pPr>
            <a:r>
              <a:rPr lang="en-US" b="0" dirty="0" smtClean="0">
                <a:solidFill>
                  <a:schemeClr val="bg1"/>
                </a:solidFill>
              </a:rPr>
              <a:t>Provides for exclusive service areas for each electric service provider (GPC, EMC and Municipals) with limited exceptions, e.g., large load customer choice and corridor (existing line) rights.  </a:t>
            </a:r>
          </a:p>
          <a:p>
            <a:pPr marL="800100" lvl="1" indent="-342900">
              <a:buFont typeface="Arial" pitchFamily="34" charset="0"/>
              <a:buChar char="•"/>
            </a:pPr>
            <a:endParaRPr lang="en-US" b="0" dirty="0" smtClean="0">
              <a:solidFill>
                <a:schemeClr val="bg1"/>
              </a:solidFill>
            </a:endParaRPr>
          </a:p>
          <a:p>
            <a:pPr marL="800100" lvl="1" indent="-342900">
              <a:buFont typeface="Arial" pitchFamily="34" charset="0"/>
              <a:buChar char="•"/>
            </a:pPr>
            <a:r>
              <a:rPr lang="en-US" b="0" dirty="0" smtClean="0">
                <a:solidFill>
                  <a:schemeClr val="bg1"/>
                </a:solidFill>
              </a:rPr>
              <a:t>Also, provides protections from discrimination by electric providers.</a:t>
            </a:r>
          </a:p>
          <a:p>
            <a:pPr lvl="1"/>
            <a:r>
              <a:rPr lang="en-US" b="0" dirty="0" smtClean="0">
                <a:solidFill>
                  <a:schemeClr val="bg1"/>
                </a:solidFill>
              </a:rPr>
              <a:t>    </a:t>
            </a:r>
          </a:p>
          <a:p>
            <a:pPr marL="342900" indent="-342900">
              <a:buFont typeface="Arial" pitchFamily="34" charset="0"/>
              <a:buChar char="•"/>
            </a:pPr>
            <a:r>
              <a:rPr lang="en-US" b="0" u="sng" dirty="0" smtClean="0">
                <a:solidFill>
                  <a:schemeClr val="bg1"/>
                </a:solidFill>
              </a:rPr>
              <a:t>Ga. Cogeneration </a:t>
            </a:r>
            <a:r>
              <a:rPr lang="en-US" b="0" u="sng" dirty="0">
                <a:solidFill>
                  <a:schemeClr val="bg1"/>
                </a:solidFill>
              </a:rPr>
              <a:t>and Distributed Generation Act of </a:t>
            </a:r>
            <a:r>
              <a:rPr lang="en-US" b="0" u="sng" dirty="0" smtClean="0">
                <a:solidFill>
                  <a:schemeClr val="bg1"/>
                </a:solidFill>
              </a:rPr>
              <a:t>2001</a:t>
            </a:r>
          </a:p>
          <a:p>
            <a:pPr marL="800100" lvl="2" indent="-342900">
              <a:buFont typeface="Arial" pitchFamily="34" charset="0"/>
              <a:buChar char="•"/>
            </a:pPr>
            <a:r>
              <a:rPr lang="en-US" b="0" dirty="0" smtClean="0">
                <a:solidFill>
                  <a:schemeClr val="bg1"/>
                </a:solidFill>
              </a:rPr>
              <a:t>Provides that customers that generate their own electricity may use that electricity free from most PSC regulation.  </a:t>
            </a:r>
          </a:p>
          <a:p>
            <a:pPr marL="800100" lvl="2" indent="-342900">
              <a:buFont typeface="Arial" pitchFamily="34" charset="0"/>
              <a:buChar char="•"/>
            </a:pPr>
            <a:endParaRPr lang="en-US" b="0" dirty="0" smtClean="0">
              <a:solidFill>
                <a:schemeClr val="bg1"/>
              </a:solidFill>
            </a:endParaRPr>
          </a:p>
          <a:p>
            <a:pPr marL="800100" lvl="2" indent="-342900">
              <a:buFont typeface="Arial" pitchFamily="34" charset="0"/>
              <a:buChar char="•"/>
            </a:pPr>
            <a:r>
              <a:rPr lang="en-US" b="0" dirty="0" smtClean="0">
                <a:solidFill>
                  <a:schemeClr val="bg1"/>
                </a:solidFill>
              </a:rPr>
              <a:t>Also, provides for the process by which customer generators may sell electricity back to an electric supplier in certain circumstances.    </a:t>
            </a:r>
          </a:p>
          <a:p>
            <a:pPr marL="342900" indent="-342900">
              <a:buFont typeface="Arial" pitchFamily="34" charset="0"/>
              <a:buChar char="•"/>
            </a:pPr>
            <a:endParaRPr lang="en-US" sz="2200" b="0" dirty="0" smtClean="0">
              <a:solidFill>
                <a:schemeClr val="bg1"/>
              </a:solidFill>
            </a:endParaRPr>
          </a:p>
        </p:txBody>
      </p:sp>
    </p:spTree>
    <p:extLst>
      <p:ext uri="{BB962C8B-B14F-4D97-AF65-F5344CB8AC3E}">
        <p14:creationId xmlns:p14="http://schemas.microsoft.com/office/powerpoint/2010/main" val="1229543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86800" cy="936625"/>
          </a:xfrm>
        </p:spPr>
        <p:txBody>
          <a:bodyPr/>
          <a:lstStyle/>
          <a:p>
            <a:r>
              <a:rPr lang="en-US" sz="4000" dirty="0" smtClean="0"/>
              <a:t>Focus Energy &amp; Sustainability </a:t>
            </a:r>
            <a:br>
              <a:rPr lang="en-US" sz="4000" dirty="0" smtClean="0"/>
            </a:br>
            <a:r>
              <a:rPr lang="en-US" sz="4000" dirty="0" smtClean="0"/>
              <a:t>Related Development</a:t>
            </a:r>
            <a:endParaRPr lang="en-US" sz="4000" dirty="0"/>
          </a:p>
        </p:txBody>
      </p:sp>
    </p:spTree>
    <p:extLst>
      <p:ext uri="{BB962C8B-B14F-4D97-AF65-F5344CB8AC3E}">
        <p14:creationId xmlns:p14="http://schemas.microsoft.com/office/powerpoint/2010/main" val="34843803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p:txBody>
          <a:bodyPr/>
          <a:lstStyle/>
          <a:p>
            <a:r>
              <a:rPr lang="en-US" sz="3600" b="1" dirty="0" smtClean="0"/>
              <a:t>Did you know?</a:t>
            </a:r>
            <a:endParaRPr lang="en-US" sz="3600" b="1" dirty="0"/>
          </a:p>
        </p:txBody>
      </p:sp>
      <p:sp>
        <p:nvSpPr>
          <p:cNvPr id="20489" name="Rectangle 9"/>
          <p:cNvSpPr>
            <a:spLocks noChangeArrowheads="1"/>
          </p:cNvSpPr>
          <p:nvPr/>
        </p:nvSpPr>
        <p:spPr bwMode="auto">
          <a:xfrm>
            <a:off x="304800" y="1676400"/>
            <a:ext cx="8305800"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b="0" dirty="0" smtClean="0">
              <a:solidFill>
                <a:schemeClr val="bg1"/>
              </a:solidFill>
            </a:endParaRPr>
          </a:p>
          <a:p>
            <a:pPr marL="342900" indent="-342900">
              <a:buFont typeface="Arial" pitchFamily="34" charset="0"/>
              <a:buChar char="•"/>
            </a:pPr>
            <a:r>
              <a:rPr lang="en-US" dirty="0" smtClean="0">
                <a:solidFill>
                  <a:schemeClr val="bg1"/>
                </a:solidFill>
              </a:rPr>
              <a:t>You can develop you own robust or limited electric or natural gas utility.</a:t>
            </a:r>
          </a:p>
          <a:p>
            <a:pPr marL="342900" indent="-342900">
              <a:buFont typeface="Arial" pitchFamily="34" charset="0"/>
              <a:buChar char="•"/>
            </a:pPr>
            <a:endParaRPr lang="en-US" dirty="0">
              <a:solidFill>
                <a:schemeClr val="bg1"/>
              </a:solidFill>
            </a:endParaRPr>
          </a:p>
          <a:p>
            <a:pPr marL="342900" indent="-342900">
              <a:buFont typeface="Arial" pitchFamily="34" charset="0"/>
              <a:buChar char="•"/>
            </a:pPr>
            <a:r>
              <a:rPr lang="en-US" dirty="0" smtClean="0">
                <a:solidFill>
                  <a:schemeClr val="bg1"/>
                </a:solidFill>
              </a:rPr>
              <a:t>That solar developers are calling your clients looking for incentives to develop projects to participate in Georgia Power’s Solar RFP.</a:t>
            </a:r>
          </a:p>
          <a:p>
            <a:pPr marL="342900" indent="-342900">
              <a:buFont typeface="Arial" pitchFamily="34" charset="0"/>
              <a:buChar char="•"/>
            </a:pPr>
            <a:endParaRPr lang="en-US" dirty="0">
              <a:solidFill>
                <a:schemeClr val="bg1"/>
              </a:solidFill>
            </a:endParaRPr>
          </a:p>
          <a:p>
            <a:pPr marL="342900" indent="-342900">
              <a:buFont typeface="Arial" pitchFamily="34" charset="0"/>
              <a:buChar char="•"/>
            </a:pPr>
            <a:r>
              <a:rPr lang="en-US" dirty="0" smtClean="0">
                <a:solidFill>
                  <a:schemeClr val="bg1"/>
                </a:solidFill>
              </a:rPr>
              <a:t>That electric vehicle and natural gas vehicle developers </a:t>
            </a:r>
            <a:r>
              <a:rPr lang="en-US" dirty="0">
                <a:solidFill>
                  <a:schemeClr val="bg1"/>
                </a:solidFill>
              </a:rPr>
              <a:t>are calling your </a:t>
            </a:r>
            <a:r>
              <a:rPr lang="en-US" dirty="0" smtClean="0">
                <a:solidFill>
                  <a:schemeClr val="bg1"/>
                </a:solidFill>
              </a:rPr>
              <a:t>clients to sell vehicles and for help in developing charging/fueling stations.</a:t>
            </a:r>
          </a:p>
          <a:p>
            <a:pPr marL="342900" indent="-342900">
              <a:buFont typeface="Arial" pitchFamily="34" charset="0"/>
              <a:buChar char="•"/>
            </a:pPr>
            <a:endParaRPr lang="en-US" dirty="0">
              <a:solidFill>
                <a:schemeClr val="bg1"/>
              </a:solidFill>
            </a:endParaRPr>
          </a:p>
          <a:p>
            <a:pPr marL="342900" indent="-342900">
              <a:buFont typeface="Arial" pitchFamily="34" charset="0"/>
              <a:buChar char="•"/>
            </a:pPr>
            <a:r>
              <a:rPr lang="en-US" dirty="0" smtClean="0">
                <a:solidFill>
                  <a:schemeClr val="bg1"/>
                </a:solidFill>
              </a:rPr>
              <a:t>That it is possible to arrange for your local </a:t>
            </a:r>
            <a:r>
              <a:rPr lang="en-US" dirty="0">
                <a:solidFill>
                  <a:schemeClr val="bg1"/>
                </a:solidFill>
              </a:rPr>
              <a:t>municipal </a:t>
            </a:r>
            <a:r>
              <a:rPr lang="en-US" dirty="0" smtClean="0">
                <a:solidFill>
                  <a:schemeClr val="bg1"/>
                </a:solidFill>
              </a:rPr>
              <a:t>electric provider to be your supplier for existing public facilities and not just new “customer choice” facilities.</a:t>
            </a:r>
          </a:p>
          <a:p>
            <a:pPr marL="342900" indent="-342900">
              <a:buFont typeface="Arial" pitchFamily="34" charset="0"/>
              <a:buChar char="•"/>
            </a:pPr>
            <a:endParaRPr lang="en-US" dirty="0">
              <a:solidFill>
                <a:schemeClr val="bg1"/>
              </a:solidFill>
            </a:endParaRPr>
          </a:p>
          <a:p>
            <a:pPr marL="342900" indent="-342900">
              <a:buFont typeface="Arial" pitchFamily="34" charset="0"/>
              <a:buChar char="•"/>
            </a:pPr>
            <a:r>
              <a:rPr lang="en-US" dirty="0" smtClean="0">
                <a:solidFill>
                  <a:schemeClr val="bg1"/>
                </a:solidFill>
              </a:rPr>
              <a:t>Local governments can use eminent domain to take a private utility provider’s facilities (e.g., Georgia Power) and municipalize their system.</a:t>
            </a:r>
          </a:p>
          <a:p>
            <a:pPr marL="342900" indent="-342900">
              <a:buFont typeface="Arial" pitchFamily="34" charset="0"/>
              <a:buChar char="•"/>
            </a:pPr>
            <a:endParaRPr lang="en-US" dirty="0">
              <a:solidFill>
                <a:schemeClr val="bg1"/>
              </a:solidFill>
            </a:endParaRPr>
          </a:p>
          <a:p>
            <a:pPr marL="342900" indent="-342900">
              <a:buFont typeface="Arial" pitchFamily="34" charset="0"/>
              <a:buChar char="•"/>
            </a:pPr>
            <a:endParaRPr lang="en-US" dirty="0" smtClean="0">
              <a:solidFill>
                <a:schemeClr val="bg1"/>
              </a:solidFill>
            </a:endParaRPr>
          </a:p>
          <a:p>
            <a:pPr marL="342900" indent="-342900">
              <a:buFont typeface="Arial" pitchFamily="34" charset="0"/>
              <a:buChar char="•"/>
            </a:pPr>
            <a:endParaRPr lang="en-US" sz="2200" b="0" dirty="0" smtClean="0">
              <a:solidFill>
                <a:schemeClr val="bg1"/>
              </a:solidFill>
            </a:endParaRPr>
          </a:p>
          <a:p>
            <a:pPr marL="342900" indent="-342900">
              <a:buFont typeface="Arial" pitchFamily="34" charset="0"/>
              <a:buChar char="•"/>
            </a:pPr>
            <a:endParaRPr lang="en-US" sz="2200" b="0" dirty="0" smtClean="0">
              <a:solidFill>
                <a:schemeClr val="bg1"/>
              </a:solidFill>
            </a:endParaRPr>
          </a:p>
        </p:txBody>
      </p:sp>
    </p:spTree>
    <p:extLst>
      <p:ext uri="{BB962C8B-B14F-4D97-AF65-F5344CB8AC3E}">
        <p14:creationId xmlns:p14="http://schemas.microsoft.com/office/powerpoint/2010/main" val="36570663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Questions:</a:t>
            </a:r>
            <a:br>
              <a:rPr lang="en-US" sz="3600" b="1" dirty="0" smtClean="0"/>
            </a:br>
            <a:endParaRPr lang="en-US" sz="3600" b="1" dirty="0"/>
          </a:p>
        </p:txBody>
      </p:sp>
      <p:sp>
        <p:nvSpPr>
          <p:cNvPr id="6" name="Content Placeholder 5"/>
          <p:cNvSpPr>
            <a:spLocks noGrp="1"/>
          </p:cNvSpPr>
          <p:nvPr>
            <p:ph idx="1"/>
          </p:nvPr>
        </p:nvSpPr>
        <p:spPr>
          <a:xfrm>
            <a:off x="228600" y="1371600"/>
            <a:ext cx="8610600" cy="3743325"/>
          </a:xfrm>
        </p:spPr>
        <p:txBody>
          <a:bodyPr/>
          <a:lstStyle/>
          <a:p>
            <a:pPr marL="0" indent="0">
              <a:buNone/>
            </a:pPr>
            <a:r>
              <a:rPr lang="en-US" sz="1800" dirty="0" smtClean="0"/>
              <a:t>Contact:</a:t>
            </a:r>
          </a:p>
          <a:p>
            <a:pPr marL="0" indent="0">
              <a:buNone/>
            </a:pPr>
            <a:endParaRPr lang="en-US" sz="2400" dirty="0"/>
          </a:p>
          <a:p>
            <a:pPr marL="0" indent="0" algn="ctr">
              <a:spcBef>
                <a:spcPts val="0"/>
              </a:spcBef>
              <a:buNone/>
            </a:pPr>
            <a:r>
              <a:rPr lang="en-US" sz="2400" dirty="0" smtClean="0"/>
              <a:t>Peter K. Floyd, Esq.</a:t>
            </a:r>
          </a:p>
          <a:p>
            <a:pPr marL="0" indent="0" algn="ctr">
              <a:spcBef>
                <a:spcPts val="0"/>
              </a:spcBef>
              <a:buNone/>
            </a:pPr>
            <a:r>
              <a:rPr lang="en-US" sz="2400" dirty="0" smtClean="0"/>
              <a:t>Partner </a:t>
            </a:r>
          </a:p>
          <a:p>
            <a:pPr marL="0" indent="0" algn="ctr">
              <a:spcBef>
                <a:spcPts val="0"/>
              </a:spcBef>
              <a:buNone/>
            </a:pPr>
            <a:r>
              <a:rPr lang="en-US" sz="2400" dirty="0" smtClean="0"/>
              <a:t>(Development, Energy &amp; Government)</a:t>
            </a:r>
          </a:p>
          <a:p>
            <a:pPr marL="0" indent="0" algn="ctr">
              <a:spcBef>
                <a:spcPts val="0"/>
              </a:spcBef>
              <a:buNone/>
            </a:pPr>
            <a:r>
              <a:rPr lang="en-US" sz="2400" dirty="0" smtClean="0"/>
              <a:t>Phone: 404-881-4510</a:t>
            </a:r>
          </a:p>
          <a:p>
            <a:pPr marL="0" indent="0" algn="ctr">
              <a:spcBef>
                <a:spcPts val="0"/>
              </a:spcBef>
              <a:buNone/>
            </a:pPr>
            <a:r>
              <a:rPr lang="en-US" sz="2400" dirty="0" smtClean="0"/>
              <a:t>Email: </a:t>
            </a:r>
            <a:r>
              <a:rPr lang="en-US" sz="2400" dirty="0" smtClean="0">
                <a:hlinkClick r:id="rId2"/>
              </a:rPr>
              <a:t>peter.floyd@alston.com</a:t>
            </a:r>
            <a:endParaRPr lang="en-US" sz="2400" dirty="0" smtClean="0"/>
          </a:p>
          <a:p>
            <a:pPr marL="0" indent="0" algn="ctr">
              <a:spcBef>
                <a:spcPts val="0"/>
              </a:spcBef>
              <a:buNone/>
            </a:pPr>
            <a:r>
              <a:rPr lang="en-US" sz="2400" dirty="0" smtClean="0"/>
              <a:t>Bio: </a:t>
            </a:r>
            <a:r>
              <a:rPr lang="en-US" sz="2400" dirty="0" smtClean="0">
                <a:hlinkClick r:id="rId3"/>
              </a:rPr>
              <a:t>http://www.linkedin.com/pub/peter-floyd/29/220/a86/</a:t>
            </a:r>
            <a:endParaRPr lang="en-US" sz="2400" dirty="0" smtClean="0"/>
          </a:p>
          <a:p>
            <a:pPr marL="0" indent="0" algn="ctr">
              <a:spcBef>
                <a:spcPts val="0"/>
              </a:spcBef>
              <a:buNone/>
            </a:pPr>
            <a:endParaRPr lang="en-US" dirty="0" smtClean="0"/>
          </a:p>
          <a:p>
            <a:pPr marL="0" indent="0" algn="ctr">
              <a:spcBef>
                <a:spcPts val="0"/>
              </a:spcBef>
              <a:buNone/>
            </a:pPr>
            <a:r>
              <a:rPr lang="en-US" dirty="0"/>
              <a:t>Atlanta • Charlotte • Dallas • Los Angeles • New York • Research Triangle • Silicon Valley • Ventura County • Washington, D.C</a:t>
            </a:r>
          </a:p>
          <a:p>
            <a:pPr marL="0" indent="0" algn="ctr">
              <a:spcBef>
                <a:spcPts val="0"/>
              </a:spcBef>
              <a:buNone/>
            </a:pPr>
            <a:endParaRPr lang="en-US" dirty="0"/>
          </a:p>
        </p:txBody>
      </p:sp>
    </p:spTree>
    <p:extLst>
      <p:ext uri="{BB962C8B-B14F-4D97-AF65-F5344CB8AC3E}">
        <p14:creationId xmlns:p14="http://schemas.microsoft.com/office/powerpoint/2010/main" val="3022212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228600" y="532947"/>
            <a:ext cx="8686800" cy="610053"/>
          </a:xfrm>
        </p:spPr>
        <p:txBody>
          <a:bodyPr/>
          <a:lstStyle/>
          <a:p>
            <a:r>
              <a:rPr lang="en-US" sz="3600" b="1" dirty="0" smtClean="0"/>
              <a:t>Why are my clients interested?</a:t>
            </a:r>
            <a:endParaRPr lang="en-US" sz="3600" b="1" dirty="0"/>
          </a:p>
        </p:txBody>
      </p:sp>
      <p:sp>
        <p:nvSpPr>
          <p:cNvPr id="20489" name="Rectangle 9"/>
          <p:cNvSpPr>
            <a:spLocks noChangeArrowheads="1"/>
          </p:cNvSpPr>
          <p:nvPr/>
        </p:nvSpPr>
        <p:spPr bwMode="auto">
          <a:xfrm>
            <a:off x="152400" y="1143000"/>
            <a:ext cx="88392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r>
              <a:rPr lang="en-US" dirty="0" smtClean="0">
                <a:solidFill>
                  <a:schemeClr val="bg1"/>
                </a:solidFill>
              </a:rPr>
              <a:t>Sustainability/Stewardship</a:t>
            </a:r>
          </a:p>
          <a:p>
            <a:endParaRPr lang="en-US" b="1" dirty="0" smtClean="0">
              <a:solidFill>
                <a:schemeClr val="bg1"/>
              </a:solidFill>
            </a:endParaRPr>
          </a:p>
          <a:p>
            <a:pPr lvl="1"/>
            <a:endParaRPr lang="en-US" b="1" dirty="0" smtClean="0">
              <a:solidFill>
                <a:schemeClr val="bg1"/>
              </a:solidFill>
            </a:endParaRPr>
          </a:p>
          <a:p>
            <a:pPr lvl="1"/>
            <a:r>
              <a:rPr lang="en-US" b="1" dirty="0" smtClean="0">
                <a:solidFill>
                  <a:schemeClr val="bg1"/>
                </a:solidFill>
              </a:rPr>
              <a:t>My </a:t>
            </a:r>
            <a:r>
              <a:rPr lang="en-US" b="1" dirty="0">
                <a:solidFill>
                  <a:schemeClr val="bg1"/>
                </a:solidFill>
              </a:rPr>
              <a:t>definition</a:t>
            </a:r>
            <a:r>
              <a:rPr lang="en-US" dirty="0">
                <a:solidFill>
                  <a:schemeClr val="bg1"/>
                </a:solidFill>
              </a:rPr>
              <a:t>: “The efficient use of limited resources.”</a:t>
            </a:r>
            <a:endParaRPr lang="en-US" dirty="0"/>
          </a:p>
          <a:p>
            <a:pPr marL="171450" indent="-171450">
              <a:buFont typeface="Arial" pitchFamily="34" charset="0"/>
              <a:buChar char="•"/>
            </a:pPr>
            <a:endParaRPr lang="en-US" dirty="0">
              <a:solidFill>
                <a:schemeClr val="bg1"/>
              </a:solidFill>
            </a:endParaRPr>
          </a:p>
          <a:p>
            <a:pPr lvl="1"/>
            <a:endParaRPr lang="en-US" b="1" dirty="0" smtClean="0">
              <a:solidFill>
                <a:schemeClr val="bg1"/>
              </a:solidFill>
            </a:endParaRPr>
          </a:p>
          <a:p>
            <a:pPr lvl="1"/>
            <a:r>
              <a:rPr lang="en-US" b="1" dirty="0" smtClean="0">
                <a:solidFill>
                  <a:schemeClr val="bg1"/>
                </a:solidFill>
              </a:rPr>
              <a:t>“Stewardship</a:t>
            </a:r>
            <a:r>
              <a:rPr lang="en-US" dirty="0" smtClean="0">
                <a:solidFill>
                  <a:schemeClr val="bg1"/>
                </a:solidFill>
              </a:rPr>
              <a:t> </a:t>
            </a:r>
            <a:r>
              <a:rPr lang="en-US" dirty="0">
                <a:solidFill>
                  <a:schemeClr val="bg1"/>
                </a:solidFill>
              </a:rPr>
              <a:t>is an ethic that embodies the responsible planning and management of resources. The concepts of stewardship can be applied to the </a:t>
            </a:r>
            <a:r>
              <a:rPr lang="en-US" dirty="0" smtClean="0">
                <a:solidFill>
                  <a:schemeClr val="bg1"/>
                </a:solidFill>
              </a:rPr>
              <a:t>environment, economics, health, property, information, theology, </a:t>
            </a:r>
            <a:r>
              <a:rPr lang="en-US" dirty="0">
                <a:solidFill>
                  <a:schemeClr val="bg1"/>
                </a:solidFill>
              </a:rPr>
              <a:t>etc</a:t>
            </a:r>
            <a:r>
              <a:rPr lang="en-US" dirty="0" smtClean="0">
                <a:solidFill>
                  <a:schemeClr val="bg1"/>
                </a:solidFill>
              </a:rPr>
              <a:t>.”</a:t>
            </a:r>
          </a:p>
          <a:p>
            <a:pPr lvl="1"/>
            <a:endParaRPr lang="en-US" sz="2400" dirty="0">
              <a:solidFill>
                <a:schemeClr val="bg1"/>
              </a:solidFill>
            </a:endParaRPr>
          </a:p>
          <a:p>
            <a:pPr marL="628650" lvl="1" indent="-171450">
              <a:buFont typeface="Arial" pitchFamily="34" charset="0"/>
              <a:buChar char="•"/>
            </a:pPr>
            <a:endParaRPr lang="en-US" sz="1600" dirty="0">
              <a:solidFill>
                <a:schemeClr val="bg1"/>
              </a:solidFill>
            </a:endParaRPr>
          </a:p>
          <a:p>
            <a:pPr lvl="1"/>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409042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927850" cy="424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914400"/>
            <a:ext cx="6541214" cy="1200329"/>
          </a:xfrm>
          <a:prstGeom prst="rect">
            <a:avLst/>
          </a:prstGeom>
          <a:noFill/>
        </p:spPr>
        <p:txBody>
          <a:bodyPr wrap="none" rtlCol="0">
            <a:spAutoFit/>
          </a:bodyPr>
          <a:lstStyle/>
          <a:p>
            <a:pPr marL="0" lvl="1"/>
            <a:endParaRPr lang="en-US" dirty="0" smtClean="0">
              <a:solidFill>
                <a:schemeClr val="bg1"/>
              </a:solidFill>
            </a:endParaRPr>
          </a:p>
          <a:p>
            <a:pPr marL="0" lvl="1"/>
            <a:r>
              <a:rPr lang="en-US" dirty="0" smtClean="0">
                <a:solidFill>
                  <a:schemeClr val="bg1"/>
                </a:solidFill>
              </a:rPr>
              <a:t>Low </a:t>
            </a:r>
            <a:r>
              <a:rPr lang="en-US" dirty="0">
                <a:solidFill>
                  <a:schemeClr val="bg1"/>
                </a:solidFill>
              </a:rPr>
              <a:t>costs of energy in US is </a:t>
            </a:r>
            <a:r>
              <a:rPr lang="en-US" dirty="0" smtClean="0">
                <a:solidFill>
                  <a:schemeClr val="bg1"/>
                </a:solidFill>
              </a:rPr>
              <a:t>a driver for </a:t>
            </a:r>
            <a:r>
              <a:rPr lang="en-US" dirty="0" err="1">
                <a:solidFill>
                  <a:schemeClr val="bg1"/>
                </a:solidFill>
              </a:rPr>
              <a:t>reshoring</a:t>
            </a:r>
            <a:r>
              <a:rPr lang="en-US" dirty="0">
                <a:solidFill>
                  <a:schemeClr val="bg1"/>
                </a:solidFill>
              </a:rPr>
              <a:t> of </a:t>
            </a:r>
            <a:r>
              <a:rPr lang="en-US" dirty="0" smtClean="0">
                <a:solidFill>
                  <a:schemeClr val="bg1"/>
                </a:solidFill>
              </a:rPr>
              <a:t>manufacturing</a:t>
            </a:r>
          </a:p>
          <a:p>
            <a:pPr marL="0" lvl="1"/>
            <a:endParaRPr lang="en-US" dirty="0">
              <a:solidFill>
                <a:schemeClr val="bg1"/>
              </a:solidFill>
            </a:endParaRPr>
          </a:p>
          <a:p>
            <a:endParaRPr lang="en-US" dirty="0"/>
          </a:p>
        </p:txBody>
      </p:sp>
      <p:sp>
        <p:nvSpPr>
          <p:cNvPr id="4" name="Rectangle 7"/>
          <p:cNvSpPr txBox="1">
            <a:spLocks noChangeArrowheads="1"/>
          </p:cNvSpPr>
          <p:nvPr/>
        </p:nvSpPr>
        <p:spPr>
          <a:xfrm>
            <a:off x="228600" y="532947"/>
            <a:ext cx="8686800" cy="610053"/>
          </a:xfrm>
          <a:prstGeom prst="rect">
            <a:avLst/>
          </a:prstGeom>
        </p:spPr>
        <p:txBody>
          <a:bodyPr/>
          <a:lstStyle>
            <a:lvl1pPr algn="ctr" rtl="0" eaLnBrk="1" fontAlgn="base" hangingPunct="1">
              <a:spcBef>
                <a:spcPct val="0"/>
              </a:spcBef>
              <a:spcAft>
                <a:spcPct val="0"/>
              </a:spcAft>
              <a:defRPr sz="3300">
                <a:solidFill>
                  <a:schemeClr val="bg1"/>
                </a:solidFill>
                <a:latin typeface="+mj-lt"/>
                <a:ea typeface="+mj-ea"/>
                <a:cs typeface="+mj-cs"/>
              </a:defRPr>
            </a:lvl1pPr>
            <a:lvl2pPr algn="ctr" rtl="0" eaLnBrk="1" fontAlgn="base" hangingPunct="1">
              <a:spcBef>
                <a:spcPct val="0"/>
              </a:spcBef>
              <a:spcAft>
                <a:spcPct val="0"/>
              </a:spcAft>
              <a:defRPr sz="3300">
                <a:solidFill>
                  <a:schemeClr val="bg1"/>
                </a:solidFill>
                <a:latin typeface="Times New Roman" pitchFamily="18" charset="0"/>
              </a:defRPr>
            </a:lvl2pPr>
            <a:lvl3pPr algn="ctr" rtl="0" eaLnBrk="1" fontAlgn="base" hangingPunct="1">
              <a:spcBef>
                <a:spcPct val="0"/>
              </a:spcBef>
              <a:spcAft>
                <a:spcPct val="0"/>
              </a:spcAft>
              <a:defRPr sz="3300">
                <a:solidFill>
                  <a:schemeClr val="bg1"/>
                </a:solidFill>
                <a:latin typeface="Times New Roman" pitchFamily="18" charset="0"/>
              </a:defRPr>
            </a:lvl3pPr>
            <a:lvl4pPr algn="ctr" rtl="0" eaLnBrk="1" fontAlgn="base" hangingPunct="1">
              <a:spcBef>
                <a:spcPct val="0"/>
              </a:spcBef>
              <a:spcAft>
                <a:spcPct val="0"/>
              </a:spcAft>
              <a:defRPr sz="3300">
                <a:solidFill>
                  <a:schemeClr val="bg1"/>
                </a:solidFill>
                <a:latin typeface="Times New Roman" pitchFamily="18" charset="0"/>
              </a:defRPr>
            </a:lvl4pPr>
            <a:lvl5pPr algn="ctr" rtl="0" eaLnBrk="1" fontAlgn="base" hangingPunct="1">
              <a:spcBef>
                <a:spcPct val="0"/>
              </a:spcBef>
              <a:spcAft>
                <a:spcPct val="0"/>
              </a:spcAft>
              <a:defRPr sz="3300">
                <a:solidFill>
                  <a:schemeClr val="bg1"/>
                </a:solidFill>
                <a:latin typeface="Times New Roman" pitchFamily="18" charset="0"/>
              </a:defRPr>
            </a:lvl5pPr>
            <a:lvl6pPr marL="457200" algn="ctr" rtl="0" eaLnBrk="1" fontAlgn="base" hangingPunct="1">
              <a:spcBef>
                <a:spcPct val="0"/>
              </a:spcBef>
              <a:spcAft>
                <a:spcPct val="0"/>
              </a:spcAft>
              <a:defRPr sz="3300">
                <a:solidFill>
                  <a:schemeClr val="bg1"/>
                </a:solidFill>
                <a:latin typeface="Times New Roman" pitchFamily="18" charset="0"/>
              </a:defRPr>
            </a:lvl6pPr>
            <a:lvl7pPr marL="914400" algn="ctr" rtl="0" eaLnBrk="1" fontAlgn="base" hangingPunct="1">
              <a:spcBef>
                <a:spcPct val="0"/>
              </a:spcBef>
              <a:spcAft>
                <a:spcPct val="0"/>
              </a:spcAft>
              <a:defRPr sz="3300">
                <a:solidFill>
                  <a:schemeClr val="bg1"/>
                </a:solidFill>
                <a:latin typeface="Times New Roman" pitchFamily="18" charset="0"/>
              </a:defRPr>
            </a:lvl7pPr>
            <a:lvl8pPr marL="1371600" algn="ctr" rtl="0" eaLnBrk="1" fontAlgn="base" hangingPunct="1">
              <a:spcBef>
                <a:spcPct val="0"/>
              </a:spcBef>
              <a:spcAft>
                <a:spcPct val="0"/>
              </a:spcAft>
              <a:defRPr sz="3300">
                <a:solidFill>
                  <a:schemeClr val="bg1"/>
                </a:solidFill>
                <a:latin typeface="Times New Roman" pitchFamily="18" charset="0"/>
              </a:defRPr>
            </a:lvl8pPr>
            <a:lvl9pPr marL="1828800" algn="ctr" rtl="0" eaLnBrk="1" fontAlgn="base" hangingPunct="1">
              <a:spcBef>
                <a:spcPct val="0"/>
              </a:spcBef>
              <a:spcAft>
                <a:spcPct val="0"/>
              </a:spcAft>
              <a:defRPr sz="3300">
                <a:solidFill>
                  <a:schemeClr val="bg1"/>
                </a:solidFill>
                <a:latin typeface="Times New Roman" pitchFamily="18" charset="0"/>
              </a:defRPr>
            </a:lvl9pPr>
          </a:lstStyle>
          <a:p>
            <a:r>
              <a:rPr lang="en-US" sz="3600" b="1" dirty="0" smtClean="0"/>
              <a:t>Why are my clients interested?</a:t>
            </a:r>
            <a:endParaRPr lang="en-US" sz="3600" b="1" dirty="0"/>
          </a:p>
        </p:txBody>
      </p:sp>
    </p:spTree>
    <p:extLst>
      <p:ext uri="{BB962C8B-B14F-4D97-AF65-F5344CB8AC3E}">
        <p14:creationId xmlns:p14="http://schemas.microsoft.com/office/powerpoint/2010/main" val="2205149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67623"/>
            <a:ext cx="6742113" cy="406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5486400"/>
            <a:ext cx="8229600" cy="781752"/>
          </a:xfrm>
          <a:prstGeom prst="rect">
            <a:avLst/>
          </a:prstGeom>
        </p:spPr>
        <p:txBody>
          <a:bodyPr wrap="square">
            <a:spAutoFit/>
          </a:bodyPr>
          <a:lstStyle/>
          <a:p>
            <a:pPr marL="342900" lvl="0" indent="-342900" eaLnBrk="0" fontAlgn="base" hangingPunct="0">
              <a:spcBef>
                <a:spcPct val="20000"/>
              </a:spcBef>
              <a:spcAft>
                <a:spcPct val="0"/>
              </a:spcAft>
              <a:buClr>
                <a:srgbClr val="FFE471"/>
              </a:buClr>
              <a:buFont typeface="Wingdings" pitchFamily="2" charset="2"/>
              <a:buChar char="§"/>
            </a:pPr>
            <a:r>
              <a:rPr lang="en-US" sz="1400" kern="0" dirty="0">
                <a:solidFill>
                  <a:schemeClr val="bg1"/>
                </a:solidFill>
              </a:rPr>
              <a:t>AKA:  the “</a:t>
            </a:r>
            <a:r>
              <a:rPr lang="en-US" sz="1400" kern="0" dirty="0" err="1">
                <a:solidFill>
                  <a:schemeClr val="bg1"/>
                </a:solidFill>
              </a:rPr>
              <a:t>Frack</a:t>
            </a:r>
            <a:r>
              <a:rPr lang="en-US" sz="1400" kern="0" dirty="0">
                <a:solidFill>
                  <a:schemeClr val="bg1"/>
                </a:solidFill>
              </a:rPr>
              <a:t> You” Europe and Japan Chart…</a:t>
            </a:r>
          </a:p>
          <a:p>
            <a:pPr marL="342900" lvl="0" indent="-342900" eaLnBrk="0" fontAlgn="base" hangingPunct="0">
              <a:spcBef>
                <a:spcPct val="20000"/>
              </a:spcBef>
              <a:spcAft>
                <a:spcPct val="0"/>
              </a:spcAft>
              <a:buClr>
                <a:srgbClr val="FFE471"/>
              </a:buClr>
              <a:buFont typeface="Wingdings" pitchFamily="2" charset="2"/>
              <a:buChar char="§"/>
            </a:pPr>
            <a:r>
              <a:rPr lang="en-US" sz="1400" kern="0" dirty="0">
                <a:solidFill>
                  <a:schemeClr val="bg1"/>
                </a:solidFill>
              </a:rPr>
              <a:t>Source: </a:t>
            </a:r>
            <a:r>
              <a:rPr lang="en-US" sz="1400" kern="0" dirty="0">
                <a:solidFill>
                  <a:schemeClr val="bg1"/>
                </a:solidFill>
                <a:hlinkClick r:id="rId3"/>
              </a:rPr>
              <a:t>http://ourfiniteworld.com/2012/03/23/why-us-natural-gas-prices-are-so-low-are-changes-needed</a:t>
            </a:r>
            <a:r>
              <a:rPr lang="en-US" sz="1400" kern="0" dirty="0">
                <a:solidFill>
                  <a:schemeClr val="bg1"/>
                </a:solidFill>
              </a:rPr>
              <a:t>; </a:t>
            </a:r>
            <a:r>
              <a:rPr lang="en-US" sz="1400" kern="0" dirty="0">
                <a:solidFill>
                  <a:schemeClr val="bg1"/>
                </a:solidFill>
                <a:hlinkClick r:id="rId4"/>
              </a:rPr>
              <a:t>World Bank Commodity Price Data (pink sheet)</a:t>
            </a:r>
            <a:endParaRPr lang="en-US" sz="1400" kern="0" dirty="0">
              <a:solidFill>
                <a:schemeClr val="bg1"/>
              </a:solidFill>
            </a:endParaRPr>
          </a:p>
        </p:txBody>
      </p:sp>
      <p:sp>
        <p:nvSpPr>
          <p:cNvPr id="3" name="TextBox 2"/>
          <p:cNvSpPr txBox="1"/>
          <p:nvPr/>
        </p:nvSpPr>
        <p:spPr>
          <a:xfrm>
            <a:off x="152400" y="762000"/>
            <a:ext cx="8915400" cy="923330"/>
          </a:xfrm>
          <a:prstGeom prst="rect">
            <a:avLst/>
          </a:prstGeom>
          <a:noFill/>
        </p:spPr>
        <p:txBody>
          <a:bodyPr wrap="square" rtlCol="0">
            <a:spAutoFit/>
          </a:bodyPr>
          <a:lstStyle/>
          <a:p>
            <a:pPr marL="0" lvl="1"/>
            <a:endParaRPr lang="en-US" dirty="0" smtClean="0">
              <a:solidFill>
                <a:schemeClr val="bg1"/>
              </a:solidFill>
            </a:endParaRPr>
          </a:p>
          <a:p>
            <a:pPr marL="0" lvl="1" algn="ctr"/>
            <a:r>
              <a:rPr lang="en-US" dirty="0" smtClean="0">
                <a:solidFill>
                  <a:schemeClr val="bg1"/>
                </a:solidFill>
              </a:rPr>
              <a:t>Low </a:t>
            </a:r>
            <a:r>
              <a:rPr lang="en-US" dirty="0">
                <a:solidFill>
                  <a:schemeClr val="bg1"/>
                </a:solidFill>
              </a:rPr>
              <a:t>costs of energy in US is a driver for </a:t>
            </a:r>
            <a:r>
              <a:rPr lang="en-US" dirty="0" err="1">
                <a:solidFill>
                  <a:schemeClr val="bg1"/>
                </a:solidFill>
              </a:rPr>
              <a:t>reshoring</a:t>
            </a:r>
            <a:r>
              <a:rPr lang="en-US" dirty="0">
                <a:solidFill>
                  <a:schemeClr val="bg1"/>
                </a:solidFill>
              </a:rPr>
              <a:t> of manufacturing</a:t>
            </a:r>
          </a:p>
          <a:p>
            <a:endParaRPr lang="en-US" dirty="0"/>
          </a:p>
        </p:txBody>
      </p:sp>
      <p:sp>
        <p:nvSpPr>
          <p:cNvPr id="5" name="Rectangle 7"/>
          <p:cNvSpPr txBox="1">
            <a:spLocks noChangeArrowheads="1"/>
          </p:cNvSpPr>
          <p:nvPr/>
        </p:nvSpPr>
        <p:spPr>
          <a:xfrm>
            <a:off x="228600" y="532947"/>
            <a:ext cx="8686800" cy="610053"/>
          </a:xfrm>
          <a:prstGeom prst="rect">
            <a:avLst/>
          </a:prstGeom>
        </p:spPr>
        <p:txBody>
          <a:bodyPr/>
          <a:lstStyle>
            <a:lvl1pPr algn="ctr" rtl="0" eaLnBrk="1" fontAlgn="base" hangingPunct="1">
              <a:spcBef>
                <a:spcPct val="0"/>
              </a:spcBef>
              <a:spcAft>
                <a:spcPct val="0"/>
              </a:spcAft>
              <a:defRPr sz="3300">
                <a:solidFill>
                  <a:schemeClr val="bg1"/>
                </a:solidFill>
                <a:latin typeface="+mj-lt"/>
                <a:ea typeface="+mj-ea"/>
                <a:cs typeface="+mj-cs"/>
              </a:defRPr>
            </a:lvl1pPr>
            <a:lvl2pPr algn="ctr" rtl="0" eaLnBrk="1" fontAlgn="base" hangingPunct="1">
              <a:spcBef>
                <a:spcPct val="0"/>
              </a:spcBef>
              <a:spcAft>
                <a:spcPct val="0"/>
              </a:spcAft>
              <a:defRPr sz="3300">
                <a:solidFill>
                  <a:schemeClr val="bg1"/>
                </a:solidFill>
                <a:latin typeface="Times New Roman" pitchFamily="18" charset="0"/>
              </a:defRPr>
            </a:lvl2pPr>
            <a:lvl3pPr algn="ctr" rtl="0" eaLnBrk="1" fontAlgn="base" hangingPunct="1">
              <a:spcBef>
                <a:spcPct val="0"/>
              </a:spcBef>
              <a:spcAft>
                <a:spcPct val="0"/>
              </a:spcAft>
              <a:defRPr sz="3300">
                <a:solidFill>
                  <a:schemeClr val="bg1"/>
                </a:solidFill>
                <a:latin typeface="Times New Roman" pitchFamily="18" charset="0"/>
              </a:defRPr>
            </a:lvl3pPr>
            <a:lvl4pPr algn="ctr" rtl="0" eaLnBrk="1" fontAlgn="base" hangingPunct="1">
              <a:spcBef>
                <a:spcPct val="0"/>
              </a:spcBef>
              <a:spcAft>
                <a:spcPct val="0"/>
              </a:spcAft>
              <a:defRPr sz="3300">
                <a:solidFill>
                  <a:schemeClr val="bg1"/>
                </a:solidFill>
                <a:latin typeface="Times New Roman" pitchFamily="18" charset="0"/>
              </a:defRPr>
            </a:lvl4pPr>
            <a:lvl5pPr algn="ctr" rtl="0" eaLnBrk="1" fontAlgn="base" hangingPunct="1">
              <a:spcBef>
                <a:spcPct val="0"/>
              </a:spcBef>
              <a:spcAft>
                <a:spcPct val="0"/>
              </a:spcAft>
              <a:defRPr sz="3300">
                <a:solidFill>
                  <a:schemeClr val="bg1"/>
                </a:solidFill>
                <a:latin typeface="Times New Roman" pitchFamily="18" charset="0"/>
              </a:defRPr>
            </a:lvl5pPr>
            <a:lvl6pPr marL="457200" algn="ctr" rtl="0" eaLnBrk="1" fontAlgn="base" hangingPunct="1">
              <a:spcBef>
                <a:spcPct val="0"/>
              </a:spcBef>
              <a:spcAft>
                <a:spcPct val="0"/>
              </a:spcAft>
              <a:defRPr sz="3300">
                <a:solidFill>
                  <a:schemeClr val="bg1"/>
                </a:solidFill>
                <a:latin typeface="Times New Roman" pitchFamily="18" charset="0"/>
              </a:defRPr>
            </a:lvl6pPr>
            <a:lvl7pPr marL="914400" algn="ctr" rtl="0" eaLnBrk="1" fontAlgn="base" hangingPunct="1">
              <a:spcBef>
                <a:spcPct val="0"/>
              </a:spcBef>
              <a:spcAft>
                <a:spcPct val="0"/>
              </a:spcAft>
              <a:defRPr sz="3300">
                <a:solidFill>
                  <a:schemeClr val="bg1"/>
                </a:solidFill>
                <a:latin typeface="Times New Roman" pitchFamily="18" charset="0"/>
              </a:defRPr>
            </a:lvl7pPr>
            <a:lvl8pPr marL="1371600" algn="ctr" rtl="0" eaLnBrk="1" fontAlgn="base" hangingPunct="1">
              <a:spcBef>
                <a:spcPct val="0"/>
              </a:spcBef>
              <a:spcAft>
                <a:spcPct val="0"/>
              </a:spcAft>
              <a:defRPr sz="3300">
                <a:solidFill>
                  <a:schemeClr val="bg1"/>
                </a:solidFill>
                <a:latin typeface="Times New Roman" pitchFamily="18" charset="0"/>
              </a:defRPr>
            </a:lvl8pPr>
            <a:lvl9pPr marL="1828800" algn="ctr" rtl="0" eaLnBrk="1" fontAlgn="base" hangingPunct="1">
              <a:spcBef>
                <a:spcPct val="0"/>
              </a:spcBef>
              <a:spcAft>
                <a:spcPct val="0"/>
              </a:spcAft>
              <a:defRPr sz="3300">
                <a:solidFill>
                  <a:schemeClr val="bg1"/>
                </a:solidFill>
                <a:latin typeface="Times New Roman" pitchFamily="18" charset="0"/>
              </a:defRPr>
            </a:lvl9pPr>
          </a:lstStyle>
          <a:p>
            <a:r>
              <a:rPr lang="en-US" sz="3600" b="1" dirty="0" smtClean="0"/>
              <a:t>Why are my clients interested?</a:t>
            </a:r>
            <a:endParaRPr lang="en-US" sz="3600" b="1" dirty="0"/>
          </a:p>
        </p:txBody>
      </p:sp>
    </p:spTree>
    <p:extLst>
      <p:ext uri="{BB962C8B-B14F-4D97-AF65-F5344CB8AC3E}">
        <p14:creationId xmlns:p14="http://schemas.microsoft.com/office/powerpoint/2010/main" val="3761612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Alston &amp; Bird PowerPoint Template - solid blue background_1">
  <a:themeElements>
    <a:clrScheme name="New AB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 AB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 AB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AB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AB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AB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AB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AB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AB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Alston &amp; Bird PowerPoint Template - solid blue background_1</Template>
  <TotalTime>478</TotalTime>
  <Words>4690</Words>
  <Application>Microsoft Office PowerPoint</Application>
  <PresentationFormat>On-screen Show (4:3)</PresentationFormat>
  <Paragraphs>532</Paragraphs>
  <Slides>61</Slides>
  <Notes>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Alston &amp; Bird PowerPoint Template - solid blue background_1</vt:lpstr>
      <vt:lpstr>  Georgia Infrastructure &amp;  Energy Opportunities –  Innovative Intergovernmental &amp;  Public Private Partnerships  Peter K. Floyd, Esq.</vt:lpstr>
      <vt:lpstr>Alston &amp; Bird LLP</vt:lpstr>
      <vt:lpstr>Peter K. Floyd</vt:lpstr>
      <vt:lpstr>Table of Contents</vt:lpstr>
      <vt:lpstr>     Get to the Point  - Whether AFVs or a fueling/charging station is right for you is simply one part of an overall operational cost savings and sustainability strategy as a business or local government.  - All traditional financing options (plus a few more) are available to Georgia local governments.  - There are more economic and efficient financing, savings and technology opportunities available for larger projects.  - Multiple local governments should consider working together and with local business regionally to define a cohesive plan and take advantage of economies of scale.      </vt:lpstr>
      <vt:lpstr>Focus Energy &amp; Sustainability  Related Development</vt:lpstr>
      <vt:lpstr>Why are my clients interested?</vt:lpstr>
      <vt:lpstr>PowerPoint Presentation</vt:lpstr>
      <vt:lpstr>PowerPoint Presentation</vt:lpstr>
      <vt:lpstr>Why are my clients interested?</vt:lpstr>
      <vt:lpstr>Why are my clients interested?</vt:lpstr>
      <vt:lpstr>Why are my clients interested?</vt:lpstr>
      <vt:lpstr>Why are my clients interested?</vt:lpstr>
      <vt:lpstr>Why are my clients interested?</vt:lpstr>
      <vt:lpstr>Overview of Georgia Public/PPP Finance and Development Structures</vt:lpstr>
      <vt:lpstr>PowerPoint Presentation</vt:lpstr>
      <vt:lpstr>Traditional Structures (cont.) </vt:lpstr>
      <vt:lpstr>Dublin High School Project Medium Scale Example: Larger commercial customers or developers  (100kW to 1 MW) </vt:lpstr>
      <vt:lpstr> Traditional with a Twist</vt:lpstr>
      <vt:lpstr>Other Examples  </vt:lpstr>
      <vt:lpstr>Other Examples  </vt:lpstr>
      <vt:lpstr>Energy and Operational Cost Savings  (ESPC and other)</vt:lpstr>
      <vt:lpstr>Traditional ESPCs: Typical transaction</vt:lpstr>
      <vt:lpstr>ESPC Markets</vt:lpstr>
      <vt:lpstr>Role of ESPCs in Green Building</vt:lpstr>
      <vt:lpstr>Georgia ESPC Legislation</vt:lpstr>
      <vt:lpstr>Georgia ESPC Legislation</vt:lpstr>
      <vt:lpstr>How does that impact me and my clients?</vt:lpstr>
      <vt:lpstr>Georgia ESPC Legislation</vt:lpstr>
      <vt:lpstr>Georgia ESPC Legislation</vt:lpstr>
      <vt:lpstr>Georgia ESPC Legislation</vt:lpstr>
      <vt:lpstr>Potential Issues:  </vt:lpstr>
      <vt:lpstr>Example  </vt:lpstr>
      <vt:lpstr>Joint Intergov. Infrastructure Development, Funding and Operation</vt:lpstr>
      <vt:lpstr>Baxter International and the  Stanton Springs Industrial Park</vt:lpstr>
      <vt:lpstr>PowerPoint Presentation</vt:lpstr>
      <vt:lpstr>PowerPoint Presentation</vt:lpstr>
      <vt:lpstr>$14 million Georgia BioScience Training Center in Stanton Springs Industrial Park</vt:lpstr>
      <vt:lpstr>PowerPoint Presentation</vt:lpstr>
      <vt:lpstr>Intergovernmental Coop.</vt:lpstr>
      <vt:lpstr> Infrastructure as a Service  (Outsourcing)</vt:lpstr>
      <vt:lpstr>PowerPoint Presentation</vt:lpstr>
      <vt:lpstr> On-Bill Financing and PACE </vt:lpstr>
      <vt:lpstr>PowerPoint Presentation</vt:lpstr>
      <vt:lpstr>PowerPoint Presentation</vt:lpstr>
      <vt:lpstr>Property Assessed Clean Energy  (PACE) Bonds</vt:lpstr>
      <vt:lpstr>Georgia’s Version of PACE</vt:lpstr>
      <vt:lpstr>Clean Energy Atlanta Program</vt:lpstr>
      <vt:lpstr>PowerPoint Presentation</vt:lpstr>
      <vt:lpstr>Energy &amp; Operation Savings Takeaways</vt:lpstr>
      <vt:lpstr>Energy &amp; Operation Savings Takeaways</vt:lpstr>
      <vt:lpstr>Energy &amp; Operation Savings Takeaways</vt:lpstr>
      <vt:lpstr>     Get to the Point  - Whether AFVs or a fueling/charging station is right for you is simply one part of an overall operational cost savings and sustainability strategy as a business or local government.  - All traditional financing options (plus a few more) are available to Georgia local governments.  - There are more economic and efficient financing, savings and technology opportunities available for larger projects.  - Multiple local governments should consider working together and with local business regionally to define a cohesive plan and take advantage of economies of scale.      </vt:lpstr>
      <vt:lpstr>Sharing some ideas</vt:lpstr>
      <vt:lpstr>PKF – Other Presentations and Events</vt:lpstr>
      <vt:lpstr>PKF – Other Presentations and Events</vt:lpstr>
      <vt:lpstr>PKF – Other Presentations and Events</vt:lpstr>
      <vt:lpstr>PKF – Other Presentations and Events</vt:lpstr>
      <vt:lpstr>Did you know?</vt:lpstr>
      <vt:lpstr>Did you know?</vt:lpstr>
      <vt:lpstr>Questions: </vt:lpstr>
    </vt:vector>
  </TitlesOfParts>
  <Company>Alston &amp; Bird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Steps Utilities and Local Governments Can Take to Support Economic &amp; Community Development  Peter K. Floyd, Esq.</dc:title>
  <dc:creator>Alston &amp; Bird</dc:creator>
  <cp:lastModifiedBy>Alston &amp; Bird</cp:lastModifiedBy>
  <cp:revision>120</cp:revision>
  <dcterms:created xsi:type="dcterms:W3CDTF">2014-05-09T05:38:58Z</dcterms:created>
  <dcterms:modified xsi:type="dcterms:W3CDTF">2014-06-16T14:25:33Z</dcterms:modified>
</cp:coreProperties>
</file>