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23"/>
  </p:notesMasterIdLst>
  <p:handoutMasterIdLst>
    <p:handoutMasterId r:id="rId24"/>
  </p:handoutMasterIdLst>
  <p:sldIdLst>
    <p:sldId id="306" r:id="rId2"/>
    <p:sldId id="325" r:id="rId3"/>
    <p:sldId id="328" r:id="rId4"/>
    <p:sldId id="329" r:id="rId5"/>
    <p:sldId id="333" r:id="rId6"/>
    <p:sldId id="330" r:id="rId7"/>
    <p:sldId id="331" r:id="rId8"/>
    <p:sldId id="334" r:id="rId9"/>
    <p:sldId id="335" r:id="rId10"/>
    <p:sldId id="336" r:id="rId11"/>
    <p:sldId id="337" r:id="rId12"/>
    <p:sldId id="338" r:id="rId13"/>
    <p:sldId id="340" r:id="rId14"/>
    <p:sldId id="341" r:id="rId15"/>
    <p:sldId id="342" r:id="rId16"/>
    <p:sldId id="343" r:id="rId17"/>
    <p:sldId id="344" r:id="rId18"/>
    <p:sldId id="345" r:id="rId19"/>
    <p:sldId id="346" r:id="rId20"/>
    <p:sldId id="347" r:id="rId21"/>
    <p:sldId id="327" r:id="rId22"/>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DD9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8" autoAdjust="0"/>
    <p:restoredTop sz="94660"/>
  </p:normalViewPr>
  <p:slideViewPr>
    <p:cSldViewPr>
      <p:cViewPr>
        <p:scale>
          <a:sx n="76" d="100"/>
          <a:sy n="76" d="100"/>
        </p:scale>
        <p:origin x="-2634" y="-8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83299"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83300"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83301"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F39C2A44-1952-414E-94AA-AF825366F6C6}" type="slidenum">
              <a:rPr lang="en-US"/>
              <a:pPr>
                <a:defRPr/>
              </a:pPr>
              <a:t>‹#›</a:t>
            </a:fld>
            <a:endParaRPr lang="en-US" dirty="0"/>
          </a:p>
        </p:txBody>
      </p:sp>
    </p:spTree>
    <p:extLst>
      <p:ext uri="{BB962C8B-B14F-4D97-AF65-F5344CB8AC3E}">
        <p14:creationId xmlns:p14="http://schemas.microsoft.com/office/powerpoint/2010/main" val="954794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59" tIns="46329" rIns="92659" bIns="46329" numCol="1" anchor="t" anchorCtr="0" compatLnSpc="1">
            <a:prstTxWarp prst="textNoShape">
              <a:avLst/>
            </a:prstTxWarp>
          </a:bodyPr>
          <a:lstStyle>
            <a:lvl1pPr defTabSz="925513" eaLnBrk="1" hangingPunct="1">
              <a:defRPr sz="1200">
                <a:latin typeface="Arial" charset="0"/>
              </a:defRPr>
            </a:lvl1pPr>
          </a:lstStyle>
          <a:p>
            <a:pPr>
              <a:defRPr/>
            </a:pPr>
            <a:endParaRPr lang="en-US" dirty="0"/>
          </a:p>
        </p:txBody>
      </p:sp>
      <p:sp>
        <p:nvSpPr>
          <p:cNvPr id="20483"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59" tIns="46329" rIns="92659" bIns="46329" numCol="1" anchor="t" anchorCtr="0" compatLnSpc="1">
            <a:prstTxWarp prst="textNoShape">
              <a:avLst/>
            </a:prstTxWarp>
          </a:bodyPr>
          <a:lstStyle>
            <a:lvl1pPr algn="r" defTabSz="925513" eaLnBrk="1" hangingPunct="1">
              <a:defRPr sz="1200">
                <a:latin typeface="Arial" charset="0"/>
              </a:defRPr>
            </a:lvl1pPr>
          </a:lstStyle>
          <a:p>
            <a:pPr>
              <a:defRPr/>
            </a:pPr>
            <a:endParaRPr lang="en-US" dirty="0"/>
          </a:p>
        </p:txBody>
      </p:sp>
      <p:sp>
        <p:nvSpPr>
          <p:cNvPr id="1024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701675" y="4416425"/>
            <a:ext cx="5608638"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59" tIns="46329" rIns="92659" bIns="4632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59" tIns="46329" rIns="92659" bIns="46329" numCol="1" anchor="b" anchorCtr="0" compatLnSpc="1">
            <a:prstTxWarp prst="textNoShape">
              <a:avLst/>
            </a:prstTxWarp>
          </a:bodyPr>
          <a:lstStyle>
            <a:lvl1pPr defTabSz="925513" eaLnBrk="1" hangingPunct="1">
              <a:defRPr sz="1200">
                <a:latin typeface="Arial" charset="0"/>
              </a:defRPr>
            </a:lvl1pPr>
          </a:lstStyle>
          <a:p>
            <a:pPr>
              <a:defRPr/>
            </a:pPr>
            <a:endParaRPr lang="en-US" dirty="0"/>
          </a:p>
        </p:txBody>
      </p:sp>
      <p:sp>
        <p:nvSpPr>
          <p:cNvPr id="20487"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59" tIns="46329" rIns="92659" bIns="46329" numCol="1" anchor="b" anchorCtr="0" compatLnSpc="1">
            <a:prstTxWarp prst="textNoShape">
              <a:avLst/>
            </a:prstTxWarp>
          </a:bodyPr>
          <a:lstStyle>
            <a:lvl1pPr algn="r" defTabSz="925513" eaLnBrk="1" hangingPunct="1">
              <a:defRPr sz="1200">
                <a:latin typeface="Arial" charset="0"/>
              </a:defRPr>
            </a:lvl1pPr>
          </a:lstStyle>
          <a:p>
            <a:pPr>
              <a:defRPr/>
            </a:pPr>
            <a:fld id="{98FEDC36-53E3-45FB-94ED-12B870468982}" type="slidenum">
              <a:rPr lang="en-US"/>
              <a:pPr>
                <a:defRPr/>
              </a:pPr>
              <a:t>‹#›</a:t>
            </a:fld>
            <a:endParaRPr lang="en-US" dirty="0"/>
          </a:p>
        </p:txBody>
      </p:sp>
    </p:spTree>
    <p:extLst>
      <p:ext uri="{BB962C8B-B14F-4D97-AF65-F5344CB8AC3E}">
        <p14:creationId xmlns:p14="http://schemas.microsoft.com/office/powerpoint/2010/main" val="3737299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493777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929196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929196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929196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929196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564993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9291964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9291964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9291964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9291964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929196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1328000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929196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785611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56499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797587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797587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718997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929196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929196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564993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spcAft>
                <a:spcPts val="1200"/>
              </a:spcAft>
              <a:defRPr sz="2400"/>
            </a:lvl2pPr>
            <a:lvl3pPr>
              <a:spcAft>
                <a:spcPts val="1200"/>
              </a:spcAft>
              <a:defRPr sz="2000"/>
            </a:lvl3pPr>
            <a:lvl4pPr>
              <a:spcAft>
                <a:spcPts val="1200"/>
              </a:spcAft>
              <a:defRPr sz="1800"/>
            </a:lvl4pPr>
            <a:lvl5pPr>
              <a:spcAft>
                <a:spcPts val="1200"/>
              </a:spcAft>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10400" y="6553200"/>
            <a:ext cx="1979036" cy="189425"/>
          </a:xfrm>
          <a:prstGeom prst="rect">
            <a:avLst/>
          </a:prstGeom>
        </p:spPr>
      </p:pic>
    </p:spTree>
    <p:extLst>
      <p:ext uri="{BB962C8B-B14F-4D97-AF65-F5344CB8AC3E}">
        <p14:creationId xmlns:p14="http://schemas.microsoft.com/office/powerpoint/2010/main" val="11654633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EA7E191-5F94-4FC1-B823-BD7CABF7FA06}" type="datetime1">
              <a:rPr lang="en-US" smtClean="0"/>
              <a:pPr/>
              <a:t>8/20/2014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2029561347"/>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856D55-EFBE-4F9B-8A5F-09D42CA22A9B}" type="datetime1">
              <a:rPr lang="en-US" smtClean="0"/>
              <a:pPr/>
              <a:t>8/20/2014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380513074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5CFCF5A-EA79-452C-A52C-1A2668C2E7DF}" type="datetime1">
              <a:rPr lang="en-US" smtClean="0"/>
              <a:pPr/>
              <a:t>8/20/2014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299985702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E5C4C28-BD4B-4892-9A2D-6E19BD753A9A}" type="datetime1">
              <a:rPr lang="en-US" smtClean="0"/>
              <a:pPr/>
              <a:t>8/20/2014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125385309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0743" y="12954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5" name="Straight Connector 14"/>
          <p:cNvCxnSpPr/>
          <p:nvPr/>
        </p:nvCxnSpPr>
        <p:spPr>
          <a:xfrm>
            <a:off x="-19050" y="6629400"/>
            <a:ext cx="7029450" cy="0"/>
          </a:xfrm>
          <a:prstGeom prst="line">
            <a:avLst/>
          </a:prstGeom>
          <a:ln w="3175">
            <a:solidFill>
              <a:srgbClr val="003A5D"/>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userDrawn="1"/>
        </p:nvPicPr>
        <p:blipFill rotWithShape="1">
          <a:blip r:embed="rId7" cstate="print">
            <a:extLst>
              <a:ext uri="{28A0092B-C50C-407E-A947-70E740481C1C}">
                <a14:useLocalDpi xmlns:a14="http://schemas.microsoft.com/office/drawing/2010/main" val="0"/>
              </a:ext>
            </a:extLst>
          </a:blip>
          <a:srcRect t="1359" r="6274"/>
          <a:stretch/>
        </p:blipFill>
        <p:spPr>
          <a:xfrm>
            <a:off x="-11502" y="-1438"/>
            <a:ext cx="9155502" cy="1113410"/>
          </a:xfrm>
          <a:prstGeom prst="rect">
            <a:avLst/>
          </a:prstGeom>
        </p:spPr>
      </p:pic>
      <p:sp>
        <p:nvSpPr>
          <p:cNvPr id="2" name="Title Placeholder 1"/>
          <p:cNvSpPr>
            <a:spLocks noGrp="1"/>
          </p:cNvSpPr>
          <p:nvPr>
            <p:ph type="title"/>
          </p:nvPr>
        </p:nvSpPr>
        <p:spPr>
          <a:xfrm>
            <a:off x="304800" y="76200"/>
            <a:ext cx="5791200" cy="762000"/>
          </a:xfrm>
          <a:prstGeom prst="rect">
            <a:avLst/>
          </a:prstGeom>
        </p:spPr>
        <p:txBody>
          <a:bodyPr vert="horz" lIns="91440" tIns="45720" rIns="91440" bIns="45720" rtlCol="0" anchor="b" anchorCtr="0">
            <a:normAutofit/>
          </a:bodyPr>
          <a:lstStyle/>
          <a:p>
            <a:r>
              <a:rPr lang="en-US" dirty="0" smtClean="0"/>
              <a:t>Click to edit Master title style</a:t>
            </a:r>
            <a:endParaRPr lang="en-US" dirty="0"/>
          </a:p>
        </p:txBody>
      </p:sp>
      <p:pic>
        <p:nvPicPr>
          <p:cNvPr id="14" name="Picture 1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010400" y="6553200"/>
            <a:ext cx="1979036" cy="189425"/>
          </a:xfrm>
          <a:prstGeom prst="rect">
            <a:avLst/>
          </a:prstGeom>
        </p:spPr>
      </p:pic>
    </p:spTree>
    <p:extLst>
      <p:ext uri="{BB962C8B-B14F-4D97-AF65-F5344CB8AC3E}">
        <p14:creationId xmlns:p14="http://schemas.microsoft.com/office/powerpoint/2010/main" val="4149740628"/>
      </p:ext>
    </p:extLst>
  </p:cSld>
  <p:clrMap bg1="lt1" tx1="dk1" bg2="lt2" tx2="dk2" accent1="accent1" accent2="accent2" accent3="accent3" accent4="accent4" accent5="accent5" accent6="accent6" hlink="hlink" folHlink="folHlink"/>
  <p:sldLayoutIdLst>
    <p:sldLayoutId id="2147483786" r:id="rId1"/>
    <p:sldLayoutId id="2147483792" r:id="rId2"/>
    <p:sldLayoutId id="2147483793" r:id="rId3"/>
    <p:sldLayoutId id="2147483794" r:id="rId4"/>
    <p:sldLayoutId id="2147483795" r:id="rId5"/>
  </p:sldLayoutIdLst>
  <p:timing>
    <p:tnLst>
      <p:par>
        <p:cTn id="1" dur="indefinite" restart="never" nodeType="tmRoot"/>
      </p:par>
    </p:tnLst>
  </p:timing>
  <p:hf hdr="0" ftr="0" dt="0"/>
  <p:txStyles>
    <p:titleStyle>
      <a:lvl1pPr algn="l" defTabSz="914400" rtl="0" eaLnBrk="1" latinLnBrk="0" hangingPunct="1">
        <a:spcBef>
          <a:spcPct val="0"/>
        </a:spcBef>
        <a:buNone/>
        <a:defRPr sz="2600" b="1" kern="1200">
          <a:solidFill>
            <a:schemeClr val="bg1"/>
          </a:solidFill>
          <a:latin typeface="Minion Pro" pitchFamily="18" charset="0"/>
          <a:ea typeface="+mj-ea"/>
          <a:cs typeface="+mj-cs"/>
        </a:defRPr>
      </a:lvl1pPr>
    </p:titleStyle>
    <p:bodyStyle>
      <a:lvl1pPr marL="230188" indent="-230188" algn="l" defTabSz="914400" rtl="0" eaLnBrk="1" latinLnBrk="0" hangingPunct="1">
        <a:spcBef>
          <a:spcPct val="20000"/>
        </a:spcBef>
        <a:buFont typeface="Arial" pitchFamily="34" charset="0"/>
        <a:buChar char="•"/>
        <a:defRPr sz="2400" kern="1200">
          <a:solidFill>
            <a:schemeClr val="tx1"/>
          </a:solidFill>
          <a:latin typeface="Minion Pro" pitchFamily="18" charset="0"/>
          <a:ea typeface="+mn-ea"/>
          <a:cs typeface="+mn-cs"/>
        </a:defRPr>
      </a:lvl1pPr>
      <a:lvl2pPr marL="684213" indent="-227013" algn="l" defTabSz="914400" rtl="0" eaLnBrk="1" latinLnBrk="0" hangingPunct="1">
        <a:spcBef>
          <a:spcPct val="20000"/>
        </a:spcBef>
        <a:buFont typeface="Arial" pitchFamily="34" charset="0"/>
        <a:buChar char="•"/>
        <a:defRPr sz="2000" kern="1200">
          <a:solidFill>
            <a:schemeClr val="tx1"/>
          </a:solidFill>
          <a:latin typeface="Minion Pro" pitchFamily="18" charset="0"/>
          <a:ea typeface="+mn-ea"/>
          <a:cs typeface="+mn-cs"/>
        </a:defRPr>
      </a:lvl2pPr>
      <a:lvl3pPr marL="1144588" indent="-230188" algn="l" defTabSz="914400" rtl="0" eaLnBrk="1" latinLnBrk="0" hangingPunct="1">
        <a:spcBef>
          <a:spcPct val="20000"/>
        </a:spcBef>
        <a:buFont typeface="Arial" pitchFamily="34" charset="0"/>
        <a:buChar char="•"/>
        <a:defRPr sz="1800" kern="1200">
          <a:solidFill>
            <a:schemeClr val="tx1"/>
          </a:solidFill>
          <a:latin typeface="Minion Pro" pitchFamily="18" charset="0"/>
          <a:ea typeface="+mn-ea"/>
          <a:cs typeface="+mn-cs"/>
        </a:defRPr>
      </a:lvl3pPr>
      <a:lvl4pPr marL="1598613" indent="-227013" algn="l" defTabSz="914400" rtl="0" eaLnBrk="1" latinLnBrk="0" hangingPunct="1">
        <a:spcBef>
          <a:spcPct val="20000"/>
        </a:spcBef>
        <a:buFont typeface="Arial" pitchFamily="34" charset="0"/>
        <a:buChar char="•"/>
        <a:defRPr sz="1600" kern="1200">
          <a:solidFill>
            <a:schemeClr val="tx1"/>
          </a:solidFill>
          <a:latin typeface="Minion Pro" pitchFamily="18" charset="0"/>
          <a:ea typeface="+mn-ea"/>
          <a:cs typeface="+mn-cs"/>
        </a:defRPr>
      </a:lvl4pPr>
      <a:lvl5pPr marL="2058988" indent="-230188" algn="l" defTabSz="914400" rtl="0" eaLnBrk="1" latinLnBrk="0" hangingPunct="1">
        <a:spcBef>
          <a:spcPct val="20000"/>
        </a:spcBef>
        <a:buFont typeface="Arial" pitchFamily="34" charset="0"/>
        <a:buChar char="•"/>
        <a:defRPr sz="1600" kern="1200">
          <a:solidFill>
            <a:schemeClr val="tx1"/>
          </a:solidFill>
          <a:latin typeface="Minion Pro"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mailto:edward.kang@alston.com"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t="1205" r="468"/>
          <a:stretch/>
        </p:blipFill>
        <p:spPr>
          <a:xfrm>
            <a:off x="-6137" y="0"/>
            <a:ext cx="9162411" cy="6262530"/>
          </a:xfrm>
          <a:prstGeom prst="rect">
            <a:avLst/>
          </a:prstGeom>
        </p:spPr>
      </p:pic>
      <p:sp>
        <p:nvSpPr>
          <p:cNvPr id="3074" name="Title 1"/>
          <p:cNvSpPr>
            <a:spLocks noGrp="1"/>
          </p:cNvSpPr>
          <p:nvPr>
            <p:ph type="title"/>
          </p:nvPr>
        </p:nvSpPr>
        <p:spPr>
          <a:xfrm>
            <a:off x="304800" y="3581400"/>
            <a:ext cx="8229600" cy="685800"/>
          </a:xfrm>
        </p:spPr>
        <p:txBody>
          <a:bodyPr>
            <a:normAutofit/>
          </a:bodyPr>
          <a:lstStyle/>
          <a:p>
            <a:pPr algn="ctr"/>
            <a:r>
              <a:rPr lang="en-US" sz="1800" dirty="0" smtClean="0">
                <a:solidFill>
                  <a:schemeClr val="bg1"/>
                </a:solidFill>
                <a:latin typeface="Minion Pro" pitchFamily="18" charset="0"/>
              </a:rPr>
              <a:t>New York Hedge Fund Roundtable Webinar</a:t>
            </a:r>
          </a:p>
        </p:txBody>
      </p:sp>
      <p:sp>
        <p:nvSpPr>
          <p:cNvPr id="4099" name="Content Placeholder 2"/>
          <p:cNvSpPr>
            <a:spLocks noGrp="1"/>
          </p:cNvSpPr>
          <p:nvPr>
            <p:ph idx="1"/>
          </p:nvPr>
        </p:nvSpPr>
        <p:spPr>
          <a:xfrm>
            <a:off x="457200" y="4313237"/>
            <a:ext cx="8229600" cy="4525963"/>
          </a:xfrm>
        </p:spPr>
        <p:txBody>
          <a:bodyPr>
            <a:noAutofit/>
          </a:bodyPr>
          <a:lstStyle/>
          <a:p>
            <a:pPr marL="0" indent="0" algn="ctr">
              <a:spcAft>
                <a:spcPts val="600"/>
              </a:spcAft>
              <a:buNone/>
            </a:pPr>
            <a:r>
              <a:rPr lang="en-US" sz="2200" b="1" dirty="0" smtClean="0">
                <a:solidFill>
                  <a:schemeClr val="bg1"/>
                </a:solidFill>
                <a:latin typeface="Minion Pro" pitchFamily="18" charset="0"/>
              </a:rPr>
              <a:t>Enforcement Hot Topics for the Hedge Fund Community</a:t>
            </a:r>
          </a:p>
          <a:p>
            <a:pPr marL="0" indent="0" algn="ctr">
              <a:buNone/>
            </a:pPr>
            <a:r>
              <a:rPr lang="en-US" sz="1800" dirty="0" smtClean="0">
                <a:solidFill>
                  <a:schemeClr val="bg1"/>
                </a:solidFill>
                <a:latin typeface="Minion Pro" pitchFamily="18" charset="0"/>
              </a:rPr>
              <a:t>August 21, 2014</a:t>
            </a:r>
          </a:p>
          <a:p>
            <a:pPr marL="0" indent="0" algn="ctr">
              <a:buNone/>
            </a:pPr>
            <a:r>
              <a:rPr lang="en-US" sz="1800" dirty="0" smtClean="0">
                <a:solidFill>
                  <a:schemeClr val="bg1"/>
                </a:solidFill>
              </a:rPr>
              <a:t>Edward </a:t>
            </a:r>
            <a:r>
              <a:rPr lang="en-US" sz="1800" dirty="0">
                <a:solidFill>
                  <a:schemeClr val="bg1"/>
                </a:solidFill>
              </a:rPr>
              <a:t>T. </a:t>
            </a:r>
            <a:r>
              <a:rPr lang="en-US" sz="1800" dirty="0" smtClean="0">
                <a:solidFill>
                  <a:schemeClr val="bg1"/>
                </a:solidFill>
              </a:rPr>
              <a:t>Kang, Partner</a:t>
            </a:r>
          </a:p>
          <a:p>
            <a:pPr marL="0" indent="0" algn="ctr">
              <a:buNone/>
            </a:pPr>
            <a:r>
              <a:rPr lang="en-US" sz="1800" dirty="0" smtClean="0">
                <a:solidFill>
                  <a:schemeClr val="bg1"/>
                </a:solidFill>
              </a:rPr>
              <a:t>Alston &amp; Bird LLP</a:t>
            </a:r>
            <a:endParaRPr lang="en-US" sz="1800" dirty="0">
              <a:solidFill>
                <a:schemeClr val="bg1"/>
              </a:solidFill>
            </a:endParaRPr>
          </a:p>
          <a:p>
            <a:pPr algn="ctr"/>
            <a:endParaRPr lang="en-US" sz="1800" dirty="0"/>
          </a:p>
          <a:p>
            <a:endParaRPr lang="en-US" sz="1800" dirty="0" smtClean="0"/>
          </a:p>
          <a:p>
            <a:endParaRPr lang="en-US" sz="1800" dirty="0" smtClean="0"/>
          </a:p>
        </p:txBody>
      </p:sp>
      <p:sp>
        <p:nvSpPr>
          <p:cNvPr id="3076" name="Slide Number Placeholder 3"/>
          <p:cNvSpPr>
            <a:spLocks noGrp="1"/>
          </p:cNvSpPr>
          <p:nvPr>
            <p:ph type="sldNum" sz="quarter" idx="4294967295"/>
          </p:nvPr>
        </p:nvSpPr>
        <p:spPr>
          <a:xfrm>
            <a:off x="0" y="6381750"/>
            <a:ext cx="914400" cy="476250"/>
          </a:xfrm>
          <a:prstGeom prst="rect">
            <a:avLst/>
          </a:prstGeom>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FE9C191-2965-4335-9846-F6DA8760110F}" type="slidenum">
              <a:rPr lang="en-US" sz="1200" smtClean="0">
                <a:solidFill>
                  <a:schemeClr val="accent2"/>
                </a:solidFill>
                <a:latin typeface="Arial" charset="0"/>
              </a:rPr>
              <a:pPr/>
              <a:t>1</a:t>
            </a:fld>
            <a:endParaRPr lang="en-US" sz="1200" dirty="0" smtClean="0">
              <a:solidFill>
                <a:schemeClr val="accent2"/>
              </a:solidFill>
              <a:latin typeface="Arial" charset="0"/>
            </a:endParaRPr>
          </a:p>
        </p:txBody>
      </p:sp>
      <p:cxnSp>
        <p:nvCxnSpPr>
          <p:cNvPr id="17" name="Straight Connector 16"/>
          <p:cNvCxnSpPr/>
          <p:nvPr/>
        </p:nvCxnSpPr>
        <p:spPr>
          <a:xfrm>
            <a:off x="0" y="6467475"/>
            <a:ext cx="91440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10400" y="6400800"/>
            <a:ext cx="1979036" cy="1894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599"/>
            <a:ext cx="8229600" cy="533401"/>
          </a:xfrm>
        </p:spPr>
        <p:txBody>
          <a:bodyPr>
            <a:normAutofit/>
          </a:bodyPr>
          <a:lstStyle/>
          <a:p>
            <a:r>
              <a:rPr lang="en-US" u="sng" dirty="0" smtClean="0">
                <a:solidFill>
                  <a:schemeClr val="tx1"/>
                </a:solidFill>
              </a:rPr>
              <a:t>Risk Area #1</a:t>
            </a:r>
            <a:r>
              <a:rPr lang="en-US" dirty="0" smtClean="0">
                <a:solidFill>
                  <a:schemeClr val="tx1"/>
                </a:solidFill>
              </a:rPr>
              <a:t>:  Portfolio Companies</a:t>
            </a:r>
            <a:endParaRPr lang="en-US" dirty="0">
              <a:solidFill>
                <a:schemeClr val="tx1"/>
              </a:solidFill>
            </a:endParaRPr>
          </a:p>
        </p:txBody>
      </p:sp>
      <p:sp>
        <p:nvSpPr>
          <p:cNvPr id="3" name="Content Placeholder 2"/>
          <p:cNvSpPr>
            <a:spLocks noGrp="1"/>
          </p:cNvSpPr>
          <p:nvPr>
            <p:ph idx="1"/>
          </p:nvPr>
        </p:nvSpPr>
        <p:spPr>
          <a:xfrm>
            <a:off x="457200" y="2286000"/>
            <a:ext cx="8229600" cy="3733800"/>
          </a:xfrm>
        </p:spPr>
        <p:txBody>
          <a:bodyPr>
            <a:normAutofit/>
          </a:bodyPr>
          <a:lstStyle/>
          <a:p>
            <a:r>
              <a:rPr lang="en-US" sz="2400" dirty="0" smtClean="0"/>
              <a:t>Hedge funds may be liable for FCPA violations of its portfolio companies.</a:t>
            </a:r>
          </a:p>
          <a:p>
            <a:r>
              <a:rPr lang="en-US" sz="2400" dirty="0" smtClean="0"/>
              <a:t>Under agency theory of liability, if majority-owned or otherwise exercise control.</a:t>
            </a:r>
          </a:p>
          <a:p>
            <a:r>
              <a:rPr lang="en-US" sz="2400" dirty="0" smtClean="0"/>
              <a:t>Under “willful blindness” theory of liability if red flags are ignored.</a:t>
            </a:r>
            <a:endParaRPr lang="en-US" sz="2400" dirty="0"/>
          </a:p>
        </p:txBody>
      </p:sp>
      <p:sp>
        <p:nvSpPr>
          <p:cNvPr id="4" name="Title 1"/>
          <p:cNvSpPr txBox="1">
            <a:spLocks/>
          </p:cNvSpPr>
          <p:nvPr/>
        </p:nvSpPr>
        <p:spPr>
          <a:xfrm>
            <a:off x="304800" y="76200"/>
            <a:ext cx="5791200" cy="762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1" kern="1200">
                <a:solidFill>
                  <a:schemeClr val="bg1"/>
                </a:solidFill>
                <a:latin typeface="Minion Pro" pitchFamily="18" charset="0"/>
                <a:ea typeface="+mj-ea"/>
                <a:cs typeface="+mj-cs"/>
              </a:defRPr>
            </a:lvl1pPr>
          </a:lstStyle>
          <a:p>
            <a:r>
              <a:rPr lang="en-US" dirty="0" smtClean="0"/>
              <a:t>Risk Areas</a:t>
            </a:r>
            <a:endParaRPr lang="en-US" dirty="0"/>
          </a:p>
        </p:txBody>
      </p:sp>
    </p:spTree>
    <p:extLst>
      <p:ext uri="{BB962C8B-B14F-4D97-AF65-F5344CB8AC3E}">
        <p14:creationId xmlns:p14="http://schemas.microsoft.com/office/powerpoint/2010/main" val="1654550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599"/>
            <a:ext cx="8229600" cy="533401"/>
          </a:xfrm>
        </p:spPr>
        <p:txBody>
          <a:bodyPr>
            <a:normAutofit/>
          </a:bodyPr>
          <a:lstStyle/>
          <a:p>
            <a:r>
              <a:rPr lang="en-US" u="sng" dirty="0" smtClean="0">
                <a:solidFill>
                  <a:schemeClr val="tx1"/>
                </a:solidFill>
              </a:rPr>
              <a:t>Risk Area #2</a:t>
            </a:r>
            <a:r>
              <a:rPr lang="en-US" dirty="0" smtClean="0">
                <a:solidFill>
                  <a:schemeClr val="tx1"/>
                </a:solidFill>
              </a:rPr>
              <a:t>:  Third Party Liability</a:t>
            </a:r>
            <a:endParaRPr lang="en-US" dirty="0">
              <a:solidFill>
                <a:schemeClr val="tx1"/>
              </a:solidFill>
            </a:endParaRPr>
          </a:p>
        </p:txBody>
      </p:sp>
      <p:sp>
        <p:nvSpPr>
          <p:cNvPr id="3" name="Content Placeholder 2"/>
          <p:cNvSpPr>
            <a:spLocks noGrp="1"/>
          </p:cNvSpPr>
          <p:nvPr>
            <p:ph idx="1"/>
          </p:nvPr>
        </p:nvSpPr>
        <p:spPr>
          <a:xfrm>
            <a:off x="457200" y="2133600"/>
            <a:ext cx="8229600" cy="3886200"/>
          </a:xfrm>
        </p:spPr>
        <p:txBody>
          <a:bodyPr>
            <a:normAutofit/>
          </a:bodyPr>
          <a:lstStyle/>
          <a:p>
            <a:r>
              <a:rPr lang="en-US" sz="2400" dirty="0" smtClean="0"/>
              <a:t>90% of FCPA cases brought by DOJ and SEC are related to bribes funneled through third party intermediaries.</a:t>
            </a:r>
          </a:p>
          <a:p>
            <a:r>
              <a:rPr lang="en-US" sz="2400" dirty="0" smtClean="0"/>
              <a:t>All placement agents, finders, intermediaries, or other third parties that hedge funds engage to assist with fundraising or assistance in investments may present FCPA exposure.</a:t>
            </a:r>
            <a:endParaRPr lang="en-US" sz="2400" dirty="0"/>
          </a:p>
        </p:txBody>
      </p:sp>
      <p:sp>
        <p:nvSpPr>
          <p:cNvPr id="4" name="Title 1"/>
          <p:cNvSpPr txBox="1">
            <a:spLocks/>
          </p:cNvSpPr>
          <p:nvPr/>
        </p:nvSpPr>
        <p:spPr>
          <a:xfrm>
            <a:off x="304800" y="76200"/>
            <a:ext cx="5791200" cy="762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1" kern="1200">
                <a:solidFill>
                  <a:schemeClr val="bg1"/>
                </a:solidFill>
                <a:latin typeface="Minion Pro" pitchFamily="18" charset="0"/>
                <a:ea typeface="+mj-ea"/>
                <a:cs typeface="+mj-cs"/>
              </a:defRPr>
            </a:lvl1pPr>
          </a:lstStyle>
          <a:p>
            <a:r>
              <a:rPr lang="en-US" dirty="0" smtClean="0"/>
              <a:t>Risk Areas</a:t>
            </a:r>
            <a:endParaRPr lang="en-US" dirty="0"/>
          </a:p>
        </p:txBody>
      </p:sp>
    </p:spTree>
    <p:extLst>
      <p:ext uri="{BB962C8B-B14F-4D97-AF65-F5344CB8AC3E}">
        <p14:creationId xmlns:p14="http://schemas.microsoft.com/office/powerpoint/2010/main" val="2598312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599"/>
            <a:ext cx="8229600" cy="533401"/>
          </a:xfrm>
        </p:spPr>
        <p:txBody>
          <a:bodyPr>
            <a:normAutofit/>
          </a:bodyPr>
          <a:lstStyle/>
          <a:p>
            <a:r>
              <a:rPr lang="en-US" u="sng" dirty="0" smtClean="0">
                <a:solidFill>
                  <a:schemeClr val="tx1"/>
                </a:solidFill>
              </a:rPr>
              <a:t>Risk Area #3</a:t>
            </a:r>
            <a:r>
              <a:rPr lang="en-US" dirty="0" smtClean="0">
                <a:solidFill>
                  <a:schemeClr val="tx1"/>
                </a:solidFill>
              </a:rPr>
              <a:t>:  Solicitation of Inbound Investment</a:t>
            </a:r>
            <a:endParaRPr lang="en-US" dirty="0">
              <a:solidFill>
                <a:schemeClr val="tx1"/>
              </a:solidFill>
            </a:endParaRPr>
          </a:p>
        </p:txBody>
      </p:sp>
      <p:sp>
        <p:nvSpPr>
          <p:cNvPr id="3" name="Content Placeholder 2"/>
          <p:cNvSpPr>
            <a:spLocks noGrp="1"/>
          </p:cNvSpPr>
          <p:nvPr>
            <p:ph idx="1"/>
          </p:nvPr>
        </p:nvSpPr>
        <p:spPr>
          <a:xfrm>
            <a:off x="457200" y="2133600"/>
            <a:ext cx="8229600" cy="3352800"/>
          </a:xfrm>
        </p:spPr>
        <p:txBody>
          <a:bodyPr>
            <a:normAutofit lnSpcReduction="10000"/>
          </a:bodyPr>
          <a:lstStyle/>
          <a:p>
            <a:r>
              <a:rPr lang="en-US" sz="2400" dirty="0" smtClean="0"/>
              <a:t>Gifts, travel, meals, entertainment.</a:t>
            </a:r>
          </a:p>
          <a:p>
            <a:pPr marL="0" indent="0">
              <a:buNone/>
              <a:defRPr/>
            </a:pPr>
            <a:endParaRPr lang="en-US" sz="1900" dirty="0" smtClean="0">
              <a:cs typeface="Arial" pitchFamily="34" charset="0"/>
            </a:endParaRPr>
          </a:p>
          <a:p>
            <a:pPr marL="120650" indent="-120650">
              <a:defRPr/>
            </a:pPr>
            <a:r>
              <a:rPr lang="en-US" sz="1900" dirty="0" smtClean="0">
                <a:cs typeface="Arial" pitchFamily="34" charset="0"/>
              </a:rPr>
              <a:t>A portfolio company works regularly with a Middle East SWF</a:t>
            </a:r>
          </a:p>
          <a:p>
            <a:pPr marL="120650" indent="-120650">
              <a:defRPr/>
            </a:pPr>
            <a:r>
              <a:rPr lang="en-US" sz="1900" dirty="0" smtClean="0">
                <a:cs typeface="Arial" pitchFamily="34" charset="0"/>
              </a:rPr>
              <a:t>To continue the good relationships between the entities and show the SWF around the Company’s business, the Company invites several of the SWF’s officials to its New York City office for a weekend retreat.</a:t>
            </a:r>
          </a:p>
          <a:p>
            <a:pPr marL="120650" indent="-120650">
              <a:defRPr/>
            </a:pPr>
            <a:r>
              <a:rPr lang="en-US" sz="1900" dirty="0" smtClean="0">
                <a:cs typeface="Arial" pitchFamily="34" charset="0"/>
              </a:rPr>
              <a:t>The SWF officials fly first class and stay at a 5 star hotel.</a:t>
            </a:r>
          </a:p>
          <a:p>
            <a:pPr marL="120650" indent="-120650">
              <a:defRPr/>
            </a:pPr>
            <a:r>
              <a:rPr lang="en-US" sz="1900" dirty="0" smtClean="0">
                <a:cs typeface="Arial" pitchFamily="34" charset="0"/>
              </a:rPr>
              <a:t>The trip will last 4 days and include two two-hour meetings, along with several dinners, a baseball game, and a bus-tour of New York.</a:t>
            </a:r>
          </a:p>
          <a:p>
            <a:pPr marL="120650" indent="-120650">
              <a:defRPr/>
            </a:pPr>
            <a:r>
              <a:rPr lang="en-US" sz="1900" dirty="0" smtClean="0">
                <a:cs typeface="Arial" pitchFamily="34" charset="0"/>
              </a:rPr>
              <a:t>Concerns / red flags?</a:t>
            </a:r>
          </a:p>
          <a:p>
            <a:endParaRPr lang="en-US" sz="2400" dirty="0"/>
          </a:p>
        </p:txBody>
      </p:sp>
      <p:sp>
        <p:nvSpPr>
          <p:cNvPr id="4" name="Title 1"/>
          <p:cNvSpPr txBox="1">
            <a:spLocks/>
          </p:cNvSpPr>
          <p:nvPr/>
        </p:nvSpPr>
        <p:spPr>
          <a:xfrm>
            <a:off x="304800" y="76200"/>
            <a:ext cx="5791200" cy="762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1" kern="1200">
                <a:solidFill>
                  <a:schemeClr val="bg1"/>
                </a:solidFill>
                <a:latin typeface="Minion Pro" pitchFamily="18" charset="0"/>
                <a:ea typeface="+mj-ea"/>
                <a:cs typeface="+mj-cs"/>
              </a:defRPr>
            </a:lvl1pPr>
          </a:lstStyle>
          <a:p>
            <a:r>
              <a:rPr lang="en-US" dirty="0" smtClean="0"/>
              <a:t>Risk Areas</a:t>
            </a:r>
            <a:endParaRPr lang="en-US" dirty="0"/>
          </a:p>
        </p:txBody>
      </p:sp>
      <p:sp>
        <p:nvSpPr>
          <p:cNvPr id="5" name="Rectangle 4"/>
          <p:cNvSpPr/>
          <p:nvPr/>
        </p:nvSpPr>
        <p:spPr>
          <a:xfrm>
            <a:off x="457200" y="2791216"/>
            <a:ext cx="8382000" cy="26189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14718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295400"/>
            <a:ext cx="8229600" cy="76199"/>
          </a:xfrm>
        </p:spPr>
        <p:txBody>
          <a:bodyPr>
            <a:normAutofit fontScale="90000"/>
          </a:bodyPr>
          <a:lstStyle/>
          <a:p>
            <a:endParaRPr lang="en-US" dirty="0">
              <a:solidFill>
                <a:schemeClr val="tx1"/>
              </a:solidFill>
            </a:endParaRPr>
          </a:p>
        </p:txBody>
      </p:sp>
      <p:sp>
        <p:nvSpPr>
          <p:cNvPr id="4" name="Title 1"/>
          <p:cNvSpPr txBox="1">
            <a:spLocks/>
          </p:cNvSpPr>
          <p:nvPr/>
        </p:nvSpPr>
        <p:spPr>
          <a:xfrm>
            <a:off x="304800" y="76200"/>
            <a:ext cx="5791200" cy="762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1" kern="1200">
                <a:solidFill>
                  <a:schemeClr val="bg1"/>
                </a:solidFill>
                <a:latin typeface="Minion Pro" pitchFamily="18" charset="0"/>
                <a:ea typeface="+mj-ea"/>
                <a:cs typeface="+mj-cs"/>
              </a:defRPr>
            </a:lvl1pPr>
          </a:lstStyle>
          <a:p>
            <a:r>
              <a:rPr lang="en-US" dirty="0" smtClean="0"/>
              <a:t>Risk Areas</a:t>
            </a:r>
            <a:endParaRPr lang="en-US" dirty="0"/>
          </a:p>
        </p:txBody>
      </p:sp>
      <p:pic>
        <p:nvPicPr>
          <p:cNvPr id="7" name="Picture 1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66043" y="1295400"/>
            <a:ext cx="6780139"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7590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2590800"/>
          </a:xfrm>
        </p:spPr>
        <p:txBody>
          <a:bodyPr>
            <a:normAutofit/>
          </a:bodyPr>
          <a:lstStyle/>
          <a:p>
            <a:pPr algn="ctr"/>
            <a:r>
              <a:rPr lang="en-US" sz="4000" b="1" dirty="0" smtClean="0"/>
              <a:t> THE FIRST HALF OF 2014</a:t>
            </a:r>
            <a:endParaRPr lang="en-US" sz="4000" b="1" dirty="0"/>
          </a:p>
        </p:txBody>
      </p:sp>
      <p:sp>
        <p:nvSpPr>
          <p:cNvPr id="3" name="Title 1"/>
          <p:cNvSpPr txBox="1">
            <a:spLocks/>
          </p:cNvSpPr>
          <p:nvPr/>
        </p:nvSpPr>
        <p:spPr>
          <a:xfrm>
            <a:off x="304800" y="76200"/>
            <a:ext cx="5791200" cy="762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1" kern="1200">
                <a:solidFill>
                  <a:schemeClr val="bg1"/>
                </a:solidFill>
                <a:latin typeface="Minion Pro" pitchFamily="18" charset="0"/>
                <a:ea typeface="+mj-ea"/>
                <a:cs typeface="+mj-cs"/>
              </a:defRPr>
            </a:lvl1pPr>
          </a:lstStyle>
          <a:p>
            <a:endParaRPr lang="en-US" dirty="0"/>
          </a:p>
        </p:txBody>
      </p:sp>
      <p:sp>
        <p:nvSpPr>
          <p:cNvPr id="4" name="TextBox 3"/>
          <p:cNvSpPr txBox="1"/>
          <p:nvPr/>
        </p:nvSpPr>
        <p:spPr>
          <a:xfrm>
            <a:off x="762000" y="2819400"/>
            <a:ext cx="7619821" cy="1446550"/>
          </a:xfrm>
          <a:prstGeom prst="rect">
            <a:avLst/>
          </a:prstGeom>
          <a:noFill/>
        </p:spPr>
        <p:txBody>
          <a:bodyPr wrap="square" rtlCol="0">
            <a:spAutoFit/>
          </a:bodyPr>
          <a:lstStyle/>
          <a:p>
            <a:pPr algn="ctr"/>
            <a:r>
              <a:rPr lang="en-US" sz="3200" b="1" dirty="0" smtClean="0"/>
              <a:t>WHAT STEPS CAN HEDGE FUNDS TAKE TO MITIGATE FCPA RISK?</a:t>
            </a:r>
          </a:p>
          <a:p>
            <a:endParaRPr lang="en-US" dirty="0"/>
          </a:p>
        </p:txBody>
      </p:sp>
    </p:spTree>
    <p:extLst>
      <p:ext uri="{BB962C8B-B14F-4D97-AF65-F5344CB8AC3E}">
        <p14:creationId xmlns:p14="http://schemas.microsoft.com/office/powerpoint/2010/main" val="35966549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799"/>
          </a:xfrm>
        </p:spPr>
        <p:txBody>
          <a:bodyPr>
            <a:normAutofit/>
          </a:bodyPr>
          <a:lstStyle/>
          <a:p>
            <a:r>
              <a:rPr lang="en-US" u="sng" dirty="0" smtClean="0">
                <a:solidFill>
                  <a:schemeClr val="tx1"/>
                </a:solidFill>
              </a:rPr>
              <a:t>Tip #1</a:t>
            </a:r>
            <a:r>
              <a:rPr lang="en-US" dirty="0" smtClean="0">
                <a:solidFill>
                  <a:schemeClr val="tx1"/>
                </a:solidFill>
              </a:rPr>
              <a:t>:  Develop Written Procedures – Internal Code of Conduct and Anti-Corruption Policy/Procedures</a:t>
            </a:r>
            <a:endParaRPr lang="en-US" dirty="0">
              <a:solidFill>
                <a:schemeClr val="tx1"/>
              </a:solidFill>
            </a:endParaRPr>
          </a:p>
        </p:txBody>
      </p:sp>
      <p:sp>
        <p:nvSpPr>
          <p:cNvPr id="3" name="Content Placeholder 2"/>
          <p:cNvSpPr>
            <a:spLocks noGrp="1"/>
          </p:cNvSpPr>
          <p:nvPr>
            <p:ph idx="1"/>
          </p:nvPr>
        </p:nvSpPr>
        <p:spPr>
          <a:xfrm>
            <a:off x="457200" y="2286000"/>
            <a:ext cx="8229600" cy="3733800"/>
          </a:xfrm>
        </p:spPr>
        <p:txBody>
          <a:bodyPr>
            <a:normAutofit/>
          </a:bodyPr>
          <a:lstStyle/>
          <a:p>
            <a:r>
              <a:rPr lang="en-US" sz="2400" dirty="0" smtClean="0"/>
              <a:t>DOJ/SEC repeatedly stress “tone from top” and “culture of compliance.”</a:t>
            </a:r>
          </a:p>
          <a:p>
            <a:r>
              <a:rPr lang="en-US" sz="2400" dirty="0" smtClean="0"/>
              <a:t>Procedures should detail compliance responsibilities, internal controls, documentation policies, and disciplinary procedures.</a:t>
            </a:r>
          </a:p>
        </p:txBody>
      </p:sp>
      <p:sp>
        <p:nvSpPr>
          <p:cNvPr id="4" name="Title 1"/>
          <p:cNvSpPr txBox="1">
            <a:spLocks/>
          </p:cNvSpPr>
          <p:nvPr/>
        </p:nvSpPr>
        <p:spPr>
          <a:xfrm>
            <a:off x="304800" y="76200"/>
            <a:ext cx="5791200" cy="762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1" kern="1200">
                <a:solidFill>
                  <a:schemeClr val="bg1"/>
                </a:solidFill>
                <a:latin typeface="Minion Pro" pitchFamily="18" charset="0"/>
                <a:ea typeface="+mj-ea"/>
                <a:cs typeface="+mj-cs"/>
              </a:defRPr>
            </a:lvl1pPr>
          </a:lstStyle>
          <a:p>
            <a:r>
              <a:rPr lang="en-US" dirty="0" smtClean="0"/>
              <a:t>Mitigating Risk</a:t>
            </a:r>
            <a:endParaRPr lang="en-US" dirty="0"/>
          </a:p>
        </p:txBody>
      </p:sp>
    </p:spTree>
    <p:extLst>
      <p:ext uri="{BB962C8B-B14F-4D97-AF65-F5344CB8AC3E}">
        <p14:creationId xmlns:p14="http://schemas.microsoft.com/office/powerpoint/2010/main" val="14029486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1"/>
            <a:ext cx="8229600" cy="685800"/>
          </a:xfrm>
        </p:spPr>
        <p:txBody>
          <a:bodyPr>
            <a:normAutofit/>
          </a:bodyPr>
          <a:lstStyle/>
          <a:p>
            <a:r>
              <a:rPr lang="en-US" u="sng" dirty="0" smtClean="0">
                <a:solidFill>
                  <a:schemeClr val="tx1"/>
                </a:solidFill>
              </a:rPr>
              <a:t>Tip #2</a:t>
            </a:r>
            <a:r>
              <a:rPr lang="en-US" dirty="0" smtClean="0">
                <a:solidFill>
                  <a:schemeClr val="tx1"/>
                </a:solidFill>
              </a:rPr>
              <a:t>:  Manage Third Party Relationships</a:t>
            </a:r>
            <a:endParaRPr lang="en-US" dirty="0">
              <a:solidFill>
                <a:schemeClr val="tx1"/>
              </a:solidFill>
            </a:endParaRPr>
          </a:p>
        </p:txBody>
      </p:sp>
      <p:sp>
        <p:nvSpPr>
          <p:cNvPr id="3" name="Content Placeholder 2"/>
          <p:cNvSpPr>
            <a:spLocks noGrp="1"/>
          </p:cNvSpPr>
          <p:nvPr>
            <p:ph idx="1"/>
          </p:nvPr>
        </p:nvSpPr>
        <p:spPr>
          <a:xfrm>
            <a:off x="457200" y="1676400"/>
            <a:ext cx="8229600" cy="4343400"/>
          </a:xfrm>
        </p:spPr>
        <p:txBody>
          <a:bodyPr>
            <a:normAutofit lnSpcReduction="10000"/>
          </a:bodyPr>
          <a:lstStyle/>
          <a:p>
            <a:r>
              <a:rPr lang="en-US" sz="2000" dirty="0" smtClean="0"/>
              <a:t>Diligence:</a:t>
            </a:r>
          </a:p>
          <a:p>
            <a:pPr lvl="1">
              <a:spcBef>
                <a:spcPts val="0"/>
              </a:spcBef>
              <a:spcAft>
                <a:spcPts val="0"/>
              </a:spcAft>
            </a:pPr>
            <a:r>
              <a:rPr lang="en-US" sz="1800" dirty="0" smtClean="0"/>
              <a:t>Background checks</a:t>
            </a:r>
          </a:p>
          <a:p>
            <a:pPr lvl="1">
              <a:spcBef>
                <a:spcPts val="0"/>
              </a:spcBef>
              <a:spcAft>
                <a:spcPts val="0"/>
              </a:spcAft>
            </a:pPr>
            <a:r>
              <a:rPr lang="en-US" sz="1800" dirty="0" smtClean="0"/>
              <a:t>Deal only with established third parties</a:t>
            </a:r>
          </a:p>
          <a:p>
            <a:pPr lvl="1">
              <a:spcBef>
                <a:spcPts val="0"/>
              </a:spcBef>
              <a:spcAft>
                <a:spcPts val="0"/>
              </a:spcAft>
            </a:pPr>
            <a:r>
              <a:rPr lang="en-US" sz="1800" dirty="0" smtClean="0"/>
              <a:t>Scrutiny/monitoring </a:t>
            </a:r>
            <a:r>
              <a:rPr lang="en-US" sz="1800" dirty="0"/>
              <a:t>of third parties in which a </a:t>
            </a:r>
            <a:r>
              <a:rPr lang="en-US" sz="1800" dirty="0" smtClean="0"/>
              <a:t>foreign official has </a:t>
            </a:r>
            <a:r>
              <a:rPr lang="en-US" sz="1800" dirty="0"/>
              <a:t>an interest</a:t>
            </a:r>
            <a:r>
              <a:rPr lang="en-US" sz="1800" dirty="0" smtClean="0"/>
              <a:t/>
            </a:r>
            <a:br>
              <a:rPr lang="en-US" sz="1800" dirty="0" smtClean="0"/>
            </a:br>
            <a:endParaRPr lang="en-US" sz="1800" dirty="0" smtClean="0"/>
          </a:p>
          <a:p>
            <a:pPr>
              <a:spcBef>
                <a:spcPts val="0"/>
              </a:spcBef>
            </a:pPr>
            <a:r>
              <a:rPr lang="en-US" sz="2000" dirty="0" smtClean="0"/>
              <a:t>Contract</a:t>
            </a:r>
            <a:endParaRPr lang="en-US" sz="2400" dirty="0" smtClean="0"/>
          </a:p>
          <a:p>
            <a:pPr lvl="1">
              <a:spcBef>
                <a:spcPts val="0"/>
              </a:spcBef>
              <a:spcAft>
                <a:spcPts val="0"/>
              </a:spcAft>
            </a:pPr>
            <a:r>
              <a:rPr lang="en-US" sz="1800" dirty="0" smtClean="0"/>
              <a:t>Written agreement with clear reps and warranties, including audit rights and indemnification provision making clear that third party is responsible for cost</a:t>
            </a:r>
          </a:p>
          <a:p>
            <a:pPr lvl="1">
              <a:spcBef>
                <a:spcPts val="0"/>
              </a:spcBef>
              <a:spcAft>
                <a:spcPts val="0"/>
              </a:spcAft>
            </a:pPr>
            <a:r>
              <a:rPr lang="en-US" sz="1800" dirty="0" smtClean="0"/>
              <a:t>Avoid cash payments.  Be wary of success fees or other alternative fee arrangements.</a:t>
            </a:r>
          </a:p>
          <a:p>
            <a:pPr lvl="1">
              <a:spcBef>
                <a:spcPts val="0"/>
              </a:spcBef>
              <a:spcAft>
                <a:spcPts val="0"/>
              </a:spcAft>
            </a:pPr>
            <a:r>
              <a:rPr lang="en-US" sz="1800" dirty="0" smtClean="0"/>
              <a:t>Fees should be reasonable, customary for industry/marketplace</a:t>
            </a:r>
            <a:br>
              <a:rPr lang="en-US" sz="1800" dirty="0" smtClean="0"/>
            </a:br>
            <a:endParaRPr lang="en-US" sz="1800" dirty="0" smtClean="0"/>
          </a:p>
          <a:p>
            <a:pPr>
              <a:spcBef>
                <a:spcPts val="0"/>
              </a:spcBef>
            </a:pPr>
            <a:r>
              <a:rPr lang="en-US" sz="2000" dirty="0" smtClean="0"/>
              <a:t>Anti-Corruption Program</a:t>
            </a:r>
          </a:p>
          <a:p>
            <a:pPr lvl="1">
              <a:spcBef>
                <a:spcPts val="0"/>
              </a:spcBef>
              <a:spcAft>
                <a:spcPts val="0"/>
              </a:spcAft>
            </a:pPr>
            <a:r>
              <a:rPr lang="en-US" sz="1800" dirty="0" smtClean="0"/>
              <a:t>Be vigilant for warning signs of illegal activity; conduct third-party audits</a:t>
            </a:r>
          </a:p>
          <a:p>
            <a:pPr lvl="1">
              <a:spcBef>
                <a:spcPts val="0"/>
              </a:spcBef>
              <a:spcAft>
                <a:spcPts val="0"/>
              </a:spcAft>
            </a:pPr>
            <a:r>
              <a:rPr lang="en-US" sz="1800" dirty="0" smtClean="0"/>
              <a:t>Advise third parties of your internal policy; provide training</a:t>
            </a:r>
          </a:p>
          <a:p>
            <a:pPr lvl="1">
              <a:spcBef>
                <a:spcPts val="0"/>
              </a:spcBef>
              <a:spcAft>
                <a:spcPts val="0"/>
              </a:spcAft>
            </a:pPr>
            <a:r>
              <a:rPr lang="en-US" sz="1800" dirty="0" smtClean="0"/>
              <a:t>Respond immediately and appropriately if anti-corruption concerns surface</a:t>
            </a:r>
          </a:p>
          <a:p>
            <a:pPr lvl="1">
              <a:spcBef>
                <a:spcPts val="0"/>
              </a:spcBef>
            </a:pPr>
            <a:endParaRPr lang="en-US" sz="1800" dirty="0" smtClean="0"/>
          </a:p>
          <a:p>
            <a:pPr>
              <a:spcBef>
                <a:spcPts val="0"/>
              </a:spcBef>
            </a:pPr>
            <a:endParaRPr lang="en-US" dirty="0" smtClean="0"/>
          </a:p>
          <a:p>
            <a:pPr lvl="1">
              <a:spcBef>
                <a:spcPts val="0"/>
              </a:spcBef>
              <a:spcAft>
                <a:spcPts val="0"/>
              </a:spcAft>
            </a:pPr>
            <a:endParaRPr lang="en-US" sz="2000" dirty="0" smtClean="0"/>
          </a:p>
          <a:p>
            <a:pPr lvl="1"/>
            <a:endParaRPr lang="en-US" sz="2000" dirty="0" smtClean="0"/>
          </a:p>
        </p:txBody>
      </p:sp>
      <p:sp>
        <p:nvSpPr>
          <p:cNvPr id="4" name="Title 1"/>
          <p:cNvSpPr txBox="1">
            <a:spLocks/>
          </p:cNvSpPr>
          <p:nvPr/>
        </p:nvSpPr>
        <p:spPr>
          <a:xfrm>
            <a:off x="304800" y="76200"/>
            <a:ext cx="5791200" cy="762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1" kern="1200">
                <a:solidFill>
                  <a:schemeClr val="bg1"/>
                </a:solidFill>
                <a:latin typeface="Minion Pro" pitchFamily="18" charset="0"/>
                <a:ea typeface="+mj-ea"/>
                <a:cs typeface="+mj-cs"/>
              </a:defRPr>
            </a:lvl1pPr>
          </a:lstStyle>
          <a:p>
            <a:r>
              <a:rPr lang="en-US" dirty="0" smtClean="0"/>
              <a:t>Mitigating Risk</a:t>
            </a:r>
            <a:endParaRPr lang="en-US" dirty="0"/>
          </a:p>
        </p:txBody>
      </p:sp>
    </p:spTree>
    <p:extLst>
      <p:ext uri="{BB962C8B-B14F-4D97-AF65-F5344CB8AC3E}">
        <p14:creationId xmlns:p14="http://schemas.microsoft.com/office/powerpoint/2010/main" val="10567215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1"/>
            <a:ext cx="8229600" cy="685800"/>
          </a:xfrm>
        </p:spPr>
        <p:txBody>
          <a:bodyPr>
            <a:normAutofit/>
          </a:bodyPr>
          <a:lstStyle/>
          <a:p>
            <a:r>
              <a:rPr lang="en-US" u="sng" dirty="0" smtClean="0">
                <a:solidFill>
                  <a:schemeClr val="tx1"/>
                </a:solidFill>
              </a:rPr>
              <a:t>Tip #3</a:t>
            </a:r>
            <a:r>
              <a:rPr lang="en-US" dirty="0" smtClean="0">
                <a:solidFill>
                  <a:schemeClr val="tx1"/>
                </a:solidFill>
              </a:rPr>
              <a:t>:  Managing Portfolio Companies</a:t>
            </a:r>
            <a:endParaRPr lang="en-US" dirty="0">
              <a:solidFill>
                <a:schemeClr val="tx1"/>
              </a:solidFill>
            </a:endParaRPr>
          </a:p>
        </p:txBody>
      </p:sp>
      <p:sp>
        <p:nvSpPr>
          <p:cNvPr id="3" name="Content Placeholder 2"/>
          <p:cNvSpPr>
            <a:spLocks noGrp="1"/>
          </p:cNvSpPr>
          <p:nvPr>
            <p:ph idx="1"/>
          </p:nvPr>
        </p:nvSpPr>
        <p:spPr>
          <a:xfrm>
            <a:off x="457200" y="1676400"/>
            <a:ext cx="8229600" cy="4343400"/>
          </a:xfrm>
        </p:spPr>
        <p:txBody>
          <a:bodyPr>
            <a:normAutofit/>
          </a:bodyPr>
          <a:lstStyle/>
          <a:p>
            <a:pPr>
              <a:spcBef>
                <a:spcPts val="0"/>
              </a:spcBef>
            </a:pPr>
            <a:r>
              <a:rPr lang="en-US" dirty="0" smtClean="0"/>
              <a:t>Evaluate whether liability for portfolio companies is triggered.  Ownership and control.</a:t>
            </a:r>
          </a:p>
          <a:p>
            <a:pPr>
              <a:spcBef>
                <a:spcPts val="0"/>
              </a:spcBef>
            </a:pPr>
            <a:r>
              <a:rPr lang="en-US" dirty="0"/>
              <a:t>I</a:t>
            </a:r>
            <a:r>
              <a:rPr lang="en-US" dirty="0" smtClean="0"/>
              <a:t>nquire and evaluate portfolio companies’ anti-corruption procedures.  Compare with your own fund’s procedures.  </a:t>
            </a:r>
          </a:p>
          <a:p>
            <a:pPr>
              <a:spcBef>
                <a:spcPts val="0"/>
              </a:spcBef>
            </a:pPr>
            <a:r>
              <a:rPr lang="en-US" dirty="0" smtClean="0"/>
              <a:t>Consider whether it is appropriate to influence portfolio companies’ compliance program.</a:t>
            </a:r>
          </a:p>
          <a:p>
            <a:pPr lvl="1">
              <a:spcBef>
                <a:spcPts val="0"/>
              </a:spcBef>
              <a:spcAft>
                <a:spcPts val="0"/>
              </a:spcAft>
            </a:pPr>
            <a:endParaRPr lang="en-US" sz="2000" dirty="0" smtClean="0"/>
          </a:p>
          <a:p>
            <a:pPr lvl="1"/>
            <a:endParaRPr lang="en-US" sz="2000" dirty="0" smtClean="0"/>
          </a:p>
        </p:txBody>
      </p:sp>
      <p:sp>
        <p:nvSpPr>
          <p:cNvPr id="4" name="Title 1"/>
          <p:cNvSpPr txBox="1">
            <a:spLocks/>
          </p:cNvSpPr>
          <p:nvPr/>
        </p:nvSpPr>
        <p:spPr>
          <a:xfrm>
            <a:off x="304800" y="76200"/>
            <a:ext cx="5791200" cy="762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1" kern="1200">
                <a:solidFill>
                  <a:schemeClr val="bg1"/>
                </a:solidFill>
                <a:latin typeface="Minion Pro" pitchFamily="18" charset="0"/>
                <a:ea typeface="+mj-ea"/>
                <a:cs typeface="+mj-cs"/>
              </a:defRPr>
            </a:lvl1pPr>
          </a:lstStyle>
          <a:p>
            <a:r>
              <a:rPr lang="en-US" dirty="0" smtClean="0"/>
              <a:t>Mitigating Risk</a:t>
            </a:r>
            <a:endParaRPr lang="en-US" dirty="0"/>
          </a:p>
        </p:txBody>
      </p:sp>
    </p:spTree>
    <p:extLst>
      <p:ext uri="{BB962C8B-B14F-4D97-AF65-F5344CB8AC3E}">
        <p14:creationId xmlns:p14="http://schemas.microsoft.com/office/powerpoint/2010/main" val="35348913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1"/>
            <a:ext cx="8229600" cy="685800"/>
          </a:xfrm>
        </p:spPr>
        <p:txBody>
          <a:bodyPr>
            <a:normAutofit/>
          </a:bodyPr>
          <a:lstStyle/>
          <a:p>
            <a:r>
              <a:rPr lang="en-US" u="sng" dirty="0" smtClean="0">
                <a:solidFill>
                  <a:schemeClr val="tx1"/>
                </a:solidFill>
              </a:rPr>
              <a:t>Tip #4</a:t>
            </a:r>
            <a:r>
              <a:rPr lang="en-US" dirty="0" smtClean="0">
                <a:solidFill>
                  <a:schemeClr val="tx1"/>
                </a:solidFill>
              </a:rPr>
              <a:t>:  Avoid Buying a Problem</a:t>
            </a:r>
            <a:endParaRPr lang="en-US" dirty="0">
              <a:solidFill>
                <a:schemeClr val="tx1"/>
              </a:solidFill>
            </a:endParaRPr>
          </a:p>
        </p:txBody>
      </p:sp>
      <p:sp>
        <p:nvSpPr>
          <p:cNvPr id="3" name="Content Placeholder 2"/>
          <p:cNvSpPr>
            <a:spLocks noGrp="1"/>
          </p:cNvSpPr>
          <p:nvPr>
            <p:ph idx="1"/>
          </p:nvPr>
        </p:nvSpPr>
        <p:spPr>
          <a:xfrm>
            <a:off x="457200" y="1676400"/>
            <a:ext cx="8229600" cy="4343400"/>
          </a:xfrm>
        </p:spPr>
        <p:txBody>
          <a:bodyPr>
            <a:normAutofit fontScale="92500" lnSpcReduction="10000"/>
          </a:bodyPr>
          <a:lstStyle/>
          <a:p>
            <a:pPr lvl="1">
              <a:spcBef>
                <a:spcPts val="0"/>
              </a:spcBef>
              <a:spcAft>
                <a:spcPts val="0"/>
              </a:spcAft>
            </a:pPr>
            <a:endParaRPr lang="en-US" sz="2000" dirty="0" smtClean="0"/>
          </a:p>
          <a:p>
            <a:r>
              <a:rPr lang="en-US" sz="2600" dirty="0" smtClean="0"/>
              <a:t>Anti-corruption due diligence on investment targets.</a:t>
            </a:r>
          </a:p>
          <a:p>
            <a:r>
              <a:rPr lang="en-US" sz="2600" dirty="0" smtClean="0"/>
              <a:t>What industry does the target conduct business?</a:t>
            </a:r>
          </a:p>
          <a:p>
            <a:r>
              <a:rPr lang="en-US" sz="2600" dirty="0" smtClean="0"/>
              <a:t>What countries does the target operate in or have third-party relationships?</a:t>
            </a:r>
          </a:p>
          <a:p>
            <a:r>
              <a:rPr lang="en-US" sz="2600" dirty="0" smtClean="0"/>
              <a:t>What is the target’s culture of compliance?</a:t>
            </a:r>
          </a:p>
          <a:p>
            <a:r>
              <a:rPr lang="en-US" sz="2600" dirty="0" smtClean="0"/>
              <a:t>What other possible red flags are there?  E.g., significant use of third parties; substantial revenue derived from government contracts; frequent interactions with government officials; high amount or frequency of claimed discounts, rebates, commissions, etc.</a:t>
            </a:r>
          </a:p>
        </p:txBody>
      </p:sp>
      <p:sp>
        <p:nvSpPr>
          <p:cNvPr id="4" name="Title 1"/>
          <p:cNvSpPr txBox="1">
            <a:spLocks/>
          </p:cNvSpPr>
          <p:nvPr/>
        </p:nvSpPr>
        <p:spPr>
          <a:xfrm>
            <a:off x="304800" y="76200"/>
            <a:ext cx="5791200" cy="762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1" kern="1200">
                <a:solidFill>
                  <a:schemeClr val="bg1"/>
                </a:solidFill>
                <a:latin typeface="Minion Pro" pitchFamily="18" charset="0"/>
                <a:ea typeface="+mj-ea"/>
                <a:cs typeface="+mj-cs"/>
              </a:defRPr>
            </a:lvl1pPr>
          </a:lstStyle>
          <a:p>
            <a:r>
              <a:rPr lang="en-US" dirty="0" smtClean="0"/>
              <a:t>Mitigating Risk</a:t>
            </a:r>
            <a:endParaRPr lang="en-US" dirty="0"/>
          </a:p>
        </p:txBody>
      </p:sp>
    </p:spTree>
    <p:extLst>
      <p:ext uri="{BB962C8B-B14F-4D97-AF65-F5344CB8AC3E}">
        <p14:creationId xmlns:p14="http://schemas.microsoft.com/office/powerpoint/2010/main" val="33475144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1"/>
            <a:ext cx="8229600" cy="685800"/>
          </a:xfrm>
        </p:spPr>
        <p:txBody>
          <a:bodyPr>
            <a:normAutofit/>
          </a:bodyPr>
          <a:lstStyle/>
          <a:p>
            <a:r>
              <a:rPr lang="en-US" u="sng" dirty="0" smtClean="0">
                <a:solidFill>
                  <a:schemeClr val="tx1"/>
                </a:solidFill>
              </a:rPr>
              <a:t>Tip #5</a:t>
            </a:r>
            <a:r>
              <a:rPr lang="en-US" dirty="0" smtClean="0">
                <a:solidFill>
                  <a:schemeClr val="tx1"/>
                </a:solidFill>
              </a:rPr>
              <a:t>:  Extra Caution with SWFs</a:t>
            </a:r>
            <a:endParaRPr lang="en-US" dirty="0">
              <a:solidFill>
                <a:schemeClr val="tx1"/>
              </a:solidFill>
            </a:endParaRPr>
          </a:p>
        </p:txBody>
      </p:sp>
      <p:sp>
        <p:nvSpPr>
          <p:cNvPr id="3" name="Content Placeholder 2"/>
          <p:cNvSpPr>
            <a:spLocks noGrp="1"/>
          </p:cNvSpPr>
          <p:nvPr>
            <p:ph idx="1"/>
          </p:nvPr>
        </p:nvSpPr>
        <p:spPr>
          <a:xfrm>
            <a:off x="457200" y="1676400"/>
            <a:ext cx="8229600" cy="4343400"/>
          </a:xfrm>
        </p:spPr>
        <p:txBody>
          <a:bodyPr>
            <a:normAutofit/>
          </a:bodyPr>
          <a:lstStyle/>
          <a:p>
            <a:pPr lvl="1">
              <a:spcBef>
                <a:spcPts val="0"/>
              </a:spcBef>
              <a:spcAft>
                <a:spcPts val="0"/>
              </a:spcAft>
            </a:pPr>
            <a:endParaRPr lang="en-US" sz="2000" dirty="0" smtClean="0"/>
          </a:p>
          <a:p>
            <a:r>
              <a:rPr lang="en-US" dirty="0" smtClean="0"/>
              <a:t>Very broad definition of “foreign official” – likely includes employees of SWFs.</a:t>
            </a:r>
          </a:p>
          <a:p>
            <a:r>
              <a:rPr lang="en-US" dirty="0" smtClean="0"/>
              <a:t>Consider placing expense limits on gift, travel, and entertainment for hospitality to SWFs.  Use </a:t>
            </a:r>
            <a:r>
              <a:rPr lang="en-US" i="1" dirty="0" smtClean="0"/>
              <a:t>Wall Street Journal / New York Times </a:t>
            </a:r>
            <a:r>
              <a:rPr lang="en-US" dirty="0" smtClean="0"/>
              <a:t>test to determine what should be appropriate limits.</a:t>
            </a:r>
          </a:p>
        </p:txBody>
      </p:sp>
      <p:sp>
        <p:nvSpPr>
          <p:cNvPr id="4" name="Title 1"/>
          <p:cNvSpPr txBox="1">
            <a:spLocks/>
          </p:cNvSpPr>
          <p:nvPr/>
        </p:nvSpPr>
        <p:spPr>
          <a:xfrm>
            <a:off x="304800" y="76200"/>
            <a:ext cx="5791200" cy="762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1" kern="1200">
                <a:solidFill>
                  <a:schemeClr val="bg1"/>
                </a:solidFill>
                <a:latin typeface="Minion Pro" pitchFamily="18" charset="0"/>
                <a:ea typeface="+mj-ea"/>
                <a:cs typeface="+mj-cs"/>
              </a:defRPr>
            </a:lvl1pPr>
          </a:lstStyle>
          <a:p>
            <a:r>
              <a:rPr lang="en-US" dirty="0" smtClean="0"/>
              <a:t>Mitigating Risk</a:t>
            </a:r>
            <a:endParaRPr lang="en-US" dirty="0"/>
          </a:p>
        </p:txBody>
      </p:sp>
    </p:spTree>
    <p:extLst>
      <p:ext uri="{BB962C8B-B14F-4D97-AF65-F5344CB8AC3E}">
        <p14:creationId xmlns:p14="http://schemas.microsoft.com/office/powerpoint/2010/main" val="831002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normAutofit/>
          </a:bodyPr>
          <a:lstStyle/>
          <a:p>
            <a:pPr algn="ctr"/>
            <a:r>
              <a:rPr lang="en-US" dirty="0" smtClean="0"/>
              <a:t>Speakers</a:t>
            </a:r>
            <a:endParaRPr lang="en-US" dirty="0"/>
          </a:p>
        </p:txBody>
      </p:sp>
      <p:sp>
        <p:nvSpPr>
          <p:cNvPr id="3" name="Content Placeholder 2"/>
          <p:cNvSpPr>
            <a:spLocks noGrp="1"/>
          </p:cNvSpPr>
          <p:nvPr>
            <p:ph idx="1"/>
          </p:nvPr>
        </p:nvSpPr>
        <p:spPr>
          <a:xfrm>
            <a:off x="457200" y="1600200"/>
            <a:ext cx="8229600" cy="5257801"/>
          </a:xfrm>
        </p:spPr>
        <p:txBody>
          <a:bodyPr>
            <a:noAutofit/>
          </a:bodyPr>
          <a:lstStyle/>
          <a:p>
            <a:pPr marL="914400" lvl="2" indent="0">
              <a:spcAft>
                <a:spcPts val="600"/>
              </a:spcAft>
              <a:buNone/>
            </a:pPr>
            <a:endParaRPr lang="en-US" sz="1600" b="1" dirty="0" smtClean="0"/>
          </a:p>
          <a:p>
            <a:pPr marL="914400" lvl="2" indent="0">
              <a:spcAft>
                <a:spcPts val="600"/>
              </a:spcAft>
              <a:buNone/>
            </a:pPr>
            <a:endParaRPr lang="en-US" sz="1600" b="1" dirty="0"/>
          </a:p>
          <a:p>
            <a:pPr marL="914400" lvl="2" indent="0">
              <a:spcAft>
                <a:spcPts val="600"/>
              </a:spcAft>
              <a:buNone/>
            </a:pPr>
            <a:endParaRPr lang="en-US" sz="1600" b="1" dirty="0" smtClean="0"/>
          </a:p>
          <a:p>
            <a:pPr marL="914400" lvl="2" indent="0">
              <a:spcAft>
                <a:spcPts val="600"/>
              </a:spcAft>
              <a:buNone/>
            </a:pPr>
            <a:endParaRPr lang="en-US" sz="1600" b="1" dirty="0"/>
          </a:p>
          <a:p>
            <a:pPr marL="914400" lvl="2" indent="0">
              <a:spcAft>
                <a:spcPts val="600"/>
              </a:spcAft>
              <a:buNone/>
            </a:pPr>
            <a:endParaRPr lang="en-US" sz="1600" b="1" dirty="0"/>
          </a:p>
          <a:p>
            <a:pPr marL="0" indent="0" algn="ctr">
              <a:spcAft>
                <a:spcPts val="600"/>
              </a:spcAft>
              <a:buNone/>
            </a:pPr>
            <a:r>
              <a:rPr lang="en-US" sz="2400" b="1" dirty="0" smtClean="0"/>
              <a:t>Edward T. Kang, Partner</a:t>
            </a:r>
          </a:p>
          <a:p>
            <a:pPr marL="0" indent="0" algn="just">
              <a:spcAft>
                <a:spcPts val="1800"/>
              </a:spcAft>
              <a:buNone/>
            </a:pPr>
            <a:r>
              <a:rPr lang="en-US" sz="2000" dirty="0" smtClean="0"/>
              <a:t>Ted Kang is a partner in the D.C. office of Alston &amp; Bird LLP, where he is a member of the firm’s Government and Internal Investigations Group.  He spent over eight years in the Department of Justice, where he prosecuted fraud and public corruption matters.  He represents corporations and individuals in a variety of white collar and regulatory matters, including the Foreign Corrupt Practices Act.</a:t>
            </a:r>
            <a:endParaRPr lang="en-US" sz="2400" dirty="0"/>
          </a:p>
          <a:p>
            <a:pPr marL="0" indent="0">
              <a:buNone/>
            </a:pPr>
            <a:endParaRPr lang="en-US" dirty="0"/>
          </a:p>
          <a:p>
            <a:endParaRPr lang="en-US" dirty="0" smtClean="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1420660"/>
            <a:ext cx="1676400" cy="196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txBox="1">
            <a:spLocks/>
          </p:cNvSpPr>
          <p:nvPr/>
        </p:nvSpPr>
        <p:spPr>
          <a:xfrm>
            <a:off x="304800" y="76200"/>
            <a:ext cx="5791200" cy="762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1" kern="1200">
                <a:solidFill>
                  <a:schemeClr val="bg1"/>
                </a:solidFill>
                <a:latin typeface="Minion Pro" pitchFamily="18" charset="0"/>
                <a:ea typeface="+mj-ea"/>
                <a:cs typeface="+mj-cs"/>
              </a:defRPr>
            </a:lvl1pPr>
          </a:lstStyle>
          <a:p>
            <a:r>
              <a:rPr lang="en-US" dirty="0" smtClean="0"/>
              <a:t>Speaker</a:t>
            </a:r>
            <a:endParaRPr lang="en-US" dirty="0"/>
          </a:p>
        </p:txBody>
      </p:sp>
    </p:spTree>
    <p:extLst>
      <p:ext uri="{BB962C8B-B14F-4D97-AF65-F5344CB8AC3E}">
        <p14:creationId xmlns:p14="http://schemas.microsoft.com/office/powerpoint/2010/main" val="25507831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1"/>
            <a:ext cx="8229600" cy="685800"/>
          </a:xfrm>
        </p:spPr>
        <p:txBody>
          <a:bodyPr>
            <a:normAutofit/>
          </a:bodyPr>
          <a:lstStyle/>
          <a:p>
            <a:r>
              <a:rPr lang="en-US" u="sng" dirty="0" smtClean="0">
                <a:solidFill>
                  <a:schemeClr val="tx1"/>
                </a:solidFill>
              </a:rPr>
              <a:t>Tip #6</a:t>
            </a:r>
            <a:r>
              <a:rPr lang="en-US" dirty="0" smtClean="0">
                <a:solidFill>
                  <a:schemeClr val="tx1"/>
                </a:solidFill>
              </a:rPr>
              <a:t>:  USE COMMON SENSE!</a:t>
            </a:r>
            <a:endParaRPr lang="en-US" dirty="0">
              <a:solidFill>
                <a:schemeClr val="tx1"/>
              </a:solidFill>
            </a:endParaRPr>
          </a:p>
        </p:txBody>
      </p:sp>
      <p:sp>
        <p:nvSpPr>
          <p:cNvPr id="3" name="Content Placeholder 2"/>
          <p:cNvSpPr>
            <a:spLocks noGrp="1"/>
          </p:cNvSpPr>
          <p:nvPr>
            <p:ph idx="1"/>
          </p:nvPr>
        </p:nvSpPr>
        <p:spPr>
          <a:xfrm>
            <a:off x="457200" y="1676400"/>
            <a:ext cx="8229600" cy="4343400"/>
          </a:xfrm>
        </p:spPr>
        <p:txBody>
          <a:bodyPr>
            <a:normAutofit/>
          </a:bodyPr>
          <a:lstStyle/>
          <a:p>
            <a:pPr lvl="1">
              <a:spcBef>
                <a:spcPts val="0"/>
              </a:spcBef>
              <a:spcAft>
                <a:spcPts val="0"/>
              </a:spcAft>
            </a:pPr>
            <a:endParaRPr lang="en-US" sz="2000" dirty="0" smtClean="0"/>
          </a:p>
          <a:p>
            <a:r>
              <a:rPr lang="en-US" dirty="0" smtClean="0"/>
              <a:t>How would the proposed activity look if a regulator were Monday morning quarterbacking?</a:t>
            </a:r>
          </a:p>
          <a:p>
            <a:endParaRPr lang="en-US" dirty="0" smtClean="0"/>
          </a:p>
          <a:p>
            <a:r>
              <a:rPr lang="en-US" dirty="0" smtClean="0"/>
              <a:t>If your gut tells you the activity is improper, consult with in-house or outside counsel.</a:t>
            </a:r>
          </a:p>
        </p:txBody>
      </p:sp>
      <p:sp>
        <p:nvSpPr>
          <p:cNvPr id="4" name="Title 1"/>
          <p:cNvSpPr txBox="1">
            <a:spLocks/>
          </p:cNvSpPr>
          <p:nvPr/>
        </p:nvSpPr>
        <p:spPr>
          <a:xfrm>
            <a:off x="304800" y="76200"/>
            <a:ext cx="5791200" cy="762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1" kern="1200">
                <a:solidFill>
                  <a:schemeClr val="bg1"/>
                </a:solidFill>
                <a:latin typeface="Minion Pro" pitchFamily="18" charset="0"/>
                <a:ea typeface="+mj-ea"/>
                <a:cs typeface="+mj-cs"/>
              </a:defRPr>
            </a:lvl1pPr>
          </a:lstStyle>
          <a:p>
            <a:r>
              <a:rPr lang="en-US" dirty="0" smtClean="0"/>
              <a:t>Mitigating Risk</a:t>
            </a:r>
            <a:endParaRPr lang="en-US" dirty="0"/>
          </a:p>
        </p:txBody>
      </p:sp>
    </p:spTree>
    <p:extLst>
      <p:ext uri="{BB962C8B-B14F-4D97-AF65-F5344CB8AC3E}">
        <p14:creationId xmlns:p14="http://schemas.microsoft.com/office/powerpoint/2010/main" val="1006470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85800"/>
          </a:xfrm>
        </p:spPr>
        <p:txBody>
          <a:bodyPr/>
          <a:lstStyle/>
          <a:p>
            <a:r>
              <a:rPr lang="en-US" dirty="0" smtClean="0">
                <a:solidFill>
                  <a:schemeClr val="tx1"/>
                </a:solidFill>
              </a:rPr>
              <a:t>Questions?</a:t>
            </a:r>
            <a:endParaRPr lang="en-US" dirty="0">
              <a:solidFill>
                <a:schemeClr val="tx1"/>
              </a:solidFill>
            </a:endParaRPr>
          </a:p>
        </p:txBody>
      </p:sp>
      <p:sp>
        <p:nvSpPr>
          <p:cNvPr id="3" name="Content Placeholder 2"/>
          <p:cNvSpPr>
            <a:spLocks noGrp="1"/>
          </p:cNvSpPr>
          <p:nvPr>
            <p:ph idx="1"/>
          </p:nvPr>
        </p:nvSpPr>
        <p:spPr>
          <a:xfrm>
            <a:off x="533400" y="2057400"/>
            <a:ext cx="7239000" cy="4495801"/>
          </a:xfrm>
        </p:spPr>
        <p:txBody>
          <a:bodyPr>
            <a:normAutofit/>
          </a:bodyPr>
          <a:lstStyle/>
          <a:p>
            <a:r>
              <a:rPr lang="en-US" sz="3600" dirty="0" smtClean="0"/>
              <a:t>Edward (“Ted”) Kang</a:t>
            </a:r>
          </a:p>
          <a:p>
            <a:pPr lvl="1"/>
            <a:r>
              <a:rPr lang="en-US" sz="3200" dirty="0" smtClean="0">
                <a:hlinkClick r:id="rId3"/>
              </a:rPr>
              <a:t>edward.kang@alston.com</a:t>
            </a:r>
            <a:endParaRPr lang="en-US" sz="3200" dirty="0" smtClean="0"/>
          </a:p>
          <a:p>
            <a:pPr lvl="1"/>
            <a:r>
              <a:rPr lang="en-US" sz="3200" dirty="0" smtClean="0"/>
              <a:t>(202) 239-3728</a:t>
            </a:r>
          </a:p>
          <a:p>
            <a:pPr lvl="1"/>
            <a:endParaRPr lang="en-US" sz="2000" dirty="0"/>
          </a:p>
        </p:txBody>
      </p:sp>
    </p:spTree>
    <p:extLst>
      <p:ext uri="{BB962C8B-B14F-4D97-AF65-F5344CB8AC3E}">
        <p14:creationId xmlns:p14="http://schemas.microsoft.com/office/powerpoint/2010/main" val="354298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2590800"/>
          </a:xfrm>
        </p:spPr>
        <p:txBody>
          <a:bodyPr>
            <a:normAutofit/>
          </a:bodyPr>
          <a:lstStyle/>
          <a:p>
            <a:pPr algn="ctr"/>
            <a:r>
              <a:rPr lang="en-US" sz="4000" b="1" dirty="0" smtClean="0"/>
              <a:t> THE FIRST HALF OF 2014</a:t>
            </a:r>
            <a:endParaRPr lang="en-US" sz="4000" b="1" dirty="0"/>
          </a:p>
        </p:txBody>
      </p:sp>
      <p:sp>
        <p:nvSpPr>
          <p:cNvPr id="3" name="Title 1"/>
          <p:cNvSpPr txBox="1">
            <a:spLocks/>
          </p:cNvSpPr>
          <p:nvPr/>
        </p:nvSpPr>
        <p:spPr>
          <a:xfrm>
            <a:off x="304800" y="76200"/>
            <a:ext cx="5791200" cy="762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1" kern="1200">
                <a:solidFill>
                  <a:schemeClr val="bg1"/>
                </a:solidFill>
                <a:latin typeface="Minion Pro" pitchFamily="18" charset="0"/>
                <a:ea typeface="+mj-ea"/>
                <a:cs typeface="+mj-cs"/>
              </a:defRPr>
            </a:lvl1pPr>
          </a:lstStyle>
          <a:p>
            <a:endParaRPr lang="en-US" dirty="0"/>
          </a:p>
        </p:txBody>
      </p:sp>
      <p:sp>
        <p:nvSpPr>
          <p:cNvPr id="4" name="TextBox 3"/>
          <p:cNvSpPr txBox="1"/>
          <p:nvPr/>
        </p:nvSpPr>
        <p:spPr>
          <a:xfrm>
            <a:off x="762000" y="2819400"/>
            <a:ext cx="7619821" cy="1446550"/>
          </a:xfrm>
          <a:prstGeom prst="rect">
            <a:avLst/>
          </a:prstGeom>
          <a:noFill/>
        </p:spPr>
        <p:txBody>
          <a:bodyPr wrap="square" rtlCol="0">
            <a:spAutoFit/>
          </a:bodyPr>
          <a:lstStyle/>
          <a:p>
            <a:pPr algn="ctr"/>
            <a:r>
              <a:rPr lang="en-US" sz="3200" b="1" dirty="0" smtClean="0"/>
              <a:t>WHY DOES THE FCPA MATTER FOR THE HEDGE FUND COMMUNITY?</a:t>
            </a:r>
          </a:p>
          <a:p>
            <a:endParaRPr lang="en-US" dirty="0"/>
          </a:p>
        </p:txBody>
      </p:sp>
    </p:spTree>
    <p:extLst>
      <p:ext uri="{BB962C8B-B14F-4D97-AF65-F5344CB8AC3E}">
        <p14:creationId xmlns:p14="http://schemas.microsoft.com/office/powerpoint/2010/main" val="3874292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2999"/>
            <a:ext cx="8229600" cy="457201"/>
          </a:xfrm>
        </p:spPr>
        <p:txBody>
          <a:bodyPr>
            <a:normAutofit fontScale="90000"/>
          </a:bodyPr>
          <a:lstStyle/>
          <a:p>
            <a:r>
              <a:rPr lang="en-US" sz="2800" u="sng" dirty="0" smtClean="0">
                <a:solidFill>
                  <a:schemeClr val="tx1"/>
                </a:solidFill>
              </a:rPr>
              <a:t>Reason #1</a:t>
            </a:r>
            <a:r>
              <a:rPr lang="en-US" sz="2800" dirty="0" smtClean="0">
                <a:solidFill>
                  <a:schemeClr val="tx1"/>
                </a:solidFill>
              </a:rPr>
              <a:t>: Continued Rigorous Enforcement</a:t>
            </a:r>
            <a:endParaRPr lang="en-US" sz="2800" dirty="0">
              <a:solidFill>
                <a:schemeClr val="tx1"/>
              </a:solidFill>
            </a:endParaRPr>
          </a:p>
        </p:txBody>
      </p:sp>
      <p:sp>
        <p:nvSpPr>
          <p:cNvPr id="3" name="Content Placeholder 2"/>
          <p:cNvSpPr>
            <a:spLocks noGrp="1"/>
          </p:cNvSpPr>
          <p:nvPr>
            <p:ph idx="1"/>
          </p:nvPr>
        </p:nvSpPr>
        <p:spPr>
          <a:xfrm>
            <a:off x="457200" y="1828800"/>
            <a:ext cx="8229600" cy="5181600"/>
          </a:xfrm>
        </p:spPr>
        <p:txBody>
          <a:bodyPr>
            <a:normAutofit fontScale="92500" lnSpcReduction="10000"/>
          </a:bodyPr>
          <a:lstStyle/>
          <a:p>
            <a:r>
              <a:rPr lang="en-US" sz="2400" dirty="0" smtClean="0"/>
              <a:t>Alcoa</a:t>
            </a:r>
          </a:p>
          <a:p>
            <a:pPr lvl="1">
              <a:spcAft>
                <a:spcPts val="600"/>
              </a:spcAft>
            </a:pPr>
            <a:r>
              <a:rPr lang="en-US" sz="2000" dirty="0" smtClean="0"/>
              <a:t>$384 million total criminal and civil fines</a:t>
            </a:r>
          </a:p>
          <a:p>
            <a:pPr lvl="1">
              <a:spcAft>
                <a:spcPts val="600"/>
              </a:spcAft>
            </a:pPr>
            <a:r>
              <a:rPr lang="en-US" sz="2000" dirty="0" smtClean="0"/>
              <a:t>5</a:t>
            </a:r>
            <a:r>
              <a:rPr lang="en-US" sz="2000" baseline="30000" dirty="0" smtClean="0"/>
              <a:t>th</a:t>
            </a:r>
            <a:r>
              <a:rPr lang="en-US" sz="2000" dirty="0" smtClean="0"/>
              <a:t> largest FCPA settlement ever</a:t>
            </a:r>
          </a:p>
          <a:p>
            <a:pPr lvl="1"/>
            <a:r>
              <a:rPr lang="en-US" sz="2000" dirty="0" smtClean="0"/>
              <a:t>20-year scheme to bribe government officials in Bahrain for aluminum extraction contracts</a:t>
            </a:r>
          </a:p>
          <a:p>
            <a:r>
              <a:rPr lang="en-US" sz="2400" dirty="0" smtClean="0"/>
              <a:t>Marubeni Corp.</a:t>
            </a:r>
          </a:p>
          <a:p>
            <a:pPr lvl="1"/>
            <a:r>
              <a:rPr lang="en-US" sz="2000" dirty="0" smtClean="0"/>
              <a:t>$88 million total criminal fines</a:t>
            </a:r>
          </a:p>
          <a:p>
            <a:pPr lvl="1">
              <a:spcAft>
                <a:spcPts val="600"/>
              </a:spcAft>
            </a:pPr>
            <a:r>
              <a:rPr lang="en-US" sz="2000" dirty="0" smtClean="0"/>
              <a:t>Bribes to Indonesian officials to secure rights to power contracts</a:t>
            </a:r>
          </a:p>
          <a:p>
            <a:pPr lvl="1"/>
            <a:r>
              <a:rPr lang="en-US" sz="2000" dirty="0" smtClean="0"/>
              <a:t>Aggravating factors raised the penalties</a:t>
            </a:r>
            <a:endParaRPr lang="en-US" dirty="0" smtClean="0"/>
          </a:p>
          <a:p>
            <a:r>
              <a:rPr lang="en-US" sz="2400" dirty="0" smtClean="0"/>
              <a:t>Hewlett Packard</a:t>
            </a:r>
          </a:p>
          <a:p>
            <a:pPr lvl="1">
              <a:spcAft>
                <a:spcPts val="600"/>
              </a:spcAft>
            </a:pPr>
            <a:r>
              <a:rPr lang="en-US" sz="2100" dirty="0" smtClean="0"/>
              <a:t>$108 million in total criminal and civil fines</a:t>
            </a:r>
          </a:p>
          <a:p>
            <a:pPr lvl="1">
              <a:spcAft>
                <a:spcPts val="600"/>
              </a:spcAft>
            </a:pPr>
            <a:r>
              <a:rPr lang="en-US" sz="2100" dirty="0" smtClean="0"/>
              <a:t>Alleged bribes paid to government officials in Russia, Mexico, and Poland</a:t>
            </a:r>
            <a:br>
              <a:rPr lang="en-US" sz="2100" dirty="0" smtClean="0"/>
            </a:br>
            <a:endParaRPr lang="en-US" sz="2100" dirty="0" smtClean="0"/>
          </a:p>
          <a:p>
            <a:endParaRPr lang="en-US" dirty="0"/>
          </a:p>
        </p:txBody>
      </p:sp>
      <p:sp>
        <p:nvSpPr>
          <p:cNvPr id="4" name="Title 1"/>
          <p:cNvSpPr txBox="1">
            <a:spLocks/>
          </p:cNvSpPr>
          <p:nvPr/>
        </p:nvSpPr>
        <p:spPr>
          <a:xfrm>
            <a:off x="304800" y="76200"/>
            <a:ext cx="5791200" cy="762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1" kern="1200">
                <a:solidFill>
                  <a:schemeClr val="bg1"/>
                </a:solidFill>
                <a:latin typeface="Minion Pro" pitchFamily="18" charset="0"/>
                <a:ea typeface="+mj-ea"/>
                <a:cs typeface="+mj-cs"/>
              </a:defRPr>
            </a:lvl1pPr>
          </a:lstStyle>
          <a:p>
            <a:r>
              <a:rPr lang="en-US" dirty="0" smtClean="0"/>
              <a:t>Why does the FCPA matter?</a:t>
            </a:r>
            <a:endParaRPr lang="en-US" dirty="0"/>
          </a:p>
        </p:txBody>
      </p:sp>
    </p:spTree>
    <p:extLst>
      <p:ext uri="{BB962C8B-B14F-4D97-AF65-F5344CB8AC3E}">
        <p14:creationId xmlns:p14="http://schemas.microsoft.com/office/powerpoint/2010/main" val="2444154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2999"/>
            <a:ext cx="8229600" cy="685801"/>
          </a:xfrm>
        </p:spPr>
        <p:txBody>
          <a:bodyPr>
            <a:normAutofit fontScale="90000"/>
          </a:bodyPr>
          <a:lstStyle/>
          <a:p>
            <a:r>
              <a:rPr lang="en-US" sz="2800" u="sng" dirty="0" smtClean="0">
                <a:solidFill>
                  <a:schemeClr val="tx1"/>
                </a:solidFill>
              </a:rPr>
              <a:t>Reason #2</a:t>
            </a:r>
            <a:r>
              <a:rPr lang="en-US" sz="2800" dirty="0" smtClean="0">
                <a:solidFill>
                  <a:schemeClr val="tx1"/>
                </a:solidFill>
              </a:rPr>
              <a:t>: Recent Focus on Private Investment Industry and Financial Sector</a:t>
            </a:r>
            <a:endParaRPr lang="en-US" sz="2800" dirty="0">
              <a:solidFill>
                <a:schemeClr val="tx1"/>
              </a:solidFill>
            </a:endParaRPr>
          </a:p>
        </p:txBody>
      </p:sp>
      <p:sp>
        <p:nvSpPr>
          <p:cNvPr id="3" name="Content Placeholder 2"/>
          <p:cNvSpPr>
            <a:spLocks noGrp="1"/>
          </p:cNvSpPr>
          <p:nvPr>
            <p:ph idx="1"/>
          </p:nvPr>
        </p:nvSpPr>
        <p:spPr>
          <a:xfrm>
            <a:off x="457200" y="1905000"/>
            <a:ext cx="8229600" cy="5105400"/>
          </a:xfrm>
        </p:spPr>
        <p:txBody>
          <a:bodyPr>
            <a:normAutofit/>
          </a:bodyPr>
          <a:lstStyle/>
          <a:p>
            <a:r>
              <a:rPr lang="en-US" sz="2200" u="sng" dirty="0" smtClean="0"/>
              <a:t>January 2011</a:t>
            </a:r>
            <a:r>
              <a:rPr lang="en-US" sz="2200" dirty="0" smtClean="0"/>
              <a:t>:  SEC launches review focused on relationship between sovereign wealth funds (“SWFs”) and financial institutions, PE firms, and hedge funds.</a:t>
            </a:r>
          </a:p>
          <a:p>
            <a:r>
              <a:rPr lang="en-US" sz="2200" u="sng" dirty="0" smtClean="0"/>
              <a:t>August 2012</a:t>
            </a:r>
            <a:r>
              <a:rPr lang="en-US" sz="2200" dirty="0" smtClean="0"/>
              <a:t>:  Garth Peterson, former Morgan Stanley real estate executive, sentenced to 9 months in prison after admitting that he conspired with a Chinese official to misappropriate a multi-million dollar stake in a Shanghai apartment building.</a:t>
            </a:r>
          </a:p>
          <a:p>
            <a:r>
              <a:rPr lang="en-US" sz="2200" u="sng" dirty="0" smtClean="0"/>
              <a:t>May 2013</a:t>
            </a:r>
            <a:r>
              <a:rPr lang="en-US" sz="2200" dirty="0" smtClean="0"/>
              <a:t>:  Charges brought against broker-dealer Direct Access Partners and traders for paying bribes to Venezuelan finance official to secure bond trading business of a state-owned Venezuelan bank.</a:t>
            </a:r>
          </a:p>
          <a:p>
            <a:r>
              <a:rPr lang="en-US" sz="2200" u="sng" dirty="0" smtClean="0"/>
              <a:t>February 2014</a:t>
            </a:r>
            <a:r>
              <a:rPr lang="en-US" sz="2200" dirty="0" smtClean="0"/>
              <a:t>:  DOJ announces investigation into banks, PE firms, and hedge funds regarding dealings with Libyan Investment Authority.</a:t>
            </a:r>
            <a:r>
              <a:rPr lang="en-US" sz="2100" dirty="0" smtClean="0"/>
              <a:t/>
            </a:r>
            <a:br>
              <a:rPr lang="en-US" sz="2100" dirty="0" smtClean="0"/>
            </a:br>
            <a:endParaRPr lang="en-US" sz="2100" dirty="0" smtClean="0"/>
          </a:p>
          <a:p>
            <a:endParaRPr lang="en-US" dirty="0"/>
          </a:p>
        </p:txBody>
      </p:sp>
      <p:sp>
        <p:nvSpPr>
          <p:cNvPr id="4" name="Title 1"/>
          <p:cNvSpPr txBox="1">
            <a:spLocks/>
          </p:cNvSpPr>
          <p:nvPr/>
        </p:nvSpPr>
        <p:spPr>
          <a:xfrm>
            <a:off x="304800" y="76200"/>
            <a:ext cx="5791200" cy="762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1" kern="1200">
                <a:solidFill>
                  <a:schemeClr val="bg1"/>
                </a:solidFill>
                <a:latin typeface="Minion Pro" pitchFamily="18" charset="0"/>
                <a:ea typeface="+mj-ea"/>
                <a:cs typeface="+mj-cs"/>
              </a:defRPr>
            </a:lvl1pPr>
          </a:lstStyle>
          <a:p>
            <a:r>
              <a:rPr lang="en-US" dirty="0" smtClean="0"/>
              <a:t>Why does the FCPA matter?</a:t>
            </a:r>
            <a:endParaRPr lang="en-US" dirty="0"/>
          </a:p>
        </p:txBody>
      </p:sp>
    </p:spTree>
    <p:extLst>
      <p:ext uri="{BB962C8B-B14F-4D97-AF65-F5344CB8AC3E}">
        <p14:creationId xmlns:p14="http://schemas.microsoft.com/office/powerpoint/2010/main" val="3494848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38200"/>
          </a:xfrm>
        </p:spPr>
        <p:txBody>
          <a:bodyPr>
            <a:normAutofit/>
          </a:bodyPr>
          <a:lstStyle/>
          <a:p>
            <a:r>
              <a:rPr lang="en-US" sz="2800" u="sng" dirty="0" smtClean="0">
                <a:solidFill>
                  <a:schemeClr val="tx1"/>
                </a:solidFill>
              </a:rPr>
              <a:t>Reason #3</a:t>
            </a:r>
            <a:r>
              <a:rPr lang="en-US" sz="2800" dirty="0" smtClean="0">
                <a:solidFill>
                  <a:schemeClr val="tx1"/>
                </a:solidFill>
              </a:rPr>
              <a:t>:  Individual Prosecutions a Priority</a:t>
            </a:r>
            <a:endParaRPr lang="en-US" sz="2800" dirty="0">
              <a:solidFill>
                <a:schemeClr val="tx1"/>
              </a:solidFill>
            </a:endParaRPr>
          </a:p>
        </p:txBody>
      </p:sp>
      <p:sp>
        <p:nvSpPr>
          <p:cNvPr id="3" name="Content Placeholder 2"/>
          <p:cNvSpPr>
            <a:spLocks noGrp="1"/>
          </p:cNvSpPr>
          <p:nvPr>
            <p:ph idx="1"/>
          </p:nvPr>
        </p:nvSpPr>
        <p:spPr>
          <a:xfrm>
            <a:off x="457200" y="1981201"/>
            <a:ext cx="8229600" cy="3809999"/>
          </a:xfrm>
        </p:spPr>
        <p:txBody>
          <a:bodyPr>
            <a:normAutofit/>
          </a:bodyPr>
          <a:lstStyle/>
          <a:p>
            <a:pPr>
              <a:spcAft>
                <a:spcPts val="1200"/>
              </a:spcAft>
            </a:pPr>
            <a:r>
              <a:rPr lang="en-US" sz="2200" dirty="0" smtClean="0"/>
              <a:t>11 of the 18 cases brought this year have been against individuals</a:t>
            </a:r>
          </a:p>
          <a:p>
            <a:pPr>
              <a:spcAft>
                <a:spcPts val="1200"/>
              </a:spcAft>
            </a:pPr>
            <a:r>
              <a:rPr lang="en-US" sz="2200" dirty="0" smtClean="0"/>
              <a:t>“We expect in 2014 that the FCPA Unit will continue the trend of charging a number of high-level executives involved in bribery schemes.”  −Patrick Stokes, Chief, DOJ-FCPA Unit.</a:t>
            </a:r>
          </a:p>
          <a:p>
            <a:pPr>
              <a:spcAft>
                <a:spcPts val="1200"/>
              </a:spcAft>
            </a:pPr>
            <a:r>
              <a:rPr lang="en-US" sz="2200" dirty="0" smtClean="0"/>
              <a:t>“Another area of focus, and recent progress, has been our efforts to bring FCPA cases against individuals.  To better root out corruption, we have ramped up our pursuit not just of companies, but of the individuals responsible for corporate malfeasance.” </a:t>
            </a:r>
            <a:r>
              <a:rPr lang="en-US" sz="2200" dirty="0"/>
              <a:t>− Andrew </a:t>
            </a:r>
            <a:r>
              <a:rPr lang="en-US" sz="2200" dirty="0" err="1" smtClean="0"/>
              <a:t>Ceresney</a:t>
            </a:r>
            <a:r>
              <a:rPr lang="en-US" sz="2200" dirty="0" smtClean="0"/>
              <a:t>, SEC Director of Enforcement.</a:t>
            </a:r>
            <a:endParaRPr lang="en-US" sz="2200" dirty="0"/>
          </a:p>
        </p:txBody>
      </p:sp>
      <p:sp>
        <p:nvSpPr>
          <p:cNvPr id="4" name="Title 1"/>
          <p:cNvSpPr txBox="1">
            <a:spLocks/>
          </p:cNvSpPr>
          <p:nvPr/>
        </p:nvSpPr>
        <p:spPr>
          <a:xfrm>
            <a:off x="304800" y="76200"/>
            <a:ext cx="5791200" cy="762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1" kern="1200">
                <a:solidFill>
                  <a:schemeClr val="bg1"/>
                </a:solidFill>
                <a:latin typeface="Minion Pro" pitchFamily="18" charset="0"/>
                <a:ea typeface="+mj-ea"/>
                <a:cs typeface="+mj-cs"/>
              </a:defRPr>
            </a:lvl1pPr>
          </a:lstStyle>
          <a:p>
            <a:r>
              <a:rPr lang="en-US" dirty="0"/>
              <a:t>Why does the FCPA matter?</a:t>
            </a:r>
          </a:p>
        </p:txBody>
      </p:sp>
    </p:spTree>
    <p:extLst>
      <p:ext uri="{BB962C8B-B14F-4D97-AF65-F5344CB8AC3E}">
        <p14:creationId xmlns:p14="http://schemas.microsoft.com/office/powerpoint/2010/main" val="3816940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599"/>
            <a:ext cx="8229600" cy="533401"/>
          </a:xfrm>
        </p:spPr>
        <p:txBody>
          <a:bodyPr>
            <a:normAutofit/>
          </a:bodyPr>
          <a:lstStyle/>
          <a:p>
            <a:r>
              <a:rPr lang="en-US" u="sng" dirty="0" smtClean="0">
                <a:solidFill>
                  <a:schemeClr val="tx1"/>
                </a:solidFill>
              </a:rPr>
              <a:t>Reason #4</a:t>
            </a:r>
            <a:r>
              <a:rPr lang="en-US" dirty="0" smtClean="0">
                <a:solidFill>
                  <a:schemeClr val="tx1"/>
                </a:solidFill>
              </a:rPr>
              <a:t>:  “Proactive” Law Enforcement Techniques</a:t>
            </a:r>
            <a:endParaRPr lang="en-US" dirty="0">
              <a:solidFill>
                <a:schemeClr val="tx1"/>
              </a:solidFill>
            </a:endParaRPr>
          </a:p>
        </p:txBody>
      </p:sp>
      <p:sp>
        <p:nvSpPr>
          <p:cNvPr id="3" name="Content Placeholder 2"/>
          <p:cNvSpPr>
            <a:spLocks noGrp="1"/>
          </p:cNvSpPr>
          <p:nvPr>
            <p:ph idx="1"/>
          </p:nvPr>
        </p:nvSpPr>
        <p:spPr>
          <a:xfrm>
            <a:off x="457200" y="2286000"/>
            <a:ext cx="8229600" cy="3048000"/>
          </a:xfrm>
        </p:spPr>
        <p:txBody>
          <a:bodyPr>
            <a:normAutofit/>
          </a:bodyPr>
          <a:lstStyle/>
          <a:p>
            <a:r>
              <a:rPr lang="en-US" sz="2400" dirty="0" smtClean="0"/>
              <a:t>Use of traditionally “blue collar” investigative techniques to build FCPA cases:  undercover agents, body recordings, wiretaps</a:t>
            </a:r>
            <a:br>
              <a:rPr lang="en-US" sz="2400" dirty="0" smtClean="0"/>
            </a:br>
            <a:endParaRPr lang="en-US" sz="2400" dirty="0" smtClean="0"/>
          </a:p>
          <a:p>
            <a:r>
              <a:rPr lang="en-US" sz="2400" i="1" dirty="0" smtClean="0"/>
              <a:t>U.S. v. </a:t>
            </a:r>
            <a:r>
              <a:rPr lang="en-US" sz="2400" i="1" dirty="0" err="1" smtClean="0"/>
              <a:t>Cilins</a:t>
            </a:r>
            <a:endParaRPr lang="en-US" sz="2400" i="1" dirty="0"/>
          </a:p>
        </p:txBody>
      </p:sp>
      <p:sp>
        <p:nvSpPr>
          <p:cNvPr id="4" name="Title 1"/>
          <p:cNvSpPr txBox="1">
            <a:spLocks/>
          </p:cNvSpPr>
          <p:nvPr/>
        </p:nvSpPr>
        <p:spPr>
          <a:xfrm>
            <a:off x="304800" y="76200"/>
            <a:ext cx="5791200" cy="762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1" kern="1200">
                <a:solidFill>
                  <a:schemeClr val="bg1"/>
                </a:solidFill>
                <a:latin typeface="Minion Pro" pitchFamily="18" charset="0"/>
                <a:ea typeface="+mj-ea"/>
                <a:cs typeface="+mj-cs"/>
              </a:defRPr>
            </a:lvl1pPr>
          </a:lstStyle>
          <a:p>
            <a:r>
              <a:rPr lang="en-US" dirty="0"/>
              <a:t>Why does the FCPA matter?</a:t>
            </a:r>
          </a:p>
        </p:txBody>
      </p:sp>
    </p:spTree>
    <p:extLst>
      <p:ext uri="{BB962C8B-B14F-4D97-AF65-F5344CB8AC3E}">
        <p14:creationId xmlns:p14="http://schemas.microsoft.com/office/powerpoint/2010/main" val="241395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599"/>
            <a:ext cx="8229600" cy="533401"/>
          </a:xfrm>
        </p:spPr>
        <p:txBody>
          <a:bodyPr>
            <a:normAutofit/>
          </a:bodyPr>
          <a:lstStyle/>
          <a:p>
            <a:r>
              <a:rPr lang="en-US" u="sng" dirty="0" smtClean="0">
                <a:solidFill>
                  <a:schemeClr val="tx1"/>
                </a:solidFill>
              </a:rPr>
              <a:t>Reason #5</a:t>
            </a:r>
            <a:r>
              <a:rPr lang="en-US" dirty="0" smtClean="0">
                <a:solidFill>
                  <a:schemeClr val="tx1"/>
                </a:solidFill>
              </a:rPr>
              <a:t>:  Broad Jurisdictional Reach</a:t>
            </a:r>
            <a:endParaRPr lang="en-US" dirty="0">
              <a:solidFill>
                <a:schemeClr val="tx1"/>
              </a:solidFill>
            </a:endParaRPr>
          </a:p>
        </p:txBody>
      </p:sp>
      <p:sp>
        <p:nvSpPr>
          <p:cNvPr id="3" name="Content Placeholder 2"/>
          <p:cNvSpPr>
            <a:spLocks noGrp="1"/>
          </p:cNvSpPr>
          <p:nvPr>
            <p:ph idx="1"/>
          </p:nvPr>
        </p:nvSpPr>
        <p:spPr>
          <a:xfrm>
            <a:off x="457200" y="2286000"/>
            <a:ext cx="8229600" cy="3048000"/>
          </a:xfrm>
        </p:spPr>
        <p:txBody>
          <a:bodyPr>
            <a:normAutofit/>
          </a:bodyPr>
          <a:lstStyle/>
          <a:p>
            <a:pPr marL="342900" indent="-342900" eaLnBrk="0" hangingPunct="0">
              <a:lnSpc>
                <a:spcPct val="95000"/>
              </a:lnSpc>
              <a:spcBef>
                <a:spcPct val="40000"/>
              </a:spcBef>
              <a:buFontTx/>
              <a:buChar char="•"/>
              <a:defRPr/>
            </a:pPr>
            <a:r>
              <a:rPr lang="en-US" sz="2400" kern="0" dirty="0">
                <a:solidFill>
                  <a:srgbClr val="000000"/>
                </a:solidFill>
                <a:latin typeface="Minion Pro"/>
              </a:rPr>
              <a:t>The FCPA applies to “domestic concerns” and “issuers” (or agents thereof), </a:t>
            </a:r>
            <a:r>
              <a:rPr lang="en-US" sz="2400" i="1" u="sng" kern="0" dirty="0">
                <a:solidFill>
                  <a:srgbClr val="000000"/>
                </a:solidFill>
                <a:latin typeface="Minion Pro"/>
              </a:rPr>
              <a:t>even if the violations did NOT occur in the US</a:t>
            </a:r>
          </a:p>
          <a:p>
            <a:pPr marL="342900" indent="-342900" eaLnBrk="0" hangingPunct="0">
              <a:lnSpc>
                <a:spcPct val="95000"/>
              </a:lnSpc>
              <a:spcBef>
                <a:spcPct val="40000"/>
              </a:spcBef>
              <a:buFontTx/>
              <a:buChar char="•"/>
              <a:defRPr/>
            </a:pPr>
            <a:r>
              <a:rPr lang="en-US" sz="2400" kern="0" dirty="0">
                <a:solidFill>
                  <a:srgbClr val="000000"/>
                </a:solidFill>
                <a:latin typeface="Minion Pro"/>
              </a:rPr>
              <a:t>And, </a:t>
            </a:r>
            <a:r>
              <a:rPr lang="en-US" sz="2400" i="1" u="sng" kern="0" dirty="0">
                <a:solidFill>
                  <a:srgbClr val="000000"/>
                </a:solidFill>
                <a:latin typeface="Minion Pro"/>
              </a:rPr>
              <a:t>even if</a:t>
            </a:r>
            <a:r>
              <a:rPr lang="en-US" sz="2400" kern="0" dirty="0">
                <a:solidFill>
                  <a:srgbClr val="000000"/>
                </a:solidFill>
                <a:latin typeface="Minion Pro"/>
              </a:rPr>
              <a:t> a company is NOT a “domestic concern” or an “issuer,” the FCPA applies to </a:t>
            </a:r>
            <a:r>
              <a:rPr lang="en-US" sz="2400" i="1" u="sng" kern="0" dirty="0">
                <a:solidFill>
                  <a:srgbClr val="000000"/>
                </a:solidFill>
                <a:latin typeface="Minion Pro"/>
              </a:rPr>
              <a:t>non-U.S. companies</a:t>
            </a:r>
            <a:r>
              <a:rPr lang="en-US" sz="2400" i="1" kern="0" dirty="0">
                <a:solidFill>
                  <a:srgbClr val="000000"/>
                </a:solidFill>
                <a:latin typeface="Minion Pro"/>
              </a:rPr>
              <a:t> </a:t>
            </a:r>
            <a:r>
              <a:rPr lang="en-US" sz="2400" kern="0" dirty="0">
                <a:solidFill>
                  <a:srgbClr val="000000"/>
                </a:solidFill>
                <a:latin typeface="Minion Pro"/>
              </a:rPr>
              <a:t>if any aspect of the inappropriate act </a:t>
            </a:r>
            <a:r>
              <a:rPr lang="en-US" sz="2400" i="1" u="sng" kern="0" dirty="0">
                <a:solidFill>
                  <a:srgbClr val="000000"/>
                </a:solidFill>
                <a:latin typeface="Minion Pro"/>
              </a:rPr>
              <a:t>occurred on U.S. territory</a:t>
            </a:r>
            <a:r>
              <a:rPr lang="en-US" sz="2400" kern="0" dirty="0">
                <a:solidFill>
                  <a:srgbClr val="000000"/>
                </a:solidFill>
                <a:latin typeface="Minion Pro"/>
              </a:rPr>
              <a:t>, including through U.S. mail or wires (e.g., emails, telephone calls, etc.)</a:t>
            </a:r>
          </a:p>
          <a:p>
            <a:endParaRPr lang="en-US" sz="2400" dirty="0"/>
          </a:p>
        </p:txBody>
      </p:sp>
      <p:sp>
        <p:nvSpPr>
          <p:cNvPr id="4" name="Title 1"/>
          <p:cNvSpPr txBox="1">
            <a:spLocks/>
          </p:cNvSpPr>
          <p:nvPr/>
        </p:nvSpPr>
        <p:spPr>
          <a:xfrm>
            <a:off x="304800" y="76200"/>
            <a:ext cx="5791200" cy="762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1" kern="1200">
                <a:solidFill>
                  <a:schemeClr val="bg1"/>
                </a:solidFill>
                <a:latin typeface="Minion Pro" pitchFamily="18" charset="0"/>
                <a:ea typeface="+mj-ea"/>
                <a:cs typeface="+mj-cs"/>
              </a:defRPr>
            </a:lvl1pPr>
          </a:lstStyle>
          <a:p>
            <a:r>
              <a:rPr lang="en-US" dirty="0"/>
              <a:t>Why does the FCPA matter?</a:t>
            </a:r>
          </a:p>
        </p:txBody>
      </p:sp>
    </p:spTree>
    <p:extLst>
      <p:ext uri="{BB962C8B-B14F-4D97-AF65-F5344CB8AC3E}">
        <p14:creationId xmlns:p14="http://schemas.microsoft.com/office/powerpoint/2010/main" val="1557763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2590800"/>
          </a:xfrm>
        </p:spPr>
        <p:txBody>
          <a:bodyPr>
            <a:normAutofit/>
          </a:bodyPr>
          <a:lstStyle/>
          <a:p>
            <a:pPr algn="ctr"/>
            <a:r>
              <a:rPr lang="en-US" sz="4000" b="1" dirty="0" smtClean="0"/>
              <a:t> THE FIRST HALF OF 2014</a:t>
            </a:r>
            <a:endParaRPr lang="en-US" sz="4000" b="1" dirty="0"/>
          </a:p>
        </p:txBody>
      </p:sp>
      <p:sp>
        <p:nvSpPr>
          <p:cNvPr id="3" name="Title 1"/>
          <p:cNvSpPr txBox="1">
            <a:spLocks/>
          </p:cNvSpPr>
          <p:nvPr/>
        </p:nvSpPr>
        <p:spPr>
          <a:xfrm>
            <a:off x="304800" y="76200"/>
            <a:ext cx="5791200" cy="762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1" kern="1200">
                <a:solidFill>
                  <a:schemeClr val="bg1"/>
                </a:solidFill>
                <a:latin typeface="Minion Pro" pitchFamily="18" charset="0"/>
                <a:ea typeface="+mj-ea"/>
                <a:cs typeface="+mj-cs"/>
              </a:defRPr>
            </a:lvl1pPr>
          </a:lstStyle>
          <a:p>
            <a:endParaRPr lang="en-US" dirty="0"/>
          </a:p>
        </p:txBody>
      </p:sp>
      <p:sp>
        <p:nvSpPr>
          <p:cNvPr id="4" name="TextBox 3"/>
          <p:cNvSpPr txBox="1"/>
          <p:nvPr/>
        </p:nvSpPr>
        <p:spPr>
          <a:xfrm>
            <a:off x="762000" y="2819400"/>
            <a:ext cx="7619821" cy="1446550"/>
          </a:xfrm>
          <a:prstGeom prst="rect">
            <a:avLst/>
          </a:prstGeom>
          <a:noFill/>
        </p:spPr>
        <p:txBody>
          <a:bodyPr wrap="square" rtlCol="0">
            <a:spAutoFit/>
          </a:bodyPr>
          <a:lstStyle/>
          <a:p>
            <a:pPr algn="ctr"/>
            <a:r>
              <a:rPr lang="en-US" sz="3200" b="1" dirty="0" smtClean="0"/>
              <a:t>WHERE ARE HEDGE FUNDS MOST SUSCEPTIBLE TO FCPA RISK?</a:t>
            </a:r>
          </a:p>
          <a:p>
            <a:endParaRPr lang="en-US" dirty="0"/>
          </a:p>
        </p:txBody>
      </p:sp>
    </p:spTree>
    <p:extLst>
      <p:ext uri="{BB962C8B-B14F-4D97-AF65-F5344CB8AC3E}">
        <p14:creationId xmlns:p14="http://schemas.microsoft.com/office/powerpoint/2010/main" val="3760987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Alston &amp; Bird PowerPoint Template - blue background with imag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1183</Words>
  <Application>Microsoft Office PowerPoint</Application>
  <PresentationFormat>On-screen Show (4:3)</PresentationFormat>
  <Paragraphs>121</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Alston &amp; Bird PowerPoint Template - blue background with images</vt:lpstr>
      <vt:lpstr>New York Hedge Fund Roundtable Webinar</vt:lpstr>
      <vt:lpstr>Speakers</vt:lpstr>
      <vt:lpstr> THE FIRST HALF OF 2014</vt:lpstr>
      <vt:lpstr>Reason #1: Continued Rigorous Enforcement</vt:lpstr>
      <vt:lpstr>Reason #2: Recent Focus on Private Investment Industry and Financial Sector</vt:lpstr>
      <vt:lpstr>Reason #3:  Individual Prosecutions a Priority</vt:lpstr>
      <vt:lpstr>Reason #4:  “Proactive” Law Enforcement Techniques</vt:lpstr>
      <vt:lpstr>Reason #5:  Broad Jurisdictional Reach</vt:lpstr>
      <vt:lpstr> THE FIRST HALF OF 2014</vt:lpstr>
      <vt:lpstr>Risk Area #1:  Portfolio Companies</vt:lpstr>
      <vt:lpstr>Risk Area #2:  Third Party Liability</vt:lpstr>
      <vt:lpstr>Risk Area #3:  Solicitation of Inbound Investment</vt:lpstr>
      <vt:lpstr>PowerPoint Presentation</vt:lpstr>
      <vt:lpstr> THE FIRST HALF OF 2014</vt:lpstr>
      <vt:lpstr>Tip #1:  Develop Written Procedures – Internal Code of Conduct and Anti-Corruption Policy/Procedures</vt:lpstr>
      <vt:lpstr>Tip #2:  Manage Third Party Relationships</vt:lpstr>
      <vt:lpstr>Tip #3:  Managing Portfolio Companies</vt:lpstr>
      <vt:lpstr>Tip #4:  Avoid Buying a Problem</vt:lpstr>
      <vt:lpstr>Tip #5:  Extra Caution with SWFs</vt:lpstr>
      <vt:lpstr>Tip #6:  USE COMMON SENSE!</vt:lpstr>
      <vt:lpstr>Questions?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Alston &amp; Bird LLP Webinar</dc:title>
  <dc:creator>Heannie</dc:creator>
  <cp:lastModifiedBy>Kang</cp:lastModifiedBy>
  <cp:revision>20</cp:revision>
  <cp:lastPrinted>2014-08-20T16:15:31Z</cp:lastPrinted>
  <dcterms:modified xsi:type="dcterms:W3CDTF">2014-08-20T16:44:18Z</dcterms:modified>
</cp:coreProperties>
</file>