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0.xml" ContentType="application/vnd.openxmlformats-officedocument.presentationml.slide+xml"/>
  <Override PartName="/ppt/diagrams/data1.xml" ContentType="application/vnd.openxmlformats-officedocument.drawingml.diagramData+xml"/>
  <Override PartName="/ppt/diagrams/drawing1.xml" ContentType="application/vnd.ms-office.drawingml.diagramDrawing+xml"/>
  <Override PartName="/ppt/notesSlides/notesSlide30.xml" ContentType="application/vnd.openxmlformats-officedocument.presentationml.notesSlide+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slides/slide31.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notesSlides/notesSlide32.xml" ContentType="application/vnd.openxmlformats-officedocument.presentationml.notesSlide+xml"/>
  <Override PartName="/ppt/slides/slide33.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notesSlides/notesSlide35.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92" r:id="rId3"/>
    <p:sldId id="257" r:id="rId4"/>
    <p:sldId id="264" r:id="rId5"/>
    <p:sldId id="265" r:id="rId6"/>
    <p:sldId id="258" r:id="rId7"/>
    <p:sldId id="259" r:id="rId8"/>
    <p:sldId id="261" r:id="rId9"/>
    <p:sldId id="266" r:id="rId10"/>
    <p:sldId id="263" r:id="rId11"/>
    <p:sldId id="278" r:id="rId12"/>
    <p:sldId id="267" r:id="rId13"/>
    <p:sldId id="285" r:id="rId14"/>
    <p:sldId id="268" r:id="rId15"/>
    <p:sldId id="286" r:id="rId16"/>
    <p:sldId id="269" r:id="rId17"/>
    <p:sldId id="270" r:id="rId18"/>
    <p:sldId id="272" r:id="rId19"/>
    <p:sldId id="273" r:id="rId20"/>
    <p:sldId id="274" r:id="rId21"/>
    <p:sldId id="275" r:id="rId22"/>
    <p:sldId id="276" r:id="rId23"/>
    <p:sldId id="280" r:id="rId24"/>
    <p:sldId id="282" r:id="rId25"/>
    <p:sldId id="283" r:id="rId26"/>
    <p:sldId id="287" r:id="rId27"/>
    <p:sldId id="284" r:id="rId28"/>
    <p:sldId id="277" r:id="rId29"/>
    <p:sldId id="288" r:id="rId30"/>
    <p:sldId id="289" r:id="rId31"/>
    <p:sldId id="279" r:id="rId32"/>
    <p:sldId id="290" r:id="rId33"/>
    <p:sldId id="293" r:id="rId34"/>
    <p:sldId id="295" r:id="rId35"/>
    <p:sldId id="294"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30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566" autoAdjust="0"/>
    <p:restoredTop sz="94604" autoAdjust="0"/>
  </p:normalViewPr>
  <p:slideViewPr>
    <p:cSldViewPr>
      <p:cViewPr varScale="1">
        <p:scale>
          <a:sx n="116" d="100"/>
          <a:sy n="116" d="100"/>
        </p:scale>
        <p:origin x="2130" y="108"/>
      </p:cViewPr>
      <p:guideLst>
        <p:guide orient="horz" pos="2160"/>
        <p:guide pos="2880"/>
      </p:guideLst>
    </p:cSldViewPr>
  </p:slideViewPr>
  <p:notesTextViewPr>
    <p:cViewPr>
      <p:scale>
        <a:sx n="1" d="1"/>
        <a:sy n="1" d="1"/>
      </p:scale>
      <p:origin x="0" y="0"/>
    </p:cViewPr>
  </p:notesTextViewPr>
  <p:sorterViewPr>
    <p:cViewPr>
      <p:scale>
        <a:sx n="100" d="100"/>
        <a:sy n="100" d="100"/>
      </p:scale>
      <p:origin x="0" y="-3264"/>
    </p:cViewPr>
  </p:sorter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7" Type="http://schemas.openxmlformats.org/officeDocument/2006/relationships/slide" Target="slides/slide26.xml" />
  <Relationship Id="rId28" Type="http://schemas.openxmlformats.org/officeDocument/2006/relationships/slide" Target="slides/slide27.xml" />
  <Relationship Id="rId29" Type="http://schemas.openxmlformats.org/officeDocument/2006/relationships/slide" Target="slides/slide28.xml" />
  <Relationship Id="rId30" Type="http://schemas.openxmlformats.org/officeDocument/2006/relationships/slide" Target="slides/slide29.xml" />
  <Relationship Id="rId31" Type="http://schemas.openxmlformats.org/officeDocument/2006/relationships/slide" Target="slides/slide30.xml" />
  <Relationship Id="rId32" Type="http://schemas.openxmlformats.org/officeDocument/2006/relationships/slide" Target="slides/slide31.xml" />
  <Relationship Id="rId33" Type="http://schemas.openxmlformats.org/officeDocument/2006/relationships/slide" Target="slides/slide32.xml" />
  <Relationship Id="rId34" Type="http://schemas.openxmlformats.org/officeDocument/2006/relationships/slide" Target="slides/slide33.xml" />
  <Relationship Id="rId35" Type="http://schemas.openxmlformats.org/officeDocument/2006/relationships/slide" Target="slides/slide34.xml" />
  <Relationship Id="rId36" Type="http://schemas.openxmlformats.org/officeDocument/2006/relationships/slide" Target="slides/slide35.xml" />
  <Relationship Id="rId39" Type="http://schemas.openxmlformats.org/officeDocument/2006/relationships/viewProps" Target="viewProps.xml" />
  <Relationship Id="rId38" Type="http://schemas.openxmlformats.org/officeDocument/2006/relationships/presProps" Target="presProps.xml" />
  <Relationship Id="rId41" Type="http://schemas.openxmlformats.org/officeDocument/2006/relationships/tableStyles" Target="tableStyles.xml" />
  <Relationship Id="rId1" Type="http://schemas.openxmlformats.org/officeDocument/2006/relationships/slideMaster" Target="slideMasters/slideMaster1.xml" />
  <Relationship Id="rId37" Type="http://schemas.openxmlformats.org/officeDocument/2006/relationships/notesMaster" Target="notesMasters/notesMaster1.xml" />
  <Relationship Id="rId40" Type="http://schemas.openxmlformats.org/officeDocument/2006/relationships/theme" Target="theme/theme1.xml" />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D4EC4E-7060-4E27-A85F-4E4F11FFFA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967B614-02C1-41AD-99A8-B76E8F148F32}">
      <dgm:prSet phldrT="[Text]" custT="1"/>
      <dgm:spPr/>
      <dgm:t>
        <a:bodyPr/>
        <a:lstStyle/>
        <a:p>
          <a:r>
            <a:rPr lang="en-US" sz="2000" dirty="0" smtClean="0"/>
            <a:t>ESAs and any oral form of such agents that are furnished to individuals for the treatment of ESRD</a:t>
          </a:r>
          <a:endParaRPr lang="en-US" sz="2000" dirty="0"/>
        </a:p>
      </dgm:t>
    </dgm:pt>
    <dgm:pt modelId="{CA8BF4A7-C445-440A-BC6C-DE83FE49C2CE}" type="sibTrans" cxnId="{7D574076-78FB-407D-9667-273EDB885C5A}">
      <dgm:prSet/>
      <dgm:spPr/>
      <dgm:t>
        <a:bodyPr/>
        <a:lstStyle/>
        <a:p>
          <a:endParaRPr lang="en-US"/>
        </a:p>
      </dgm:t>
    </dgm:pt>
    <dgm:pt modelId="{1175D0BC-12C6-4C9E-8162-7E0E1E8DB653}" type="parTrans" cxnId="{7D574076-78FB-407D-9667-273EDB885C5A}">
      <dgm:prSet/>
      <dgm:spPr/>
      <dgm:t>
        <a:bodyPr/>
        <a:lstStyle/>
        <a:p>
          <a:endParaRPr lang="en-US"/>
        </a:p>
      </dgm:t>
    </dgm:pt>
    <dgm:pt modelId="{3985827C-03BA-4618-9744-E6202794D4EA}">
      <dgm:prSet phldrT="[Text]" custT="1"/>
      <dgm:spPr/>
      <dgm:t>
        <a:bodyPr/>
        <a:lstStyle/>
        <a:p>
          <a:r>
            <a:rPr lang="en-US" sz="2000" dirty="0" smtClean="0"/>
            <a:t>Other drugs and biologicals that are furnished to individuals for the treatment of ESRD and for which payment was (before the application of this paragraph) made separately under this title, and any oral equivalent form of such drug or biological</a:t>
          </a:r>
          <a:endParaRPr lang="en-US" sz="2000" dirty="0"/>
        </a:p>
      </dgm:t>
    </dgm:pt>
    <dgm:pt modelId="{9EFDE9AF-DD0E-4912-9B31-7599EBF40B3E}" type="parTrans" cxnId="{3E230AD0-C3AE-4A75-A105-BDBE31223D41}">
      <dgm:prSet/>
      <dgm:spPr/>
      <dgm:t>
        <a:bodyPr/>
        <a:lstStyle/>
        <a:p>
          <a:endParaRPr lang="en-US"/>
        </a:p>
      </dgm:t>
    </dgm:pt>
    <dgm:pt modelId="{7D1A3430-91C5-4D61-81FE-F3D0BEC51919}" type="sibTrans" cxnId="{3E230AD0-C3AE-4A75-A105-BDBE31223D41}">
      <dgm:prSet/>
      <dgm:spPr/>
      <dgm:t>
        <a:bodyPr/>
        <a:lstStyle/>
        <a:p>
          <a:endParaRPr lang="en-US"/>
        </a:p>
      </dgm:t>
    </dgm:pt>
    <dgm:pt modelId="{404579CD-F797-47B4-84E1-BC36AF949F8E}">
      <dgm:prSet phldrT="[Text]" custT="1"/>
      <dgm:spPr/>
      <dgm:t>
        <a:bodyPr/>
        <a:lstStyle/>
        <a:p>
          <a:r>
            <a:rPr lang="en-US" sz="2000" dirty="0" smtClean="0"/>
            <a:t>Diagnostic laboratory tests and other items and services not described above that are furnished to individuals for the treatment of ESRD.</a:t>
          </a:r>
          <a:endParaRPr lang="en-US" sz="2000" dirty="0"/>
        </a:p>
      </dgm:t>
    </dgm:pt>
    <dgm:pt modelId="{DC4E499D-E362-483D-A54D-6866436302B2}" type="parTrans" cxnId="{15330A1C-736D-48E1-BD86-F99AC00778BB}">
      <dgm:prSet/>
      <dgm:spPr/>
      <dgm:t>
        <a:bodyPr/>
        <a:lstStyle/>
        <a:p>
          <a:endParaRPr lang="en-US"/>
        </a:p>
      </dgm:t>
    </dgm:pt>
    <dgm:pt modelId="{7D14E856-F88C-43FC-8B8D-14AE81B0EFC9}" type="sibTrans" cxnId="{15330A1C-736D-48E1-BD86-F99AC00778BB}">
      <dgm:prSet/>
      <dgm:spPr/>
      <dgm:t>
        <a:bodyPr/>
        <a:lstStyle/>
        <a:p>
          <a:endParaRPr lang="en-US"/>
        </a:p>
      </dgm:t>
    </dgm:pt>
    <dgm:pt modelId="{1B0BADF1-6AC0-49AC-B0E6-BB817AAE2F1F}">
      <dgm:prSet phldrT="[Text]" custT="1"/>
      <dgm:spPr/>
      <dgm:t>
        <a:bodyPr/>
        <a:lstStyle/>
        <a:p>
          <a:r>
            <a:rPr lang="en-US" sz="2000" dirty="0" smtClean="0"/>
            <a:t>Such term does not include vaccines</a:t>
          </a:r>
          <a:endParaRPr lang="en-US" sz="2000" dirty="0"/>
        </a:p>
      </dgm:t>
    </dgm:pt>
    <dgm:pt modelId="{C2540438-7F58-444E-9E60-A037D6ECD44B}" type="parTrans" cxnId="{D54CA4AA-4405-46F1-A68F-F3C2F7A881E0}">
      <dgm:prSet/>
      <dgm:spPr/>
      <dgm:t>
        <a:bodyPr/>
        <a:lstStyle/>
        <a:p>
          <a:endParaRPr lang="en-US"/>
        </a:p>
      </dgm:t>
    </dgm:pt>
    <dgm:pt modelId="{A8E2998A-9ACF-414D-8D24-9AE2D23098E2}" type="sibTrans" cxnId="{D54CA4AA-4405-46F1-A68F-F3C2F7A881E0}">
      <dgm:prSet/>
      <dgm:spPr/>
      <dgm:t>
        <a:bodyPr/>
        <a:lstStyle/>
        <a:p>
          <a:endParaRPr lang="en-US"/>
        </a:p>
      </dgm:t>
    </dgm:pt>
    <dgm:pt modelId="{BB282248-E3AB-43B8-8886-6784CDCB9CE7}">
      <dgm:prSet phldrT="[Text]" custT="1"/>
      <dgm:spPr/>
      <dgm:t>
        <a:bodyPr/>
        <a:lstStyle/>
        <a:p>
          <a:r>
            <a:rPr lang="en-US" sz="2000" dirty="0" smtClean="0"/>
            <a:t>Items and services included in the composite rate for renal dialysis services as of December 31, 2010</a:t>
          </a:r>
          <a:endParaRPr lang="en-US" sz="2000" dirty="0"/>
        </a:p>
      </dgm:t>
    </dgm:pt>
    <dgm:pt modelId="{930BF85B-34EE-4FFB-9469-7B605F7B6523}" type="sibTrans" cxnId="{4A3AC9B5-19A1-46A0-B7B3-7A18BFF67FDE}">
      <dgm:prSet/>
      <dgm:spPr/>
      <dgm:t>
        <a:bodyPr/>
        <a:lstStyle/>
        <a:p>
          <a:endParaRPr lang="en-US"/>
        </a:p>
      </dgm:t>
    </dgm:pt>
    <dgm:pt modelId="{061617E0-F7FB-4D97-85EE-9A8A4F5CA16F}" type="parTrans" cxnId="{4A3AC9B5-19A1-46A0-B7B3-7A18BFF67FDE}">
      <dgm:prSet/>
      <dgm:spPr/>
      <dgm:t>
        <a:bodyPr/>
        <a:lstStyle/>
        <a:p>
          <a:endParaRPr lang="en-US"/>
        </a:p>
      </dgm:t>
    </dgm:pt>
    <dgm:pt modelId="{8B159773-CB44-4983-BB15-EEBF098516A0}">
      <dgm:prSet phldrT="[Text]" custT="1">
        <dgm:style>
          <a:lnRef idx="2">
            <a:schemeClr val="dk1"/>
          </a:lnRef>
          <a:fillRef idx="1">
            <a:schemeClr val="lt1"/>
          </a:fillRef>
          <a:effectRef idx="0">
            <a:schemeClr val="dk1"/>
          </a:effectRef>
          <a:fontRef idx="minor">
            <a:schemeClr val="dk1"/>
          </a:fontRef>
        </dgm:style>
      </dgm:prSet>
      <dgm:spPr>
        <a:ln>
          <a:noFill/>
        </a:ln>
      </dgm:spPr>
      <dgm:t>
        <a:bodyPr/>
        <a:lstStyle/>
        <a:p>
          <a:r>
            <a:rPr lang="en-US" sz="2400" b="1" dirty="0" smtClean="0"/>
            <a:t>Effective January 1, 2011* </a:t>
          </a:r>
          <a:r>
            <a:rPr lang="en-US" sz="1400" b="1" dirty="0" smtClean="0"/>
            <a:t>(*an optional four year transition was authorized but fewer than 10 percent of facilities opted for it)</a:t>
          </a:r>
        </a:p>
        <a:p>
          <a:r>
            <a:rPr lang="en-US" sz="2400" b="1" dirty="0" smtClean="0"/>
            <a:t>MIPPA Defines “Renal Dialysis Services” to Include:</a:t>
          </a:r>
        </a:p>
        <a:p>
          <a:endParaRPr lang="en-US" sz="2400" b="1" dirty="0"/>
        </a:p>
      </dgm:t>
    </dgm:pt>
    <dgm:pt modelId="{4DF67DB3-C370-44AF-8A53-FC2FA05EDA73}" type="sibTrans" cxnId="{77E097AB-4F85-415C-B168-3FE7BFDD7B98}">
      <dgm:prSet/>
      <dgm:spPr/>
      <dgm:t>
        <a:bodyPr/>
        <a:lstStyle/>
        <a:p>
          <a:endParaRPr lang="en-US"/>
        </a:p>
      </dgm:t>
    </dgm:pt>
    <dgm:pt modelId="{E7E0F938-4D27-461A-B839-76B1A3EF0EDF}" type="parTrans" cxnId="{77E097AB-4F85-415C-B168-3FE7BFDD7B98}">
      <dgm:prSet/>
      <dgm:spPr/>
      <dgm:t>
        <a:bodyPr/>
        <a:lstStyle/>
        <a:p>
          <a:endParaRPr lang="en-US"/>
        </a:p>
      </dgm:t>
    </dgm:pt>
    <dgm:pt modelId="{B7DA7EB3-FECA-4905-B18B-EC5112C67CE0}" type="pres">
      <dgm:prSet presAssocID="{5DD4EC4E-7060-4E27-A85F-4E4F11FFFA7E}" presName="linear" presStyleCnt="0">
        <dgm:presLayoutVars>
          <dgm:animLvl val="lvl"/>
          <dgm:resizeHandles val="exact"/>
        </dgm:presLayoutVars>
      </dgm:prSet>
      <dgm:spPr/>
      <dgm:t>
        <a:bodyPr/>
        <a:lstStyle/>
        <a:p>
          <a:endParaRPr lang="en-US"/>
        </a:p>
      </dgm:t>
    </dgm:pt>
    <dgm:pt modelId="{DE218EBE-75DF-41F5-BB80-A54AC027484C}" type="pres">
      <dgm:prSet presAssocID="{8B159773-CB44-4983-BB15-EEBF098516A0}" presName="parentText" presStyleLbl="node1" presStyleIdx="0" presStyleCnt="1" custScaleY="95797" custLinFactNeighborX="-1852" custLinFactNeighborY="-2329">
        <dgm:presLayoutVars>
          <dgm:chMax val="0"/>
          <dgm:bulletEnabled val="1"/>
        </dgm:presLayoutVars>
      </dgm:prSet>
      <dgm:spPr/>
      <dgm:t>
        <a:bodyPr/>
        <a:lstStyle/>
        <a:p>
          <a:endParaRPr lang="en-US"/>
        </a:p>
      </dgm:t>
    </dgm:pt>
    <dgm:pt modelId="{3C58D685-6E9C-4074-9CA7-DCF78E581C0D}" type="pres">
      <dgm:prSet presAssocID="{8B159773-CB44-4983-BB15-EEBF098516A0}" presName="childText" presStyleLbl="revTx" presStyleIdx="0" presStyleCnt="1" custAng="0" custScaleY="112596" custLinFactNeighborX="74" custLinFactNeighborY="-18497">
        <dgm:presLayoutVars>
          <dgm:bulletEnabled val="1"/>
        </dgm:presLayoutVars>
      </dgm:prSet>
      <dgm:spPr/>
      <dgm:t>
        <a:bodyPr/>
        <a:lstStyle/>
        <a:p>
          <a:endParaRPr lang="en-US"/>
        </a:p>
      </dgm:t>
    </dgm:pt>
  </dgm:ptLst>
  <dgm:cxnLst>
    <dgm:cxn modelId="{874C826E-C9F3-4B51-AF26-16AAD52502D0}" type="presOf" srcId="{F967B614-02C1-41AD-99A8-B76E8F148F32}" destId="{3C58D685-6E9C-4074-9CA7-DCF78E581C0D}" srcOrd="0" destOrd="1" presId="urn:microsoft.com/office/officeart/2005/8/layout/vList2"/>
    <dgm:cxn modelId="{D54CA4AA-4405-46F1-A68F-F3C2F7A881E0}" srcId="{8B159773-CB44-4983-BB15-EEBF098516A0}" destId="{1B0BADF1-6AC0-49AC-B0E6-BB817AAE2F1F}" srcOrd="4" destOrd="0" parTransId="{C2540438-7F58-444E-9E60-A037D6ECD44B}" sibTransId="{A8E2998A-9ACF-414D-8D24-9AE2D23098E2}"/>
    <dgm:cxn modelId="{BABFA97B-3132-4677-AFED-6B88AE4CAB20}" type="presOf" srcId="{1B0BADF1-6AC0-49AC-B0E6-BB817AAE2F1F}" destId="{3C58D685-6E9C-4074-9CA7-DCF78E581C0D}" srcOrd="0" destOrd="4" presId="urn:microsoft.com/office/officeart/2005/8/layout/vList2"/>
    <dgm:cxn modelId="{77E097AB-4F85-415C-B168-3FE7BFDD7B98}" srcId="{5DD4EC4E-7060-4E27-A85F-4E4F11FFFA7E}" destId="{8B159773-CB44-4983-BB15-EEBF098516A0}" srcOrd="0" destOrd="0" parTransId="{E7E0F938-4D27-461A-B839-76B1A3EF0EDF}" sibTransId="{4DF67DB3-C370-44AF-8A53-FC2FA05EDA73}"/>
    <dgm:cxn modelId="{7881D58D-0E1E-478C-8D9F-7DEDBB206315}" type="presOf" srcId="{8B159773-CB44-4983-BB15-EEBF098516A0}" destId="{DE218EBE-75DF-41F5-BB80-A54AC027484C}" srcOrd="0" destOrd="0" presId="urn:microsoft.com/office/officeart/2005/8/layout/vList2"/>
    <dgm:cxn modelId="{3B4679E9-51C0-4C58-8624-681A8B3A0D47}" type="presOf" srcId="{404579CD-F797-47B4-84E1-BC36AF949F8E}" destId="{3C58D685-6E9C-4074-9CA7-DCF78E581C0D}" srcOrd="0" destOrd="3" presId="urn:microsoft.com/office/officeart/2005/8/layout/vList2"/>
    <dgm:cxn modelId="{7D574076-78FB-407D-9667-273EDB885C5A}" srcId="{8B159773-CB44-4983-BB15-EEBF098516A0}" destId="{F967B614-02C1-41AD-99A8-B76E8F148F32}" srcOrd="1" destOrd="0" parTransId="{1175D0BC-12C6-4C9E-8162-7E0E1E8DB653}" sibTransId="{CA8BF4A7-C445-440A-BC6C-DE83FE49C2CE}"/>
    <dgm:cxn modelId="{A0AD8825-4D98-43F7-A305-20EAE330D46D}" type="presOf" srcId="{3985827C-03BA-4618-9744-E6202794D4EA}" destId="{3C58D685-6E9C-4074-9CA7-DCF78E581C0D}" srcOrd="0" destOrd="2" presId="urn:microsoft.com/office/officeart/2005/8/layout/vList2"/>
    <dgm:cxn modelId="{3E230AD0-C3AE-4A75-A105-BDBE31223D41}" srcId="{8B159773-CB44-4983-BB15-EEBF098516A0}" destId="{3985827C-03BA-4618-9744-E6202794D4EA}" srcOrd="2" destOrd="0" parTransId="{9EFDE9AF-DD0E-4912-9B31-7599EBF40B3E}" sibTransId="{7D1A3430-91C5-4D61-81FE-F3D0BEC51919}"/>
    <dgm:cxn modelId="{6875801E-ABCC-4884-8912-9234955B0E98}" type="presOf" srcId="{BB282248-E3AB-43B8-8886-6784CDCB9CE7}" destId="{3C58D685-6E9C-4074-9CA7-DCF78E581C0D}" srcOrd="0" destOrd="0" presId="urn:microsoft.com/office/officeart/2005/8/layout/vList2"/>
    <dgm:cxn modelId="{4A3AC9B5-19A1-46A0-B7B3-7A18BFF67FDE}" srcId="{8B159773-CB44-4983-BB15-EEBF098516A0}" destId="{BB282248-E3AB-43B8-8886-6784CDCB9CE7}" srcOrd="0" destOrd="0" parTransId="{061617E0-F7FB-4D97-85EE-9A8A4F5CA16F}" sibTransId="{930BF85B-34EE-4FFB-9469-7B605F7B6523}"/>
    <dgm:cxn modelId="{15330A1C-736D-48E1-BD86-F99AC00778BB}" srcId="{8B159773-CB44-4983-BB15-EEBF098516A0}" destId="{404579CD-F797-47B4-84E1-BC36AF949F8E}" srcOrd="3" destOrd="0" parTransId="{DC4E499D-E362-483D-A54D-6866436302B2}" sibTransId="{7D14E856-F88C-43FC-8B8D-14AE81B0EFC9}"/>
    <dgm:cxn modelId="{9951E65F-DC6D-418E-9AB9-C574DEB9336B}" type="presOf" srcId="{5DD4EC4E-7060-4E27-A85F-4E4F11FFFA7E}" destId="{B7DA7EB3-FECA-4905-B18B-EC5112C67CE0}" srcOrd="0" destOrd="0" presId="urn:microsoft.com/office/officeart/2005/8/layout/vList2"/>
    <dgm:cxn modelId="{287EEF42-7708-4680-908F-9D52FB115CEB}" type="presParOf" srcId="{B7DA7EB3-FECA-4905-B18B-EC5112C67CE0}" destId="{DE218EBE-75DF-41F5-BB80-A54AC027484C}" srcOrd="0" destOrd="0" presId="urn:microsoft.com/office/officeart/2005/8/layout/vList2"/>
    <dgm:cxn modelId="{7712E6A8-0DD5-4442-AB94-6B244905F7F5}" type="presParOf" srcId="{B7DA7EB3-FECA-4905-B18B-EC5112C67CE0}" destId="{3C58D685-6E9C-4074-9CA7-DCF78E581C0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0B6D45B-C485-41FD-B06D-3CA26E6B9F3A}" type="datetimeFigureOut">
              <a:rPr lang="en-US" smtClean="0"/>
              <a:t>6/9/2015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541F40-E482-4486-8D2C-25E89800CDD2}" type="slidenum">
              <a:rPr lang="en-US" smtClean="0"/>
              <a:t>‹#›</a:t>
            </a:fld>
            <a:endParaRPr lang="en-US"/>
          </a:p>
        </p:txBody>
      </p:sp>
    </p:spTree>
    <p:extLst>
      <p:ext uri="{BB962C8B-B14F-4D97-AF65-F5344CB8AC3E}">
        <p14:creationId xmlns:p14="http://schemas.microsoft.com/office/powerpoint/2010/main" val="674620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26.xml.rels>&#65279;<?xml version="1.0" encoding="UTF-8" standalone="yes"?>
<Relationships xmlns="http://schemas.openxmlformats.org/package/2006/relationships">
  <Relationship Id="rId2" Type="http://schemas.openxmlformats.org/officeDocument/2006/relationships/slide" Target="../slides/slide26.xml" />
  <Relationship Id="rId1" Type="http://schemas.openxmlformats.org/officeDocument/2006/relationships/notesMaster" Target="../notesMasters/notesMaster1.xml" />
</Relationships>
</file>

<file path=ppt/notesSlides/_rels/notesSlide27.xml.rels>&#65279;<?xml version="1.0" encoding="UTF-8" standalone="yes"?>
<Relationships xmlns="http://schemas.openxmlformats.org/package/2006/relationships">
  <Relationship Id="rId2" Type="http://schemas.openxmlformats.org/officeDocument/2006/relationships/slide" Target="../slides/slide27.xml" />
  <Relationship Id="rId1" Type="http://schemas.openxmlformats.org/officeDocument/2006/relationships/notesMaster" Target="../notesMasters/notesMaster1.xml" />
</Relationships>
</file>

<file path=ppt/notesSlides/_rels/notesSlide28.xml.rels>&#65279;<?xml version="1.0" encoding="UTF-8" standalone="yes"?>
<Relationships xmlns="http://schemas.openxmlformats.org/package/2006/relationships">
  <Relationship Id="rId2" Type="http://schemas.openxmlformats.org/officeDocument/2006/relationships/slide" Target="../slides/slide28.xml" />
  <Relationship Id="rId1" Type="http://schemas.openxmlformats.org/officeDocument/2006/relationships/notesMaster" Target="../notesMasters/notesMaster1.xml" />
</Relationships>
</file>

<file path=ppt/notesSlides/_rels/notesSlide29.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0.xml.rels>&#65279;<?xml version="1.0" encoding="UTF-8" standalone="yes"?>
<Relationships xmlns="http://schemas.openxmlformats.org/package/2006/relationships">
  <Relationship Id="rId2" Type="http://schemas.openxmlformats.org/officeDocument/2006/relationships/slide" Target="../slides/slide30.xml" />
  <Relationship Id="rId1" Type="http://schemas.openxmlformats.org/officeDocument/2006/relationships/notesMaster" Target="../notesMasters/notesMaster1.xml" />
</Relationships>
</file>

<file path=ppt/notesSlides/_rels/notesSlide31.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_rels/notesSlide32.xml.rels>&#65279;<?xml version="1.0" encoding="UTF-8" standalone="yes"?>
<Relationships xmlns="http://schemas.openxmlformats.org/package/2006/relationships">
  <Relationship Id="rId2" Type="http://schemas.openxmlformats.org/officeDocument/2006/relationships/slide" Target="../slides/slide32.xml" />
  <Relationship Id="rId1" Type="http://schemas.openxmlformats.org/officeDocument/2006/relationships/notesMaster" Target="../notesMasters/notesMaster1.xml" />
</Relationships>
</file>

<file path=ppt/notesSlides/_rels/notesSlide33.xml.rels>&#65279;<?xml version="1.0" encoding="UTF-8" standalone="yes"?>
<Relationships xmlns="http://schemas.openxmlformats.org/package/2006/relationships">
  <Relationship Id="rId2" Type="http://schemas.openxmlformats.org/officeDocument/2006/relationships/slide" Target="../slides/slide33.xml" />
  <Relationship Id="rId1" Type="http://schemas.openxmlformats.org/officeDocument/2006/relationships/notesMaster" Target="../notesMasters/notesMaster1.xml" />
</Relationships>
</file>

<file path=ppt/notesSlides/_rels/notesSlide34.xml.rels>&#65279;<?xml version="1.0" encoding="UTF-8" standalone="yes"?>
<Relationships xmlns="http://schemas.openxmlformats.org/package/2006/relationships">
  <Relationship Id="rId2" Type="http://schemas.openxmlformats.org/officeDocument/2006/relationships/slide" Target="../slides/slide34.xml" />
  <Relationship Id="rId1" Type="http://schemas.openxmlformats.org/officeDocument/2006/relationships/notesMaster" Target="../notesMasters/notesMaster1.xml" />
</Relationships>
</file>

<file path=ppt/notesSlides/_rels/notesSlide35.xml.rels>&#65279;<?xml version="1.0" encoding="UTF-8" standalone="yes"?>
<Relationships xmlns="http://schemas.openxmlformats.org/package/2006/relationships">
  <Relationship Id="rId2" Type="http://schemas.openxmlformats.org/officeDocument/2006/relationships/slide" Target="../slides/slide35.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706125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985639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529703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12090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473409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921214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53069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916779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422678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102048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092147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215627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711284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5566373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733317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7968911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6690559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76734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4750478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5027333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3754502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424136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703806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1960011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6670237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423643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407226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9991087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18460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501758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53301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64343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176554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391441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286236794"/>
      </p:ext>
    </p:extLst>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3.jpe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375"/>
          <a:stretch/>
        </p:blipFill>
        <p:spPr>
          <a:xfrm>
            <a:off x="-130" y="1142999"/>
            <a:ext cx="9144130" cy="3207755"/>
          </a:xfrm>
          <a:prstGeom prst="rect">
            <a:avLst/>
          </a:prstGeom>
        </p:spPr>
      </p:pic>
      <p:sp>
        <p:nvSpPr>
          <p:cNvPr id="2" name="Title 1"/>
          <p:cNvSpPr>
            <a:spLocks noGrp="1"/>
          </p:cNvSpPr>
          <p:nvPr>
            <p:ph type="ctrTitle"/>
          </p:nvPr>
        </p:nvSpPr>
        <p:spPr>
          <a:xfrm>
            <a:off x="2514600" y="2362200"/>
            <a:ext cx="6172200" cy="1470025"/>
          </a:xfrm>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6000" y="4343400"/>
            <a:ext cx="6400800" cy="1752600"/>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4714600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54AEEE3-CB15-4E01-A4E1-6F5F3A6C03ED}" type="datetimeFigureOut">
              <a:rPr lang="en-US" smtClean="0"/>
              <a:t>6/9/2015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F05B7F-1EB0-4237-84F5-B843B891DD64}" type="slidenum">
              <a:rPr lang="en-US" smtClean="0"/>
              <a:t>‹#›</a:t>
            </a:fld>
            <a:endParaRPr lang="en-US" dirty="0"/>
          </a:p>
        </p:txBody>
      </p:sp>
    </p:spTree>
    <p:extLst>
      <p:ext uri="{BB962C8B-B14F-4D97-AF65-F5344CB8AC3E}">
        <p14:creationId xmlns:p14="http://schemas.microsoft.com/office/powerpoint/2010/main" val="145026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54AEEE3-CB15-4E01-A4E1-6F5F3A6C03ED}" type="datetimeFigureOut">
              <a:rPr lang="en-US" smtClean="0"/>
              <a:t>6/9/2015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F05B7F-1EB0-4237-84F5-B843B891DD64}" type="slidenum">
              <a:rPr lang="en-US" smtClean="0"/>
              <a:t>‹#›</a:t>
            </a:fld>
            <a:endParaRPr lang="en-US" dirty="0"/>
          </a:p>
        </p:txBody>
      </p:sp>
    </p:spTree>
    <p:extLst>
      <p:ext uri="{BB962C8B-B14F-4D97-AF65-F5344CB8AC3E}">
        <p14:creationId xmlns:p14="http://schemas.microsoft.com/office/powerpoint/2010/main" val="2932498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BD4700"/>
              </a:buClr>
              <a:defRPr/>
            </a:lvl1pPr>
            <a:lvl2pPr>
              <a:buClr>
                <a:srgbClr val="BD4700"/>
              </a:buClr>
              <a:defRPr/>
            </a:lvl2pPr>
            <a:lvl3pPr>
              <a:buClr>
                <a:srgbClr val="BD4700"/>
              </a:buClr>
              <a:defRPr/>
            </a:lvl3pPr>
            <a:lvl4pPr>
              <a:buClr>
                <a:srgbClr val="BD4700"/>
              </a:buClr>
              <a:defRPr/>
            </a:lvl4pPr>
            <a:lvl5pPr>
              <a:buClr>
                <a:srgbClr val="BD470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376686" y="6553200"/>
            <a:ext cx="1066800" cy="276999"/>
          </a:xfrm>
          <a:prstGeom prst="rect">
            <a:avLst/>
          </a:prstGeom>
          <a:noFill/>
        </p:spPr>
        <p:txBody>
          <a:bodyPr wrap="square" rtlCol="0">
            <a:spAutoFit/>
          </a:bodyPr>
          <a:lstStyle/>
          <a:p>
            <a:pPr algn="l"/>
            <a:fld id="{D1E9B8BF-D732-4B65-8423-A0E0B9A2C02D}" type="slidenum">
              <a:rPr lang="en-US" sz="1200" smtClean="0"/>
              <a:pPr algn="l"/>
              <a:t>‹#›</a:t>
            </a:fld>
            <a:endParaRPr lang="en-US" sz="1200" dirty="0"/>
          </a:p>
        </p:txBody>
      </p:sp>
      <p:cxnSp>
        <p:nvCxnSpPr>
          <p:cNvPr id="9" name="Straight Connector 8"/>
          <p:cNvCxnSpPr/>
          <p:nvPr userDrawn="1"/>
        </p:nvCxnSpPr>
        <p:spPr>
          <a:xfrm>
            <a:off x="457200" y="6570453"/>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54403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54AEEE3-CB15-4E01-A4E1-6F5F3A6C03ED}" type="datetimeFigureOut">
              <a:rPr lang="en-US" smtClean="0"/>
              <a:t>6/9/2015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F05B7F-1EB0-4237-84F5-B843B891DD64}" type="slidenum">
              <a:rPr lang="en-US" smtClean="0"/>
              <a:t>‹#›</a:t>
            </a:fld>
            <a:endParaRPr lang="en-US" dirty="0"/>
          </a:p>
        </p:txBody>
      </p:sp>
    </p:spTree>
    <p:extLst>
      <p:ext uri="{BB962C8B-B14F-4D97-AF65-F5344CB8AC3E}">
        <p14:creationId xmlns:p14="http://schemas.microsoft.com/office/powerpoint/2010/main" val="1444928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54AEEE3-CB15-4E01-A4E1-6F5F3A6C03ED}" type="datetimeFigureOut">
              <a:rPr lang="en-US" smtClean="0"/>
              <a:t>6/9/2015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AF05B7F-1EB0-4237-84F5-B843B891DD64}" type="slidenum">
              <a:rPr lang="en-US" smtClean="0"/>
              <a:t>‹#›</a:t>
            </a:fld>
            <a:endParaRPr lang="en-US" dirty="0"/>
          </a:p>
        </p:txBody>
      </p:sp>
    </p:spTree>
    <p:extLst>
      <p:ext uri="{BB962C8B-B14F-4D97-AF65-F5344CB8AC3E}">
        <p14:creationId xmlns:p14="http://schemas.microsoft.com/office/powerpoint/2010/main" val="332345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54AEEE3-CB15-4E01-A4E1-6F5F3A6C03ED}" type="datetimeFigureOut">
              <a:rPr lang="en-US" smtClean="0"/>
              <a:t>6/9/2015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AF05B7F-1EB0-4237-84F5-B843B891DD64}" type="slidenum">
              <a:rPr lang="en-US" smtClean="0"/>
              <a:t>‹#›</a:t>
            </a:fld>
            <a:endParaRPr lang="en-US" dirty="0"/>
          </a:p>
        </p:txBody>
      </p:sp>
    </p:spTree>
    <p:extLst>
      <p:ext uri="{BB962C8B-B14F-4D97-AF65-F5344CB8AC3E}">
        <p14:creationId xmlns:p14="http://schemas.microsoft.com/office/powerpoint/2010/main" val="262618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54AEEE3-CB15-4E01-A4E1-6F5F3A6C03ED}" type="datetimeFigureOut">
              <a:rPr lang="en-US" smtClean="0"/>
              <a:t>6/9/2015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AF05B7F-1EB0-4237-84F5-B843B891DD64}" type="slidenum">
              <a:rPr lang="en-US" smtClean="0"/>
              <a:t>‹#›</a:t>
            </a:fld>
            <a:endParaRPr lang="en-US" dirty="0"/>
          </a:p>
        </p:txBody>
      </p:sp>
    </p:spTree>
    <p:extLst>
      <p:ext uri="{BB962C8B-B14F-4D97-AF65-F5344CB8AC3E}">
        <p14:creationId xmlns:p14="http://schemas.microsoft.com/office/powerpoint/2010/main" val="34351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54AEEE3-CB15-4E01-A4E1-6F5F3A6C03ED}" type="datetimeFigureOut">
              <a:rPr lang="en-US" smtClean="0"/>
              <a:t>6/9/2015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AF05B7F-1EB0-4237-84F5-B843B891DD64}" type="slidenum">
              <a:rPr lang="en-US" smtClean="0"/>
              <a:t>‹#›</a:t>
            </a:fld>
            <a:endParaRPr lang="en-US" dirty="0"/>
          </a:p>
        </p:txBody>
      </p:sp>
    </p:spTree>
    <p:extLst>
      <p:ext uri="{BB962C8B-B14F-4D97-AF65-F5344CB8AC3E}">
        <p14:creationId xmlns:p14="http://schemas.microsoft.com/office/powerpoint/2010/main" val="293061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54AEEE3-CB15-4E01-A4E1-6F5F3A6C03ED}" type="datetimeFigureOut">
              <a:rPr lang="en-US" smtClean="0"/>
              <a:t>6/9/2015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AF05B7F-1EB0-4237-84F5-B843B891DD64}" type="slidenum">
              <a:rPr lang="en-US" smtClean="0"/>
              <a:t>‹#›</a:t>
            </a:fld>
            <a:endParaRPr lang="en-US" dirty="0"/>
          </a:p>
        </p:txBody>
      </p:sp>
    </p:spTree>
    <p:extLst>
      <p:ext uri="{BB962C8B-B14F-4D97-AF65-F5344CB8AC3E}">
        <p14:creationId xmlns:p14="http://schemas.microsoft.com/office/powerpoint/2010/main" val="2939903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54AEEE3-CB15-4E01-A4E1-6F5F3A6C03ED}" type="datetimeFigureOut">
              <a:rPr lang="en-US" smtClean="0"/>
              <a:t>6/9/2015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AF05B7F-1EB0-4237-84F5-B843B891DD64}" type="slidenum">
              <a:rPr lang="en-US" smtClean="0"/>
              <a:t>‹#›</a:t>
            </a:fld>
            <a:endParaRPr lang="en-US" dirty="0"/>
          </a:p>
        </p:txBody>
      </p:sp>
    </p:spTree>
    <p:extLst>
      <p:ext uri="{BB962C8B-B14F-4D97-AF65-F5344CB8AC3E}">
        <p14:creationId xmlns:p14="http://schemas.microsoft.com/office/powerpoint/2010/main" val="43755363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image" Target="../media/image1.jpeg"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image" Target="../media/image2.png"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r="827"/>
          <a:stretch/>
        </p:blipFill>
        <p:spPr>
          <a:xfrm>
            <a:off x="0" y="0"/>
            <a:ext cx="9144000" cy="1034327"/>
          </a:xfrm>
          <a:prstGeom prst="rect">
            <a:avLst/>
          </a:prstGeom>
        </p:spPr>
      </p:pic>
      <p:sp>
        <p:nvSpPr>
          <p:cNvPr id="2" name="Title Placeholder 1"/>
          <p:cNvSpPr>
            <a:spLocks noGrp="1"/>
          </p:cNvSpPr>
          <p:nvPr>
            <p:ph type="title"/>
          </p:nvPr>
        </p:nvSpPr>
        <p:spPr>
          <a:xfrm>
            <a:off x="457200" y="1013664"/>
            <a:ext cx="8229600" cy="73893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81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4"/>
          </p:nvPr>
        </p:nvSpPr>
        <p:spPr>
          <a:xfrm>
            <a:off x="457200" y="6477000"/>
            <a:ext cx="2133600" cy="244475"/>
          </a:xfrm>
          <a:prstGeom prst="rect">
            <a:avLst/>
          </a:prstGeom>
        </p:spPr>
        <p:txBody>
          <a:bodyPr/>
          <a:lstStyle>
            <a:lvl1pPr>
              <a:defRPr sz="1200" b="0" i="1"/>
            </a:lvl1pPr>
          </a:lstStyle>
          <a:p>
            <a:fld id="{A0A5EC8F-73D9-4189-ADF7-FC09160B8FDD}" type="slidenum">
              <a:rPr lang="en-US" smtClean="0"/>
              <a:pPr/>
              <a:t>‹#›</a:t>
            </a:fld>
            <a:endParaRPr lang="en-US" dirty="0"/>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00" y="6586532"/>
            <a:ext cx="1095762" cy="205488"/>
          </a:xfrm>
          <a:prstGeom prst="rect">
            <a:avLst/>
          </a:prstGeom>
        </p:spPr>
      </p:pic>
    </p:spTree>
    <p:extLst>
      <p:ext uri="{BB962C8B-B14F-4D97-AF65-F5344CB8AC3E}">
        <p14:creationId xmlns:p14="http://schemas.microsoft.com/office/powerpoint/2010/main" val="3476271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78C6C2"/>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8C6C2"/>
        </a:buClr>
        <a:buFont typeface="Wingdings"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8C6C2"/>
        </a:buClr>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8C6C2"/>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8C6C2"/>
        </a:buClr>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1.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4.jpeg" />
  <Relationship Id="rId2" Type="http://schemas.openxmlformats.org/officeDocument/2006/relationships/notesSlide" Target="../notesSlides/notesSlide2.xml" />
  <Relationship Id="rId1" Type="http://schemas.openxmlformats.org/officeDocument/2006/relationships/slideLayout" Target="../slideLayouts/slideLayout2.xml" />
  <Relationship Id="rId5" Type="http://schemas.openxmlformats.org/officeDocument/2006/relationships/image" Target="../media/image6.jpeg" />
  <Relationship Id="rId4" Type="http://schemas.openxmlformats.org/officeDocument/2006/relationships/image" Target="../media/image5.jpeg"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1.xml" />
</Relationships>
</file>

<file path=ppt/slides/_rels/slide23.xml.rels>&#65279;<?xml version="1.0" encoding="UTF-8" standalone="yes"?>
<Relationships xmlns="http://schemas.openxmlformats.org/package/2006/relationships">
  <Relationship Id="rId2" Type="http://schemas.openxmlformats.org/officeDocument/2006/relationships/notesSlide" Target="../notesSlides/notesSlide23.xml" />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2" Type="http://schemas.openxmlformats.org/officeDocument/2006/relationships/notesSlide" Target="../notesSlides/notesSlide24.xml" />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2" Type="http://schemas.openxmlformats.org/officeDocument/2006/relationships/notesSlide" Target="../notesSlides/notesSlide25.xml" />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2" Type="http://schemas.openxmlformats.org/officeDocument/2006/relationships/notesSlide" Target="../notesSlides/notesSlide26.xml" />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2" Type="http://schemas.openxmlformats.org/officeDocument/2006/relationships/notesSlide" Target="../notesSlides/notesSlide27.xml" />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2" Type="http://schemas.openxmlformats.org/officeDocument/2006/relationships/notesSlide" Target="../notesSlides/notesSlide28.xml" />
  <Relationship Id="rId1" Type="http://schemas.openxmlformats.org/officeDocument/2006/relationships/slideLayout" Target="../slideLayouts/slideLayout1.xml" />
</Relationships>
</file>

<file path=ppt/slides/_rels/slide29.xml.rels>&#65279;<?xml version="1.0" encoding="UTF-8" standalone="yes"?>
<Relationships xmlns="http://schemas.openxmlformats.org/package/2006/relationships">
  <Relationship Id="rId2" Type="http://schemas.openxmlformats.org/officeDocument/2006/relationships/notesSlide" Target="../notesSlides/notesSlide29.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3" Type="http://schemas.openxmlformats.org/officeDocument/2006/relationships/diagramData" Target="../diagrams/data1.xml" />
  <Relationship Id="rId7" Type="http://schemas.microsoft.com/office/2007/relationships/diagramDrawing" Target="../diagrams/drawing1.xml" />
  <Relationship Id="rId2" Type="http://schemas.openxmlformats.org/officeDocument/2006/relationships/notesSlide" Target="../notesSlides/notesSlide30.xml" />
  <Relationship Id="rId1" Type="http://schemas.openxmlformats.org/officeDocument/2006/relationships/slideLayout" Target="../slideLayouts/slideLayout2.xml" />
  <Relationship Id="rId6" Type="http://schemas.openxmlformats.org/officeDocument/2006/relationships/diagramColors" Target="../diagrams/colors1.xml" />
  <Relationship Id="rId5" Type="http://schemas.openxmlformats.org/officeDocument/2006/relationships/diagramQuickStyle" Target="../diagrams/quickStyle1.xml" />
  <Relationship Id="rId4" Type="http://schemas.openxmlformats.org/officeDocument/2006/relationships/diagramLayout" Target="../diagrams/layout1.xml" />
</Relationships>
</file>

<file path=ppt/slides/_rels/slide31.xml.rels>&#65279;<?xml version="1.0" encoding="UTF-8" standalone="yes"?>
<Relationships xmlns="http://schemas.openxmlformats.org/package/2006/relationships">
  <Relationship Id="rId2" Type="http://schemas.openxmlformats.org/officeDocument/2006/relationships/notesSlide" Target="../notesSlides/notesSlide31.xml" />
  <Relationship Id="rId1" Type="http://schemas.openxmlformats.org/officeDocument/2006/relationships/slideLayout" Target="../slideLayouts/slideLayout2.xml" />
</Relationships>
</file>

<file path=ppt/slides/_rels/slide32.xml.rels>&#65279;<?xml version="1.0" encoding="UTF-8" standalone="yes"?>
<Relationships xmlns="http://schemas.openxmlformats.org/package/2006/relationships">
  <Relationship Id="rId2" Type="http://schemas.openxmlformats.org/officeDocument/2006/relationships/notesSlide" Target="../notesSlides/notesSlide32.xml" />
  <Relationship Id="rId1" Type="http://schemas.openxmlformats.org/officeDocument/2006/relationships/slideLayout" Target="../slideLayouts/slideLayout2.xml" />
</Relationships>
</file>

<file path=ppt/slides/_rels/slide33.xml.rels>&#65279;<?xml version="1.0" encoding="UTF-8" standalone="yes"?>
<Relationships xmlns="http://schemas.openxmlformats.org/package/2006/relationships">
  <Relationship Id="rId3" Type="http://schemas.openxmlformats.org/officeDocument/2006/relationships/image" Target="../media/image4.jpeg" />
  <Relationship Id="rId2" Type="http://schemas.openxmlformats.org/officeDocument/2006/relationships/notesSlide" Target="../notesSlides/notesSlide33.xml" />
  <Relationship Id="rId1" Type="http://schemas.openxmlformats.org/officeDocument/2006/relationships/slideLayout" Target="../slideLayouts/slideLayout2.xml" />
  <Relationship Id="rId5" Type="http://schemas.openxmlformats.org/officeDocument/2006/relationships/image" Target="../media/image6.jpeg" />
  <Relationship Id="rId4" Type="http://schemas.openxmlformats.org/officeDocument/2006/relationships/image" Target="../media/image5.jpeg" />
</Relationships>
</file>

<file path=ppt/slides/_rels/slide34.xml.rels>&#65279;<?xml version="1.0" encoding="UTF-8" standalone="yes"?>
<Relationships xmlns="http://schemas.openxmlformats.org/package/2006/relationships">
  <Relationship Id="rId3" Type="http://schemas.openxmlformats.org/officeDocument/2006/relationships/image" Target="../media/image7.png" />
  <Relationship Id="rId2" Type="http://schemas.openxmlformats.org/officeDocument/2006/relationships/notesSlide" Target="../notesSlides/notesSlide34.xml" />
  <Relationship Id="rId1" Type="http://schemas.openxmlformats.org/officeDocument/2006/relationships/slideLayout" Target="../slideLayouts/slideLayout7.xml" />
</Relationships>
</file>

<file path=ppt/slides/_rels/slide35.xml.rels>&#65279;<?xml version="1.0" encoding="UTF-8" standalone="yes"?>
<Relationships xmlns="http://schemas.openxmlformats.org/package/2006/relationships">
  <Relationship Id="rId3" Type="http://schemas.openxmlformats.org/officeDocument/2006/relationships/image" Target="../media/image4.jpeg" />
  <Relationship Id="rId2" Type="http://schemas.openxmlformats.org/officeDocument/2006/relationships/notesSlide" Target="../notesSlides/notesSlide35.xml" />
  <Relationship Id="rId1" Type="http://schemas.openxmlformats.org/officeDocument/2006/relationships/slideLayout" Target="../slideLayouts/slideLayout2.xml" />
  <Relationship Id="rId5" Type="http://schemas.openxmlformats.org/officeDocument/2006/relationships/image" Target="../media/image6.jpeg" />
  <Relationship Id="rId4" Type="http://schemas.openxmlformats.org/officeDocument/2006/relationships/image" Target="../media/image5.jpeg"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1.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3200" dirty="0" smtClean="0"/>
              <a:t>Dialysis Industry Enforcement:</a:t>
            </a:r>
            <a:br>
              <a:rPr lang="en-US" sz="3200" dirty="0" smtClean="0"/>
            </a:br>
            <a:r>
              <a:rPr lang="en-US" sz="2500" dirty="0" smtClean="0"/>
              <a:t>Recent Developments and Emerging Trends</a:t>
            </a:r>
            <a:br>
              <a:rPr lang="en-US" sz="2500" dirty="0" smtClean="0"/>
            </a:br>
            <a:r>
              <a:rPr lang="en-US" sz="2500" dirty="0" smtClean="0"/>
              <a:t>Tuesday, June 9, 2015</a:t>
            </a:r>
            <a:endParaRPr lang="en-US" sz="2500" dirty="0"/>
          </a:p>
        </p:txBody>
      </p:sp>
      <p:sp>
        <p:nvSpPr>
          <p:cNvPr id="3" name="Subtitle 2"/>
          <p:cNvSpPr>
            <a:spLocks noGrp="1"/>
          </p:cNvSpPr>
          <p:nvPr>
            <p:ph type="subTitle" idx="1"/>
          </p:nvPr>
        </p:nvSpPr>
        <p:spPr>
          <a:xfrm>
            <a:off x="2590800" y="4343400"/>
            <a:ext cx="6096000" cy="1752600"/>
          </a:xfrm>
        </p:spPr>
        <p:txBody>
          <a:bodyPr/>
          <a:lstStyle/>
          <a:p>
            <a:pPr algn="l"/>
            <a:r>
              <a:rPr lang="en-US" dirty="0" smtClean="0"/>
              <a:t>Mark Calloway, Partner (Charlotte)</a:t>
            </a:r>
          </a:p>
          <a:p>
            <a:pPr algn="l"/>
            <a:r>
              <a:rPr lang="en-US" dirty="0" smtClean="0"/>
              <a:t>Colin Roskey, Partner (Washington, D.C.)</a:t>
            </a:r>
          </a:p>
          <a:p>
            <a:pPr algn="l"/>
            <a:r>
              <a:rPr lang="en-US" dirty="0" smtClean="0"/>
              <a:t>Brian R. Stimson, Partner</a:t>
            </a:r>
            <a:r>
              <a:rPr lang="en-US" dirty="0"/>
              <a:t> </a:t>
            </a:r>
            <a:r>
              <a:rPr lang="en-US" dirty="0" smtClean="0"/>
              <a:t>(Atlanta)</a:t>
            </a:r>
          </a:p>
          <a:p>
            <a:pPr algn="l"/>
            <a:endParaRPr lang="en-US" dirty="0" smtClean="0"/>
          </a:p>
        </p:txBody>
      </p:sp>
    </p:spTree>
    <p:extLst>
      <p:ext uri="{BB962C8B-B14F-4D97-AF65-F5344CB8AC3E}">
        <p14:creationId xmlns:p14="http://schemas.microsoft.com/office/powerpoint/2010/main" val="2389037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3664"/>
            <a:ext cx="8229600" cy="662736"/>
          </a:xfrm>
        </p:spPr>
        <p:txBody>
          <a:bodyPr>
            <a:normAutofit fontScale="90000"/>
          </a:bodyPr>
          <a:lstStyle/>
          <a:p>
            <a:r>
              <a:rPr lang="en-US" u="sng" dirty="0" smtClean="0"/>
              <a:t>Gambro Settlement (2004)</a:t>
            </a:r>
            <a:endParaRPr lang="en-US" u="sng" dirty="0"/>
          </a:p>
        </p:txBody>
      </p:sp>
      <p:sp>
        <p:nvSpPr>
          <p:cNvPr id="3" name="Content Placeholder 2"/>
          <p:cNvSpPr>
            <a:spLocks noGrp="1"/>
          </p:cNvSpPr>
          <p:nvPr>
            <p:ph idx="1"/>
          </p:nvPr>
        </p:nvSpPr>
        <p:spPr>
          <a:xfrm>
            <a:off x="457200" y="1905000"/>
            <a:ext cx="8229600" cy="4602163"/>
          </a:xfrm>
        </p:spPr>
        <p:txBody>
          <a:bodyPr>
            <a:normAutofit fontScale="70000" lnSpcReduction="20000"/>
          </a:bodyPr>
          <a:lstStyle/>
          <a:p>
            <a:pPr algn="just">
              <a:spcAft>
                <a:spcPts val="600"/>
              </a:spcAft>
            </a:pPr>
            <a:r>
              <a:rPr lang="en-US" dirty="0" smtClean="0"/>
              <a:t>The 5-year CIA required</a:t>
            </a:r>
            <a:r>
              <a:rPr lang="en-US" dirty="0"/>
              <a:t> </a:t>
            </a:r>
            <a:r>
              <a:rPr lang="en-US" dirty="0" smtClean="0"/>
              <a:t>Gambro to create a database of relevant arrangements, implement procedures to ensure AKS compliance, and create corrective action plans for non-compliant arrangements</a:t>
            </a:r>
          </a:p>
          <a:p>
            <a:pPr algn="just">
              <a:spcAft>
                <a:spcPts val="600"/>
              </a:spcAft>
            </a:pPr>
            <a:r>
              <a:rPr lang="en-US" dirty="0" smtClean="0"/>
              <a:t>Relevant arrangements included all arrangements with physicians, plus JVs, leases, and management agreements</a:t>
            </a:r>
          </a:p>
          <a:p>
            <a:pPr algn="just">
              <a:spcBef>
                <a:spcPts val="0"/>
              </a:spcBef>
              <a:spcAft>
                <a:spcPts val="600"/>
              </a:spcAft>
            </a:pPr>
            <a:r>
              <a:rPr lang="en-US" dirty="0" smtClean="0"/>
              <a:t>Each year, Gambro was obligated to perform a “heightened arrangements review” of samples of medical director, JV, and other relevant arrangements</a:t>
            </a:r>
          </a:p>
          <a:p>
            <a:pPr algn="just">
              <a:spcAft>
                <a:spcPts val="600"/>
              </a:spcAft>
            </a:pPr>
            <a:r>
              <a:rPr lang="en-US" dirty="0" smtClean="0"/>
              <a:t>For each sample, Gambro was to conduct a “thorough investigation” that included not only document review but also witness interviews (including contractors and third parties)</a:t>
            </a:r>
          </a:p>
          <a:p>
            <a:pPr algn="just">
              <a:spcAft>
                <a:spcPts val="600"/>
              </a:spcAft>
            </a:pPr>
            <a:r>
              <a:rPr lang="en-US" dirty="0" smtClean="0"/>
              <a:t>DaVita acquired Gambro shortly after the CIA was executed and assumed Gambro’s obligations under the CIA as to Gambro</a:t>
            </a:r>
          </a:p>
          <a:p>
            <a:endParaRPr lang="en-US" dirty="0"/>
          </a:p>
          <a:p>
            <a:endParaRPr lang="en-US" dirty="0"/>
          </a:p>
        </p:txBody>
      </p:sp>
    </p:spTree>
    <p:extLst>
      <p:ext uri="{BB962C8B-B14F-4D97-AF65-F5344CB8AC3E}">
        <p14:creationId xmlns:p14="http://schemas.microsoft.com/office/powerpoint/2010/main" val="2330767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Prohibition on Billing for Overfill</a:t>
            </a:r>
            <a:endParaRPr lang="en-US" u="sng" dirty="0"/>
          </a:p>
        </p:txBody>
      </p:sp>
      <p:sp>
        <p:nvSpPr>
          <p:cNvPr id="3" name="Content Placeholder 2"/>
          <p:cNvSpPr>
            <a:spLocks noGrp="1"/>
          </p:cNvSpPr>
          <p:nvPr>
            <p:ph idx="1"/>
          </p:nvPr>
        </p:nvSpPr>
        <p:spPr/>
        <p:txBody>
          <a:bodyPr>
            <a:normAutofit fontScale="85000" lnSpcReduction="10000"/>
          </a:bodyPr>
          <a:lstStyle/>
          <a:p>
            <a:pPr algn="just"/>
            <a:r>
              <a:rPr lang="en-US" dirty="0" smtClean="0"/>
              <a:t>Any drug in excess of FDA labeled amount = overfill</a:t>
            </a:r>
          </a:p>
          <a:p>
            <a:pPr algn="just"/>
            <a:r>
              <a:rPr lang="en-US" dirty="0" smtClean="0"/>
              <a:t>Overfill considered “free” and not billable under “incident to” rules</a:t>
            </a:r>
          </a:p>
          <a:p>
            <a:pPr lvl="1" algn="just"/>
            <a:r>
              <a:rPr lang="en-US" b="1" dirty="0" smtClean="0"/>
              <a:t>“Claims for drugs and biologicals that do not represent a cost to the provider are not reimbursable, and providers who submit such claims may be subject to scrutiny and follow up action by CMS, its contractors and the OIG.”</a:t>
            </a:r>
          </a:p>
          <a:p>
            <a:pPr lvl="2" algn="just"/>
            <a:r>
              <a:rPr lang="en-US" b="1" dirty="0" smtClean="0"/>
              <a:t>75 Fed. Reg. 228 at 73466 (November 29, 2010); </a:t>
            </a:r>
          </a:p>
          <a:p>
            <a:pPr lvl="2" algn="just"/>
            <a:r>
              <a:rPr lang="en-US" b="1" dirty="0" smtClean="0"/>
              <a:t>42 CFR 414 Subpart J</a:t>
            </a:r>
          </a:p>
          <a:p>
            <a:pPr algn="just"/>
            <a:r>
              <a:rPr lang="en-US" dirty="0" smtClean="0"/>
              <a:t>Prohibition on overfill billing applies to all entities paid under SSA 1847A</a:t>
            </a:r>
            <a:endParaRPr lang="en-US" dirty="0"/>
          </a:p>
        </p:txBody>
      </p:sp>
    </p:spTree>
    <p:extLst>
      <p:ext uri="{BB962C8B-B14F-4D97-AF65-F5344CB8AC3E}">
        <p14:creationId xmlns:p14="http://schemas.microsoft.com/office/powerpoint/2010/main" val="2547605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u="sng" dirty="0" smtClean="0"/>
              <a:t>EPO Overfill Litigation</a:t>
            </a:r>
            <a:endParaRPr lang="en-US" sz="3800" u="sng" dirty="0"/>
          </a:p>
        </p:txBody>
      </p:sp>
      <p:sp>
        <p:nvSpPr>
          <p:cNvPr id="3" name="Content Placeholder 2"/>
          <p:cNvSpPr>
            <a:spLocks noGrp="1"/>
          </p:cNvSpPr>
          <p:nvPr>
            <p:ph idx="1"/>
          </p:nvPr>
        </p:nvSpPr>
        <p:spPr>
          <a:xfrm>
            <a:off x="457200" y="1752600"/>
            <a:ext cx="8382000" cy="4754563"/>
          </a:xfrm>
        </p:spPr>
        <p:txBody>
          <a:bodyPr>
            <a:normAutofit fontScale="92500"/>
          </a:bodyPr>
          <a:lstStyle/>
          <a:p>
            <a:pPr algn="just">
              <a:spcBef>
                <a:spcPts val="0"/>
              </a:spcBef>
              <a:spcAft>
                <a:spcPts val="600"/>
              </a:spcAft>
            </a:pPr>
            <a:r>
              <a:rPr lang="en-US" sz="2800" u="sng" dirty="0" smtClean="0"/>
              <a:t>DaVita (2012)</a:t>
            </a:r>
          </a:p>
          <a:p>
            <a:pPr lvl="1" algn="just">
              <a:spcBef>
                <a:spcPts val="0"/>
              </a:spcBef>
              <a:spcAft>
                <a:spcPts val="600"/>
              </a:spcAft>
            </a:pPr>
            <a:r>
              <a:rPr lang="en-US" sz="2000" dirty="0" smtClean="0"/>
              <a:t>DaVita paid $55 MM to settle </a:t>
            </a:r>
            <a:r>
              <a:rPr lang="en-US" sz="2000" i="1" dirty="0" smtClean="0"/>
              <a:t>Woodard</a:t>
            </a:r>
            <a:r>
              <a:rPr lang="en-US" sz="2000" dirty="0" smtClean="0"/>
              <a:t>, a declined </a:t>
            </a:r>
            <a:r>
              <a:rPr lang="en-US" sz="2000" i="1" dirty="0" smtClean="0"/>
              <a:t>qui tam </a:t>
            </a:r>
            <a:r>
              <a:rPr lang="en-US" sz="2000" dirty="0" smtClean="0"/>
              <a:t>filed by a former Amgen employee in the Eastern District of Texas in 2002; </a:t>
            </a:r>
            <a:r>
              <a:rPr lang="en-US" sz="2000" i="1" dirty="0" smtClean="0"/>
              <a:t>Woodard</a:t>
            </a:r>
            <a:r>
              <a:rPr lang="en-US" sz="2000" dirty="0" smtClean="0"/>
              <a:t> involved conduct dating back to 1997, </a:t>
            </a:r>
            <a:r>
              <a:rPr lang="en-US" sz="2000" u="sng" dirty="0" smtClean="0"/>
              <a:t>before</a:t>
            </a:r>
            <a:r>
              <a:rPr lang="en-US" sz="2000" dirty="0" smtClean="0"/>
              <a:t> CMS’s adoption of overfill rule</a:t>
            </a:r>
          </a:p>
          <a:p>
            <a:pPr lvl="2" algn="just">
              <a:spcBef>
                <a:spcPts val="0"/>
              </a:spcBef>
              <a:spcAft>
                <a:spcPts val="600"/>
              </a:spcAft>
            </a:pPr>
            <a:r>
              <a:rPr lang="en-US" sz="1800" dirty="0" smtClean="0"/>
              <a:t>Relator named but later dismissed Amgen, Gambro, Fresenius</a:t>
            </a:r>
          </a:p>
          <a:p>
            <a:pPr lvl="1" algn="just">
              <a:spcBef>
                <a:spcPts val="0"/>
              </a:spcBef>
              <a:spcAft>
                <a:spcPts val="600"/>
              </a:spcAft>
            </a:pPr>
            <a:r>
              <a:rPr lang="en-US" sz="2000" dirty="0" smtClean="0"/>
              <a:t>DaVita allegedly:</a:t>
            </a:r>
          </a:p>
          <a:p>
            <a:pPr lvl="2" algn="just">
              <a:spcBef>
                <a:spcPts val="0"/>
              </a:spcBef>
              <a:spcAft>
                <a:spcPts val="600"/>
              </a:spcAft>
            </a:pPr>
            <a:r>
              <a:rPr lang="en-US" sz="1800" dirty="0" smtClean="0"/>
              <a:t>Billed for EPO doses pooled from overfill captured by re-entering single-use vials</a:t>
            </a:r>
          </a:p>
          <a:p>
            <a:pPr lvl="2" algn="just">
              <a:spcBef>
                <a:spcPts val="0"/>
              </a:spcBef>
              <a:spcAft>
                <a:spcPts val="600"/>
              </a:spcAft>
            </a:pPr>
            <a:r>
              <a:rPr lang="en-US" sz="1800" dirty="0" smtClean="0"/>
              <a:t>Adopted and implemented dosing protocols that were inconsistent with CMS guidelines and FDA labeling, and resulted in increased EPO usage</a:t>
            </a:r>
          </a:p>
          <a:p>
            <a:pPr lvl="2" algn="just">
              <a:spcBef>
                <a:spcPts val="0"/>
              </a:spcBef>
              <a:spcAft>
                <a:spcPts val="600"/>
              </a:spcAft>
            </a:pPr>
            <a:r>
              <a:rPr lang="en-US" sz="1800" dirty="0" smtClean="0"/>
              <a:t>Billed for EPO in excess of recommended dosages, w/o appropriate justification</a:t>
            </a:r>
          </a:p>
          <a:p>
            <a:pPr lvl="2" algn="just">
              <a:spcBef>
                <a:spcPts val="0"/>
              </a:spcBef>
              <a:spcAft>
                <a:spcPts val="600"/>
              </a:spcAft>
            </a:pPr>
            <a:r>
              <a:rPr lang="en-US" sz="1800" dirty="0" smtClean="0"/>
              <a:t>Accepted kickbacks in the form of overfill, free anemia management training, undisclosed rebates, and educational grants, all in return for referrals</a:t>
            </a:r>
          </a:p>
          <a:p>
            <a:pPr lvl="2" algn="just">
              <a:spcBef>
                <a:spcPts val="0"/>
              </a:spcBef>
              <a:spcAft>
                <a:spcPts val="600"/>
              </a:spcAft>
            </a:pPr>
            <a:r>
              <a:rPr lang="en-US" sz="1800" dirty="0" smtClean="0"/>
              <a:t>Submitted cost reports that were false based on all of the above</a:t>
            </a:r>
          </a:p>
          <a:p>
            <a:endParaRPr lang="en-US" dirty="0" smtClean="0"/>
          </a:p>
          <a:p>
            <a:pPr lvl="2"/>
            <a:endParaRPr lang="en-US" sz="2000" dirty="0" smtClean="0"/>
          </a:p>
          <a:p>
            <a:pPr lvl="2"/>
            <a:endParaRPr lang="en-US" sz="2000" dirty="0" smtClean="0"/>
          </a:p>
          <a:p>
            <a:pPr lvl="1"/>
            <a:endParaRPr lang="en-US" sz="2400" dirty="0"/>
          </a:p>
        </p:txBody>
      </p:sp>
    </p:spTree>
    <p:extLst>
      <p:ext uri="{BB962C8B-B14F-4D97-AF65-F5344CB8AC3E}">
        <p14:creationId xmlns:p14="http://schemas.microsoft.com/office/powerpoint/2010/main" val="362834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normAutofit fontScale="90000"/>
          </a:bodyPr>
          <a:lstStyle/>
          <a:p>
            <a:r>
              <a:rPr lang="en-US" u="sng" dirty="0"/>
              <a:t>EPO Overfill </a:t>
            </a:r>
            <a:r>
              <a:rPr lang="en-US" u="sng" dirty="0" smtClean="0"/>
              <a:t>Litigation</a:t>
            </a:r>
            <a:endParaRPr lang="en-US" dirty="0"/>
          </a:p>
        </p:txBody>
      </p:sp>
      <p:sp>
        <p:nvSpPr>
          <p:cNvPr id="3" name="Content Placeholder 2"/>
          <p:cNvSpPr>
            <a:spLocks noGrp="1"/>
          </p:cNvSpPr>
          <p:nvPr>
            <p:ph idx="1"/>
          </p:nvPr>
        </p:nvSpPr>
        <p:spPr>
          <a:xfrm>
            <a:off x="457200" y="1600200"/>
            <a:ext cx="8305800" cy="4906963"/>
          </a:xfrm>
        </p:spPr>
        <p:txBody>
          <a:bodyPr>
            <a:normAutofit/>
          </a:bodyPr>
          <a:lstStyle/>
          <a:p>
            <a:pPr marL="342900" lvl="1" indent="-342900" algn="just">
              <a:spcBef>
                <a:spcPts val="0"/>
              </a:spcBef>
              <a:spcAft>
                <a:spcPts val="600"/>
              </a:spcAft>
            </a:pPr>
            <a:r>
              <a:rPr lang="en-US" sz="2400" u="sng" dirty="0" smtClean="0"/>
              <a:t>DaVita (2012)</a:t>
            </a:r>
            <a:endParaRPr lang="en-US" sz="2200" dirty="0" smtClean="0"/>
          </a:p>
          <a:p>
            <a:pPr marL="742950" lvl="2" indent="-342900" algn="just">
              <a:spcBef>
                <a:spcPts val="0"/>
              </a:spcBef>
              <a:spcAft>
                <a:spcPts val="600"/>
              </a:spcAft>
            </a:pPr>
            <a:r>
              <a:rPr lang="en-US" sz="1800" dirty="0" smtClean="0"/>
              <a:t>The parties settled after two events.  </a:t>
            </a:r>
            <a:r>
              <a:rPr lang="en-US" sz="1800" u="sng" dirty="0" smtClean="0"/>
              <a:t>First</a:t>
            </a:r>
            <a:r>
              <a:rPr lang="en-US" sz="1800" dirty="0" smtClean="0"/>
              <a:t>, the court in the Eastern District denied DaVita’s motion to dismiss, reasoning that it would violate the FCA to:</a:t>
            </a:r>
          </a:p>
          <a:p>
            <a:pPr marL="1200150" lvl="3" indent="-342900" algn="just">
              <a:spcBef>
                <a:spcPts val="0"/>
              </a:spcBef>
              <a:spcAft>
                <a:spcPts val="600"/>
              </a:spcAft>
            </a:pPr>
            <a:r>
              <a:rPr lang="en-US" sz="1400" dirty="0" smtClean="0"/>
              <a:t>Knowingly bill for costs that were not incurred by representing EPO overfill as an expense when no payment was made for the overfill</a:t>
            </a:r>
          </a:p>
          <a:p>
            <a:pPr marL="1200150" lvl="3" indent="-342900" algn="just">
              <a:spcBef>
                <a:spcPts val="0"/>
              </a:spcBef>
              <a:spcAft>
                <a:spcPts val="600"/>
              </a:spcAft>
            </a:pPr>
            <a:r>
              <a:rPr lang="en-US" sz="1400" dirty="0" smtClean="0"/>
              <a:t>Knowingly bill for EPO overfill administration that was unreasonable and unnecessary because pooling overfill was contraindicated by EPO’s FDA label</a:t>
            </a:r>
          </a:p>
          <a:p>
            <a:pPr marL="742950" lvl="2" indent="-342900" algn="just">
              <a:spcBef>
                <a:spcPts val="0"/>
              </a:spcBef>
              <a:spcAft>
                <a:spcPts val="600"/>
              </a:spcAft>
            </a:pPr>
            <a:r>
              <a:rPr lang="en-US" sz="1800" dirty="0" smtClean="0"/>
              <a:t>The court also reasoned that it would violate the FCA to knowingly submit claims that were false based on AKS violations resulting from:</a:t>
            </a:r>
          </a:p>
          <a:p>
            <a:pPr marL="1200150" lvl="3" indent="-342900" algn="just">
              <a:spcBef>
                <a:spcPts val="0"/>
              </a:spcBef>
              <a:spcAft>
                <a:spcPts val="600"/>
              </a:spcAft>
            </a:pPr>
            <a:r>
              <a:rPr lang="en-US" sz="1400" dirty="0" smtClean="0"/>
              <a:t>Accepting EPO vials offered by Amgen that contained more overfill than was required by law or necessary, for the alleged purpose of billing for free product, and as an inducement</a:t>
            </a:r>
          </a:p>
          <a:p>
            <a:pPr marL="1200150" lvl="3" indent="-342900" algn="just">
              <a:spcBef>
                <a:spcPts val="0"/>
              </a:spcBef>
              <a:spcAft>
                <a:spcPts val="600"/>
              </a:spcAft>
            </a:pPr>
            <a:r>
              <a:rPr lang="en-US" sz="1400" dirty="0" smtClean="0"/>
              <a:t>Accepting rebates on EPO from Amgen as an inducement and failing to disclose the rebates</a:t>
            </a:r>
          </a:p>
          <a:p>
            <a:pPr marL="1200150" lvl="3" indent="-342900" algn="just">
              <a:spcBef>
                <a:spcPts val="0"/>
              </a:spcBef>
              <a:spcAft>
                <a:spcPts val="600"/>
              </a:spcAft>
            </a:pPr>
            <a:r>
              <a:rPr lang="en-US" sz="1400" dirty="0" smtClean="0"/>
              <a:t>Accepting individualized training and a standard list of justifications for increased EPO administration from  Amgen as an inducement</a:t>
            </a:r>
          </a:p>
          <a:p>
            <a:pPr marL="742950" lvl="2" indent="-342900" algn="just">
              <a:spcBef>
                <a:spcPts val="0"/>
              </a:spcBef>
              <a:spcAft>
                <a:spcPts val="600"/>
              </a:spcAft>
            </a:pPr>
            <a:r>
              <a:rPr lang="en-US" sz="1800" u="sng" dirty="0" smtClean="0"/>
              <a:t>Second</a:t>
            </a:r>
            <a:r>
              <a:rPr lang="en-US" sz="1800" dirty="0" smtClean="0"/>
              <a:t>, the court denied partial summary judgment on Relator’s “overprescription” theory</a:t>
            </a:r>
          </a:p>
          <a:p>
            <a:pPr marL="1200150" lvl="3" indent="-342900">
              <a:spcBef>
                <a:spcPts val="0"/>
              </a:spcBef>
              <a:spcAft>
                <a:spcPts val="600"/>
              </a:spcAft>
            </a:pPr>
            <a:endParaRPr lang="en-US" sz="1400" dirty="0" smtClean="0"/>
          </a:p>
          <a:p>
            <a:pPr marL="1200150" lvl="3" indent="-342900"/>
            <a:endParaRPr lang="en-US" sz="1400" dirty="0" smtClean="0"/>
          </a:p>
          <a:p>
            <a:pPr marL="742950" lvl="2" indent="-342900"/>
            <a:endParaRPr lang="en-US" sz="1800" dirty="0" smtClean="0"/>
          </a:p>
          <a:p>
            <a:pPr marL="1200150" lvl="3" indent="-342900"/>
            <a:endParaRPr lang="en-US" sz="1400" dirty="0" smtClean="0"/>
          </a:p>
          <a:p>
            <a:pPr marL="742950" lvl="2" indent="-342900"/>
            <a:endParaRPr lang="en-US" sz="1800" dirty="0"/>
          </a:p>
          <a:p>
            <a:endParaRPr lang="en-US" dirty="0"/>
          </a:p>
        </p:txBody>
      </p:sp>
    </p:spTree>
    <p:extLst>
      <p:ext uri="{BB962C8B-B14F-4D97-AF65-F5344CB8AC3E}">
        <p14:creationId xmlns:p14="http://schemas.microsoft.com/office/powerpoint/2010/main" val="4181283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u="sng" dirty="0" smtClean="0"/>
              <a:t>EPO Overfill Litigation</a:t>
            </a:r>
            <a:endParaRPr lang="en-US" sz="3800" u="sng" dirty="0"/>
          </a:p>
        </p:txBody>
      </p:sp>
      <p:sp>
        <p:nvSpPr>
          <p:cNvPr id="3" name="Content Placeholder 2"/>
          <p:cNvSpPr>
            <a:spLocks noGrp="1"/>
          </p:cNvSpPr>
          <p:nvPr>
            <p:ph idx="1"/>
          </p:nvPr>
        </p:nvSpPr>
        <p:spPr/>
        <p:txBody>
          <a:bodyPr>
            <a:normAutofit/>
          </a:bodyPr>
          <a:lstStyle/>
          <a:p>
            <a:pPr>
              <a:spcBef>
                <a:spcPts val="0"/>
              </a:spcBef>
              <a:spcAft>
                <a:spcPts val="600"/>
              </a:spcAft>
            </a:pPr>
            <a:r>
              <a:rPr lang="en-US" sz="2800" u="sng" dirty="0" smtClean="0"/>
              <a:t>Dialysis Corporation of America (2013)</a:t>
            </a:r>
          </a:p>
          <a:p>
            <a:pPr lvl="1">
              <a:spcBef>
                <a:spcPts val="0"/>
              </a:spcBef>
              <a:spcAft>
                <a:spcPts val="600"/>
              </a:spcAft>
            </a:pPr>
            <a:r>
              <a:rPr lang="en-US" sz="2000" dirty="0" smtClean="0"/>
              <a:t>DOJ settled </a:t>
            </a:r>
            <a:r>
              <a:rPr lang="en-US" sz="2000" i="1" dirty="0" smtClean="0"/>
              <a:t>Davis</a:t>
            </a:r>
            <a:r>
              <a:rPr lang="en-US" sz="2000" dirty="0" smtClean="0"/>
              <a:t>, a </a:t>
            </a:r>
            <a:r>
              <a:rPr lang="en-US" sz="2000" i="1" dirty="0" smtClean="0"/>
              <a:t>qui tam </a:t>
            </a:r>
            <a:r>
              <a:rPr lang="en-US" sz="2000" dirty="0" smtClean="0"/>
              <a:t>filed in the District of Maryland in 2006, for $7.3 MM </a:t>
            </a:r>
          </a:p>
          <a:p>
            <a:pPr lvl="1">
              <a:spcBef>
                <a:spcPts val="0"/>
              </a:spcBef>
              <a:spcAft>
                <a:spcPts val="600"/>
              </a:spcAft>
            </a:pPr>
            <a:r>
              <a:rPr lang="en-US" sz="2000" dirty="0" smtClean="0"/>
              <a:t>The settlement covered conduct by Dialysis Corporation of America (DCA) from 2004 through 2011; U.S. Renal Care bought DCA in 2010</a:t>
            </a:r>
          </a:p>
          <a:p>
            <a:pPr lvl="1">
              <a:spcBef>
                <a:spcPts val="0"/>
              </a:spcBef>
              <a:spcAft>
                <a:spcPts val="600"/>
              </a:spcAft>
            </a:pPr>
            <a:r>
              <a:rPr lang="en-US" sz="2000" dirty="0" smtClean="0"/>
              <a:t>DCA allegedly billed for EPO overfill whenever administering EPO to a patient.  Because DCA used standard and not dead space syringes, it was allegedly unable to withdraw and administer the overfill</a:t>
            </a:r>
          </a:p>
          <a:p>
            <a:pPr lvl="1">
              <a:spcBef>
                <a:spcPts val="0"/>
              </a:spcBef>
              <a:spcAft>
                <a:spcPts val="600"/>
              </a:spcAft>
            </a:pPr>
            <a:r>
              <a:rPr lang="en-US" sz="2000" dirty="0" smtClean="0"/>
              <a:t>Relator alleged that DCA engaged in the conduct by adopting dosing protocols that assumed and required the administration of certain levels of overfill in addition to the labeled amounts</a:t>
            </a:r>
          </a:p>
          <a:p>
            <a:endParaRPr lang="en-US" dirty="0" smtClean="0"/>
          </a:p>
          <a:p>
            <a:pPr lvl="2"/>
            <a:endParaRPr lang="en-US" sz="2000" dirty="0" smtClean="0"/>
          </a:p>
          <a:p>
            <a:pPr lvl="2"/>
            <a:endParaRPr lang="en-US" sz="2000" dirty="0" smtClean="0"/>
          </a:p>
          <a:p>
            <a:pPr lvl="1"/>
            <a:endParaRPr lang="en-US" sz="2400" dirty="0"/>
          </a:p>
        </p:txBody>
      </p:sp>
    </p:spTree>
    <p:extLst>
      <p:ext uri="{BB962C8B-B14F-4D97-AF65-F5344CB8AC3E}">
        <p14:creationId xmlns:p14="http://schemas.microsoft.com/office/powerpoint/2010/main" val="2678553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u="sng" dirty="0" smtClean="0"/>
              <a:t>EPO Overfill Litigation</a:t>
            </a:r>
            <a:endParaRPr lang="en-US" sz="3800" u="sng" dirty="0"/>
          </a:p>
        </p:txBody>
      </p:sp>
      <p:sp>
        <p:nvSpPr>
          <p:cNvPr id="3" name="Content Placeholder 2"/>
          <p:cNvSpPr>
            <a:spLocks noGrp="1"/>
          </p:cNvSpPr>
          <p:nvPr>
            <p:ph idx="1"/>
          </p:nvPr>
        </p:nvSpPr>
        <p:spPr>
          <a:xfrm>
            <a:off x="457200" y="1828800"/>
            <a:ext cx="8229600" cy="4678363"/>
          </a:xfrm>
        </p:spPr>
        <p:txBody>
          <a:bodyPr>
            <a:normAutofit lnSpcReduction="10000"/>
          </a:bodyPr>
          <a:lstStyle/>
          <a:p>
            <a:pPr>
              <a:spcBef>
                <a:spcPts val="0"/>
              </a:spcBef>
              <a:spcAft>
                <a:spcPts val="600"/>
              </a:spcAft>
            </a:pPr>
            <a:r>
              <a:rPr lang="en-US" sz="2800" u="sng" dirty="0" smtClean="0"/>
              <a:t>U.S. ex rel. Saldivar v. Fresenius (N.D. Ga.)</a:t>
            </a:r>
          </a:p>
          <a:p>
            <a:pPr lvl="1" algn="just">
              <a:spcBef>
                <a:spcPts val="0"/>
              </a:spcBef>
              <a:spcAft>
                <a:spcPts val="600"/>
              </a:spcAft>
            </a:pPr>
            <a:r>
              <a:rPr lang="en-US" sz="2000" dirty="0" smtClean="0"/>
              <a:t>Former Fresenius equipment technician filed </a:t>
            </a:r>
            <a:r>
              <a:rPr lang="en-US" sz="2000" i="1" dirty="0" smtClean="0"/>
              <a:t>qui tam </a:t>
            </a:r>
            <a:r>
              <a:rPr lang="en-US" sz="2000" dirty="0" smtClean="0"/>
              <a:t>in 2010 alleging that Fresenius violated FCA by collecting, pooling, and billing for Zemplar and EPO overfill, and then making false statements or concealing retention of the same; DOJ declined to intervene</a:t>
            </a:r>
          </a:p>
          <a:p>
            <a:pPr lvl="1" algn="just">
              <a:spcBef>
                <a:spcPts val="0"/>
              </a:spcBef>
              <a:spcAft>
                <a:spcPts val="600"/>
              </a:spcAft>
            </a:pPr>
            <a:r>
              <a:rPr lang="en-US" sz="2000" dirty="0" smtClean="0"/>
              <a:t>The court in the Northern District has denied: </a:t>
            </a:r>
          </a:p>
          <a:p>
            <a:pPr lvl="2" algn="just">
              <a:spcBef>
                <a:spcPts val="0"/>
              </a:spcBef>
              <a:spcAft>
                <a:spcPts val="600"/>
              </a:spcAft>
            </a:pPr>
            <a:r>
              <a:rPr lang="en-US" sz="1800" dirty="0" smtClean="0"/>
              <a:t>Fresenius’s motions to dismiss, finding that Relator stated a FCA claim</a:t>
            </a:r>
          </a:p>
          <a:p>
            <a:pPr lvl="2" algn="just">
              <a:spcBef>
                <a:spcPts val="0"/>
              </a:spcBef>
              <a:spcAft>
                <a:spcPts val="600"/>
              </a:spcAft>
            </a:pPr>
            <a:r>
              <a:rPr lang="en-US" sz="1800" dirty="0" smtClean="0"/>
              <a:t>Fresenius’s motion for partial summary judgment, holding that a claim for overfill administration is false because Fresenius does not incur any costs to obtain the </a:t>
            </a:r>
            <a:r>
              <a:rPr lang="en-US" sz="1800" dirty="0"/>
              <a:t>overfill under the Medicare laws and </a:t>
            </a:r>
            <a:r>
              <a:rPr lang="en-US" sz="1800" dirty="0" smtClean="0"/>
              <a:t>regulations</a:t>
            </a:r>
          </a:p>
          <a:p>
            <a:pPr lvl="1" algn="just">
              <a:spcBef>
                <a:spcPts val="0"/>
              </a:spcBef>
              <a:spcAft>
                <a:spcPts val="600"/>
              </a:spcAft>
            </a:pPr>
            <a:r>
              <a:rPr lang="en-US" sz="2000" dirty="0" smtClean="0"/>
              <a:t>Fresenius recently moved for summary judgment on intent, materiality, and damages, and asked for reconsideration on falsity</a:t>
            </a:r>
          </a:p>
          <a:p>
            <a:pPr lvl="2" algn="just">
              <a:spcBef>
                <a:spcPts val="0"/>
              </a:spcBef>
              <a:spcAft>
                <a:spcPts val="600"/>
              </a:spcAft>
            </a:pPr>
            <a:r>
              <a:rPr lang="en-US" sz="1800" dirty="0" smtClean="0"/>
              <a:t>The motion is supported by robust record evidence showing that Fresenius repeatedly disclosed its overfill practices to the Government</a:t>
            </a:r>
            <a:endParaRPr lang="en-US" sz="2000" dirty="0" smtClean="0"/>
          </a:p>
          <a:p>
            <a:pPr lvl="2"/>
            <a:endParaRPr lang="en-US" sz="2000" dirty="0" smtClean="0"/>
          </a:p>
          <a:p>
            <a:pPr lvl="1"/>
            <a:endParaRPr lang="en-US" sz="2400" dirty="0"/>
          </a:p>
        </p:txBody>
      </p:sp>
    </p:spTree>
    <p:extLst>
      <p:ext uri="{BB962C8B-B14F-4D97-AF65-F5344CB8AC3E}">
        <p14:creationId xmlns:p14="http://schemas.microsoft.com/office/powerpoint/2010/main" val="1201153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0" y="2514600"/>
            <a:ext cx="6172200" cy="1317625"/>
          </a:xfrm>
        </p:spPr>
        <p:txBody>
          <a:bodyPr>
            <a:noAutofit/>
          </a:bodyPr>
          <a:lstStyle/>
          <a:p>
            <a:r>
              <a:rPr lang="en-US" sz="2800" i="1" dirty="0" smtClean="0"/>
              <a:t/>
            </a:r>
            <a:br>
              <a:rPr lang="en-US" sz="2800" i="1" dirty="0" smtClean="0"/>
            </a:br>
            <a:r>
              <a:rPr lang="en-US" sz="2800" i="1" dirty="0" smtClean="0"/>
              <a:t/>
            </a:r>
            <a:br>
              <a:rPr lang="en-US" sz="2800" i="1" dirty="0" smtClean="0"/>
            </a:br>
            <a:r>
              <a:rPr lang="en-US" sz="2800" i="1" dirty="0"/>
              <a:t>U.S. ex rel. Barbetta </a:t>
            </a:r>
            <a:r>
              <a:rPr lang="en-US" sz="2800" i="1" dirty="0" smtClean="0"/>
              <a:t>v</a:t>
            </a:r>
            <a:r>
              <a:rPr lang="en-US" sz="2800" i="1" dirty="0"/>
              <a:t>. </a:t>
            </a:r>
            <a:r>
              <a:rPr lang="en-US" sz="2800" i="1" dirty="0" smtClean="0"/>
              <a:t>DaVita </a:t>
            </a:r>
            <a:r>
              <a:rPr lang="en-US" sz="2800" dirty="0" smtClean="0"/>
              <a:t>(</a:t>
            </a:r>
            <a:r>
              <a:rPr lang="en-US" sz="2800" dirty="0"/>
              <a:t>D. </a:t>
            </a:r>
            <a:r>
              <a:rPr lang="en-US" sz="2800" dirty="0" smtClean="0"/>
              <a:t>Colo.) and 2014 DaVita Settlement</a:t>
            </a:r>
            <a:r>
              <a:rPr lang="en-US" sz="2800" dirty="0"/>
              <a:t/>
            </a:r>
            <a:br>
              <a:rPr lang="en-US" sz="2800" dirty="0"/>
            </a:br>
            <a:r>
              <a:rPr lang="en-US" sz="2800" dirty="0" smtClean="0"/>
              <a:t/>
            </a:r>
            <a:br>
              <a:rPr lang="en-US" sz="2800" dirty="0" smtClean="0"/>
            </a:br>
            <a:endParaRPr lang="en-US" sz="2800" dirty="0"/>
          </a:p>
        </p:txBody>
      </p:sp>
    </p:spTree>
    <p:extLst>
      <p:ext uri="{BB962C8B-B14F-4D97-AF65-F5344CB8AC3E}">
        <p14:creationId xmlns:p14="http://schemas.microsoft.com/office/powerpoint/2010/main" val="2221366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a:t>U.S. ex rel. Barbetta v. </a:t>
            </a:r>
            <a:r>
              <a:rPr lang="en-US" i="1" u="sng" dirty="0" smtClean="0"/>
              <a:t>DaVita </a:t>
            </a:r>
            <a:r>
              <a:rPr lang="en-US" u="sng" dirty="0"/>
              <a:t>(D. Colo.)</a:t>
            </a:r>
          </a:p>
        </p:txBody>
      </p:sp>
      <p:sp>
        <p:nvSpPr>
          <p:cNvPr id="3" name="Content Placeholder 2"/>
          <p:cNvSpPr>
            <a:spLocks noGrp="1"/>
          </p:cNvSpPr>
          <p:nvPr>
            <p:ph idx="1"/>
          </p:nvPr>
        </p:nvSpPr>
        <p:spPr>
          <a:xfrm>
            <a:off x="457200" y="1828800"/>
            <a:ext cx="8229600" cy="4525963"/>
          </a:xfrm>
        </p:spPr>
        <p:txBody>
          <a:bodyPr>
            <a:normAutofit fontScale="92500" lnSpcReduction="10000"/>
          </a:bodyPr>
          <a:lstStyle/>
          <a:p>
            <a:pPr algn="just"/>
            <a:r>
              <a:rPr lang="en-US" sz="2600" dirty="0" smtClean="0"/>
              <a:t>Relator was a Senior Financial Analyst in DaVita’s mergers and acquisitions department from 2007 through 2009</a:t>
            </a:r>
          </a:p>
          <a:p>
            <a:pPr algn="just"/>
            <a:r>
              <a:rPr lang="en-US" sz="2600" dirty="0" smtClean="0"/>
              <a:t>Relator filed </a:t>
            </a:r>
            <a:r>
              <a:rPr lang="en-US" sz="2600" i="1" dirty="0" smtClean="0"/>
              <a:t>qui tam </a:t>
            </a:r>
            <a:r>
              <a:rPr lang="en-US" sz="2600" dirty="0" smtClean="0"/>
              <a:t>in 2009; the Government declined but then filed a Complaint-in-Intervention in 2014</a:t>
            </a:r>
          </a:p>
          <a:p>
            <a:pPr algn="just"/>
            <a:r>
              <a:rPr lang="en-US" sz="2600" dirty="0" smtClean="0"/>
              <a:t>DaVita allegedly:</a:t>
            </a:r>
          </a:p>
          <a:p>
            <a:pPr lvl="1" algn="just"/>
            <a:r>
              <a:rPr lang="en-US" sz="2200" dirty="0"/>
              <a:t>E</a:t>
            </a:r>
            <a:r>
              <a:rPr lang="en-US" sz="2200" dirty="0" smtClean="0"/>
              <a:t>ntered into JVs with physicians that were structured to confer kickbacks for referrals</a:t>
            </a:r>
          </a:p>
          <a:p>
            <a:pPr lvl="1" algn="just"/>
            <a:r>
              <a:rPr lang="en-US" sz="2200" dirty="0" smtClean="0"/>
              <a:t>Locked in the referrals through non-competition, non-solicitation, and non-disparagement agreements</a:t>
            </a:r>
          </a:p>
          <a:p>
            <a:pPr lvl="1" algn="just"/>
            <a:r>
              <a:rPr lang="en-US" sz="2200" dirty="0" smtClean="0"/>
              <a:t>Required all physicians working for the JVs to sign agreements</a:t>
            </a:r>
          </a:p>
          <a:p>
            <a:pPr lvl="1" algn="just"/>
            <a:r>
              <a:rPr lang="en-US" sz="2200" dirty="0" smtClean="0"/>
              <a:t>Made interests in JVs non-transferable</a:t>
            </a:r>
          </a:p>
          <a:p>
            <a:pPr algn="just"/>
            <a:r>
              <a:rPr lang="en-US" sz="2600" dirty="0" smtClean="0"/>
              <a:t>The alleged unlawful conduct spanned from 2005 through 2014 and overlapped with the term of the Gambro CIA</a:t>
            </a:r>
          </a:p>
        </p:txBody>
      </p:sp>
    </p:spTree>
    <p:extLst>
      <p:ext uri="{BB962C8B-B14F-4D97-AF65-F5344CB8AC3E}">
        <p14:creationId xmlns:p14="http://schemas.microsoft.com/office/powerpoint/2010/main" val="1805293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a:t>U.S. ex rel. Barbetta v. </a:t>
            </a:r>
            <a:r>
              <a:rPr lang="en-US" i="1" u="sng" dirty="0" smtClean="0"/>
              <a:t>DaVita </a:t>
            </a:r>
            <a:r>
              <a:rPr lang="en-US" u="sng" dirty="0"/>
              <a:t>(D. Colo.)</a:t>
            </a:r>
          </a:p>
        </p:txBody>
      </p:sp>
      <p:sp>
        <p:nvSpPr>
          <p:cNvPr id="3" name="Content Placeholder 2"/>
          <p:cNvSpPr>
            <a:spLocks noGrp="1"/>
          </p:cNvSpPr>
          <p:nvPr>
            <p:ph idx="1"/>
          </p:nvPr>
        </p:nvSpPr>
        <p:spPr>
          <a:xfrm>
            <a:off x="457200" y="1828800"/>
            <a:ext cx="8229600" cy="4525963"/>
          </a:xfrm>
        </p:spPr>
        <p:txBody>
          <a:bodyPr>
            <a:normAutofit fontScale="92500" lnSpcReduction="10000"/>
          </a:bodyPr>
          <a:lstStyle/>
          <a:p>
            <a:pPr algn="just"/>
            <a:r>
              <a:rPr lang="en-US" sz="2600" dirty="0" smtClean="0"/>
              <a:t>DaVita did not need JVs to raise capital; rather, it allegedly conducted market analyses and prioritized its JV targets based on total patients, ability to refer, growth prospects, and expiring medical directorships</a:t>
            </a:r>
          </a:p>
          <a:p>
            <a:pPr algn="just"/>
            <a:r>
              <a:rPr lang="en-US" sz="2600" dirty="0" smtClean="0"/>
              <a:t>DaVita allegedly entered into three species of JVs:</a:t>
            </a:r>
          </a:p>
          <a:p>
            <a:pPr lvl="1" algn="just"/>
            <a:r>
              <a:rPr lang="en-US" sz="2200" dirty="0" smtClean="0"/>
              <a:t>Partial divestments, where DaVita sold an ownership interest in one of its own dialysis centers to a physician practice;</a:t>
            </a:r>
          </a:p>
          <a:p>
            <a:pPr lvl="1" algn="just"/>
            <a:r>
              <a:rPr lang="en-US" sz="2200" dirty="0" smtClean="0"/>
              <a:t>Partial acquisitions, where DaVita purchased an interest in a physician-owned dialysis center; and</a:t>
            </a:r>
          </a:p>
          <a:p>
            <a:pPr lvl="1" algn="just"/>
            <a:r>
              <a:rPr lang="en-US" sz="2200" dirty="0" smtClean="0"/>
              <a:t>Paired transactions, consisting of partial divestments and acquisitions</a:t>
            </a:r>
          </a:p>
          <a:p>
            <a:pPr algn="just"/>
            <a:r>
              <a:rPr lang="en-US" sz="2600" dirty="0" smtClean="0"/>
              <a:t>Kickbacks were allegedly masked by manipulating the underlying financial assumptions to drive the values of DaVita’s centers down and the physician’s centers up</a:t>
            </a:r>
          </a:p>
          <a:p>
            <a:endParaRPr lang="en-US" sz="2600" dirty="0" smtClean="0"/>
          </a:p>
        </p:txBody>
      </p:sp>
    </p:spTree>
    <p:extLst>
      <p:ext uri="{BB962C8B-B14F-4D97-AF65-F5344CB8AC3E}">
        <p14:creationId xmlns:p14="http://schemas.microsoft.com/office/powerpoint/2010/main" val="4287361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38936"/>
          </a:xfrm>
        </p:spPr>
        <p:txBody>
          <a:bodyPr>
            <a:normAutofit fontScale="90000"/>
          </a:bodyPr>
          <a:lstStyle/>
          <a:p>
            <a:r>
              <a:rPr lang="en-US" i="1" u="sng" dirty="0"/>
              <a:t>U.S. ex rel. Barbetta v. </a:t>
            </a:r>
            <a:r>
              <a:rPr lang="en-US" i="1" u="sng" dirty="0" smtClean="0"/>
              <a:t>DaVita </a:t>
            </a:r>
            <a:r>
              <a:rPr lang="en-US" u="sng" dirty="0"/>
              <a:t>(D. Colo.)</a:t>
            </a:r>
          </a:p>
        </p:txBody>
      </p:sp>
      <p:sp>
        <p:nvSpPr>
          <p:cNvPr id="3" name="Content Placeholder 2"/>
          <p:cNvSpPr>
            <a:spLocks noGrp="1"/>
          </p:cNvSpPr>
          <p:nvPr>
            <p:ph idx="1"/>
          </p:nvPr>
        </p:nvSpPr>
        <p:spPr>
          <a:xfrm>
            <a:off x="457200" y="1828800"/>
            <a:ext cx="8382000" cy="4572000"/>
          </a:xfrm>
        </p:spPr>
        <p:txBody>
          <a:bodyPr>
            <a:normAutofit lnSpcReduction="10000"/>
          </a:bodyPr>
          <a:lstStyle/>
          <a:p>
            <a:pPr algn="just"/>
            <a:r>
              <a:rPr lang="en-US" sz="2400" dirty="0" smtClean="0"/>
              <a:t>DaVita allegedly drove the value of its centers down by:</a:t>
            </a:r>
          </a:p>
          <a:p>
            <a:pPr lvl="1" algn="just"/>
            <a:r>
              <a:rPr lang="en-US" sz="2200" dirty="0" smtClean="0"/>
              <a:t>Applying “HIPPER compression” algorithm, which assumed that no commercial insurers would pay more than $750/treatment beginning in year 3 of the model</a:t>
            </a:r>
          </a:p>
          <a:p>
            <a:pPr lvl="1" algn="just"/>
            <a:r>
              <a:rPr lang="en-US" sz="2200" dirty="0" smtClean="0"/>
              <a:t>Allocating high G&amp;A and applying an inflation rate</a:t>
            </a:r>
          </a:p>
          <a:p>
            <a:pPr algn="just"/>
            <a:r>
              <a:rPr lang="en-US" sz="2400" dirty="0" smtClean="0"/>
              <a:t>DaVita allegedly drove up the value of physician centers by: </a:t>
            </a:r>
          </a:p>
          <a:p>
            <a:pPr lvl="1" algn="just"/>
            <a:r>
              <a:rPr lang="en-US" sz="2000" dirty="0" smtClean="0"/>
              <a:t>Negating the “HIPPER compression” algorithm by artificially increasing the revenue-per-treatment</a:t>
            </a:r>
          </a:p>
          <a:p>
            <a:pPr lvl="1" algn="just"/>
            <a:r>
              <a:rPr lang="en-US" sz="2000" dirty="0" smtClean="0"/>
              <a:t>Increasing the number of “HIPPERs,” assuming greater EPO usage, and artificially increasing the “terminal value” of a center</a:t>
            </a:r>
          </a:p>
          <a:p>
            <a:pPr lvl="1" algn="just"/>
            <a:r>
              <a:rPr lang="en-US" sz="2000" dirty="0" smtClean="0"/>
              <a:t>Allocating low G&amp;A and assuming no inflation; assuming artificially low bad debt expenses; depressing expected staffing costs</a:t>
            </a:r>
          </a:p>
          <a:p>
            <a:pPr algn="just"/>
            <a:r>
              <a:rPr lang="en-US" sz="2400" dirty="0" smtClean="0"/>
              <a:t>Third-party valuation firm relied on DaVita’s assumptions</a:t>
            </a:r>
          </a:p>
          <a:p>
            <a:pPr lvl="1"/>
            <a:endParaRPr lang="en-US" sz="2000" dirty="0" smtClean="0"/>
          </a:p>
          <a:p>
            <a:pPr lvl="1"/>
            <a:endParaRPr lang="en-US" sz="2000" dirty="0" smtClean="0"/>
          </a:p>
        </p:txBody>
      </p:sp>
    </p:spTree>
    <p:extLst>
      <p:ext uri="{BB962C8B-B14F-4D97-AF65-F5344CB8AC3E}">
        <p14:creationId xmlns:p14="http://schemas.microsoft.com/office/powerpoint/2010/main" val="1409303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6"/>
            <a:ext cx="8229600" cy="738936"/>
          </a:xfrm>
        </p:spPr>
        <p:txBody>
          <a:bodyPr>
            <a:noAutofit/>
          </a:bodyPr>
          <a:lstStyle/>
          <a:p>
            <a:pPr algn="r"/>
            <a:r>
              <a:rPr lang="en-US" sz="6000" dirty="0">
                <a:solidFill>
                  <a:schemeClr val="bg1"/>
                </a:solidFill>
              </a:rPr>
              <a:t>Our Speakers</a:t>
            </a:r>
          </a:p>
        </p:txBody>
      </p:sp>
      <p:graphicFrame>
        <p:nvGraphicFramePr>
          <p:cNvPr id="4" name="Table 3"/>
          <p:cNvGraphicFramePr>
            <a:graphicFrameLocks noGrp="1"/>
          </p:cNvGraphicFramePr>
          <p:nvPr>
            <p:extLst/>
          </p:nvPr>
        </p:nvGraphicFramePr>
        <p:xfrm>
          <a:off x="2218660" y="1945758"/>
          <a:ext cx="5588876" cy="3641222"/>
        </p:xfrm>
        <a:graphic>
          <a:graphicData uri="http://schemas.openxmlformats.org/drawingml/2006/table">
            <a:tbl>
              <a:tblPr firstRow="1" bandRow="1">
                <a:tableStyleId>{5C22544A-7EE6-4342-B048-85BDC9FD1C3A}</a:tableStyleId>
              </a:tblPr>
              <a:tblGrid>
                <a:gridCol w="1819940"/>
                <a:gridCol w="1905000"/>
                <a:gridCol w="1863936"/>
              </a:tblGrid>
              <a:tr h="1583822">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57400">
                <a:tc>
                  <a:txBody>
                    <a:bodyPr/>
                    <a:lstStyle/>
                    <a:p>
                      <a:r>
                        <a:rPr lang="en-US" sz="1400" dirty="0" smtClean="0"/>
                        <a:t>Brian Stimson</a:t>
                      </a:r>
                    </a:p>
                    <a:p>
                      <a:r>
                        <a:rPr lang="en-US" sz="1400" dirty="0" smtClean="0"/>
                        <a:t>    </a:t>
                      </a:r>
                    </a:p>
                    <a:p>
                      <a:r>
                        <a:rPr lang="en-US" sz="1400" dirty="0" smtClean="0"/>
                        <a:t> </a:t>
                      </a:r>
                    </a:p>
                    <a:p>
                      <a:r>
                        <a:rPr lang="en-US" sz="1100" dirty="0" smtClean="0"/>
                        <a:t>Partner</a:t>
                      </a:r>
                    </a:p>
                    <a:p>
                      <a:r>
                        <a:rPr lang="en-US" sz="1100" dirty="0" smtClean="0"/>
                        <a:t>T: 404-881-4972</a:t>
                      </a:r>
                    </a:p>
                    <a:p>
                      <a:r>
                        <a:rPr lang="en-US" sz="1050" dirty="0" smtClean="0"/>
                        <a:t>brian.stimson@alston.com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Mark Calloway </a:t>
                      </a:r>
                    </a:p>
                    <a:p>
                      <a:r>
                        <a:rPr lang="en-US" sz="1400" dirty="0" smtClean="0"/>
                        <a:t>    </a:t>
                      </a:r>
                    </a:p>
                    <a:p>
                      <a:r>
                        <a:rPr lang="en-US" sz="1400" dirty="0" smtClean="0"/>
                        <a:t> </a:t>
                      </a:r>
                    </a:p>
                    <a:p>
                      <a:r>
                        <a:rPr lang="en-US" sz="1100" dirty="0" smtClean="0"/>
                        <a:t>Partner</a:t>
                      </a:r>
                    </a:p>
                    <a:p>
                      <a:r>
                        <a:rPr lang="en-US" sz="1100" dirty="0" smtClean="0"/>
                        <a:t>T: 704-444-1089</a:t>
                      </a:r>
                    </a:p>
                    <a:p>
                      <a:r>
                        <a:rPr lang="en-US" sz="1050" dirty="0" smtClean="0"/>
                        <a:t>mark.calloway@alston.com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Colin Roskey</a:t>
                      </a:r>
                    </a:p>
                    <a:p>
                      <a:r>
                        <a:rPr lang="en-US" sz="1400" dirty="0" smtClean="0"/>
                        <a:t>    </a:t>
                      </a:r>
                    </a:p>
                    <a:p>
                      <a:r>
                        <a:rPr lang="en-US" sz="1400" dirty="0" smtClean="0"/>
                        <a:t> </a:t>
                      </a:r>
                    </a:p>
                    <a:p>
                      <a:r>
                        <a:rPr lang="en-US" sz="1100" dirty="0" smtClean="0"/>
                        <a:t>Partner</a:t>
                      </a:r>
                    </a:p>
                    <a:p>
                      <a:r>
                        <a:rPr lang="en-US" sz="1100" dirty="0" smtClean="0"/>
                        <a:t>T: 202-239-3436</a:t>
                      </a:r>
                    </a:p>
                    <a:p>
                      <a:r>
                        <a:rPr lang="en-US" sz="1050" dirty="0" smtClean="0"/>
                        <a:t>colin.roskey@alston.com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1945758"/>
            <a:ext cx="1361677" cy="1594503"/>
          </a:xfrm>
          <a:prstGeom prst="rect">
            <a:avLst/>
          </a:prstGeom>
        </p:spPr>
      </p:pic>
      <p:pic>
        <p:nvPicPr>
          <p:cNvPr id="11" name="Picture 10"/>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114800" y="1949302"/>
            <a:ext cx="1361678" cy="1594504"/>
          </a:xfrm>
          <a:prstGeom prst="rect">
            <a:avLst/>
          </a:prstGeom>
        </p:spPr>
      </p:pic>
      <p:pic>
        <p:nvPicPr>
          <p:cNvPr id="12" name="Picture 11"/>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5913474" y="1952751"/>
            <a:ext cx="1362456" cy="159105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5874" y="1952751"/>
            <a:ext cx="1361677" cy="1594503"/>
          </a:xfrm>
          <a:prstGeom prst="rect">
            <a:avLst/>
          </a:prstGeom>
        </p:spPr>
      </p:pic>
      <p:pic>
        <p:nvPicPr>
          <p:cNvPr id="8" name="Picture 7"/>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084673" y="1952751"/>
            <a:ext cx="1361678" cy="1594504"/>
          </a:xfrm>
          <a:prstGeom prst="rect">
            <a:avLst/>
          </a:prstGeom>
        </p:spPr>
      </p:pic>
    </p:spTree>
    <p:extLst>
      <p:ext uri="{BB962C8B-B14F-4D97-AF65-F5344CB8AC3E}">
        <p14:creationId xmlns:p14="http://schemas.microsoft.com/office/powerpoint/2010/main" val="2869843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2014 DaVita Settlement</a:t>
            </a:r>
            <a:endParaRPr lang="en-US" u="sng" dirty="0"/>
          </a:p>
        </p:txBody>
      </p:sp>
      <p:sp>
        <p:nvSpPr>
          <p:cNvPr id="3" name="Content Placeholder 2"/>
          <p:cNvSpPr>
            <a:spLocks noGrp="1"/>
          </p:cNvSpPr>
          <p:nvPr>
            <p:ph idx="1"/>
          </p:nvPr>
        </p:nvSpPr>
        <p:spPr>
          <a:xfrm>
            <a:off x="457200" y="1828800"/>
            <a:ext cx="8382000" cy="4678363"/>
          </a:xfrm>
        </p:spPr>
        <p:txBody>
          <a:bodyPr>
            <a:normAutofit lnSpcReduction="10000"/>
          </a:bodyPr>
          <a:lstStyle/>
          <a:p>
            <a:r>
              <a:rPr lang="en-US" sz="2400" dirty="0" smtClean="0"/>
              <a:t>DaVita settled by paying $350 MM and entering into a CIA</a:t>
            </a:r>
          </a:p>
          <a:p>
            <a:r>
              <a:rPr lang="en-US" sz="2400" dirty="0" smtClean="0"/>
              <a:t>Under the CIA, DaVita must:</a:t>
            </a:r>
          </a:p>
          <a:p>
            <a:pPr lvl="1"/>
            <a:r>
              <a:rPr lang="en-US" sz="2000" dirty="0" smtClean="0"/>
              <a:t>Develop new processes for selecting joint venturers that are based on the provider’s ability to perform the functions of the joint venture and not the ability to refer patients to DaVita</a:t>
            </a:r>
          </a:p>
          <a:p>
            <a:pPr lvl="1"/>
            <a:r>
              <a:rPr lang="en-US" sz="2000" dirty="0" smtClean="0"/>
              <a:t>Reassess, obtain the Monitor’s approval of, and consistently apply the valuation methodologies for the JVs</a:t>
            </a:r>
          </a:p>
          <a:p>
            <a:pPr lvl="1"/>
            <a:r>
              <a:rPr lang="en-US" sz="2000" dirty="0" smtClean="0"/>
              <a:t>Create a tracking system for each joint venture that:</a:t>
            </a:r>
          </a:p>
          <a:p>
            <a:pPr lvl="2"/>
            <a:r>
              <a:rPr lang="en-US" sz="1600" dirty="0"/>
              <a:t>T</a:t>
            </a:r>
            <a:r>
              <a:rPr lang="en-US" sz="1600" dirty="0" smtClean="0"/>
              <a:t>racks remuneration, rates of return, performance of services, and use of leased space and medical equipment; and</a:t>
            </a:r>
          </a:p>
          <a:p>
            <a:pPr lvl="2"/>
            <a:r>
              <a:rPr lang="en-US" sz="1600" dirty="0" smtClean="0"/>
              <a:t>Establishes a written review and approval process for each JV that includes a legal review, a statement of business need, FMV determination, and a compliance review</a:t>
            </a:r>
          </a:p>
          <a:p>
            <a:pPr lvl="1"/>
            <a:r>
              <a:rPr lang="en-US" sz="2100" dirty="0" smtClean="0"/>
              <a:t>Inform JVs and medical directors that DaVita will not enforce non-competition, </a:t>
            </a:r>
            <a:r>
              <a:rPr lang="en-US" sz="2100" dirty="0"/>
              <a:t>non-solicitation, and non-disparagement </a:t>
            </a:r>
            <a:r>
              <a:rPr lang="en-US" sz="2100" dirty="0" smtClean="0"/>
              <a:t>agreements</a:t>
            </a:r>
          </a:p>
          <a:p>
            <a:pPr lvl="1"/>
            <a:r>
              <a:rPr lang="en-US" sz="2100" dirty="0" smtClean="0"/>
              <a:t>Unwind 11 “subject joint venture clinics” identified in CIA</a:t>
            </a:r>
            <a:endParaRPr lang="en-US" sz="2100" dirty="0"/>
          </a:p>
          <a:p>
            <a:pPr lvl="1"/>
            <a:endParaRPr lang="en-US" dirty="0" smtClean="0"/>
          </a:p>
          <a:p>
            <a:pPr lvl="2"/>
            <a:endParaRPr lang="en-US" sz="1600" dirty="0" smtClean="0"/>
          </a:p>
          <a:p>
            <a:pPr lvl="1"/>
            <a:endParaRPr lang="en-US" sz="2000" dirty="0" smtClean="0"/>
          </a:p>
          <a:p>
            <a:pPr lvl="1"/>
            <a:endParaRPr lang="en-US" sz="2000" dirty="0" smtClean="0"/>
          </a:p>
        </p:txBody>
      </p:sp>
    </p:spTree>
    <p:extLst>
      <p:ext uri="{BB962C8B-B14F-4D97-AF65-F5344CB8AC3E}">
        <p14:creationId xmlns:p14="http://schemas.microsoft.com/office/powerpoint/2010/main" val="2919243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Takeaways</a:t>
            </a:r>
            <a:endParaRPr lang="en-US" u="sng" dirty="0"/>
          </a:p>
        </p:txBody>
      </p:sp>
      <p:sp>
        <p:nvSpPr>
          <p:cNvPr id="3" name="Content Placeholder 2"/>
          <p:cNvSpPr>
            <a:spLocks noGrp="1"/>
          </p:cNvSpPr>
          <p:nvPr>
            <p:ph idx="1"/>
          </p:nvPr>
        </p:nvSpPr>
        <p:spPr>
          <a:xfrm>
            <a:off x="457200" y="1828800"/>
            <a:ext cx="8382000" cy="4678363"/>
          </a:xfrm>
        </p:spPr>
        <p:txBody>
          <a:bodyPr>
            <a:normAutofit fontScale="92500"/>
          </a:bodyPr>
          <a:lstStyle/>
          <a:p>
            <a:pPr algn="just"/>
            <a:r>
              <a:rPr lang="en-US" sz="2400" dirty="0" smtClean="0"/>
              <a:t>Circumstances of </a:t>
            </a:r>
            <a:r>
              <a:rPr lang="en-US" sz="2400" i="1" dirty="0" smtClean="0"/>
              <a:t>Barbetta</a:t>
            </a:r>
            <a:r>
              <a:rPr lang="en-US" sz="2400" dirty="0" smtClean="0"/>
              <a:t> were noteworthy, as DaVita engaged in the alleged unlawful conduct while its acquisition, Gambro, was subject to CIA regarding physician arrangements</a:t>
            </a:r>
          </a:p>
          <a:p>
            <a:pPr lvl="1" algn="just"/>
            <a:r>
              <a:rPr lang="en-US" sz="2000" dirty="0" smtClean="0"/>
              <a:t>One of the “subject joint venture clinics” was a Gambro clinic</a:t>
            </a:r>
          </a:p>
          <a:p>
            <a:pPr algn="just"/>
            <a:r>
              <a:rPr lang="en-US" sz="2400" dirty="0" smtClean="0"/>
              <a:t>Steps for reducing risk:  </a:t>
            </a:r>
          </a:p>
          <a:p>
            <a:pPr lvl="1" algn="just"/>
            <a:r>
              <a:rPr lang="en-US" sz="2000" dirty="0" smtClean="0"/>
              <a:t>Maintain integrity of valuation model by making consistent assumptions </a:t>
            </a:r>
          </a:p>
          <a:p>
            <a:pPr lvl="1" algn="just"/>
            <a:r>
              <a:rPr lang="en-US" sz="2000" dirty="0" smtClean="0"/>
              <a:t>Consider eliminating or limiting exclusivity or non-compete provisions </a:t>
            </a:r>
          </a:p>
          <a:p>
            <a:pPr lvl="1" algn="just"/>
            <a:r>
              <a:rPr lang="en-US" sz="2000" dirty="0" smtClean="0"/>
              <a:t>Try to structure JV arrangements to fit within safe harbor</a:t>
            </a:r>
          </a:p>
          <a:p>
            <a:pPr algn="just"/>
            <a:r>
              <a:rPr lang="en-US" sz="2400" dirty="0" smtClean="0"/>
              <a:t>Open questions:</a:t>
            </a:r>
          </a:p>
          <a:p>
            <a:pPr lvl="1" algn="just"/>
            <a:r>
              <a:rPr lang="en-US" sz="2000" dirty="0" smtClean="0"/>
              <a:t>What criteria should a dialysis provider use when evaluating JV prospects?</a:t>
            </a:r>
          </a:p>
          <a:p>
            <a:pPr lvl="1" algn="just"/>
            <a:r>
              <a:rPr lang="en-US" sz="2000" dirty="0" smtClean="0"/>
              <a:t>Do varying assumptions across markets erode the integrity of the model?</a:t>
            </a:r>
          </a:p>
          <a:p>
            <a:pPr lvl="1" algn="just"/>
            <a:r>
              <a:rPr lang="en-US" sz="2000" dirty="0" smtClean="0"/>
              <a:t>When are exclusivity/non-compete provisions acceptable?</a:t>
            </a:r>
            <a:endParaRPr lang="en-US" sz="2000" dirty="0"/>
          </a:p>
          <a:p>
            <a:pPr lvl="1"/>
            <a:endParaRPr lang="en-US" dirty="0" smtClean="0"/>
          </a:p>
          <a:p>
            <a:pPr lvl="2"/>
            <a:endParaRPr lang="en-US" sz="1600" dirty="0" smtClean="0"/>
          </a:p>
          <a:p>
            <a:pPr lvl="1"/>
            <a:endParaRPr lang="en-US" sz="2000" dirty="0" smtClean="0"/>
          </a:p>
          <a:p>
            <a:pPr lvl="1"/>
            <a:endParaRPr lang="en-US" sz="2000" dirty="0" smtClean="0"/>
          </a:p>
        </p:txBody>
      </p:sp>
    </p:spTree>
    <p:extLst>
      <p:ext uri="{BB962C8B-B14F-4D97-AF65-F5344CB8AC3E}">
        <p14:creationId xmlns:p14="http://schemas.microsoft.com/office/powerpoint/2010/main" val="1131233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0" y="2514600"/>
            <a:ext cx="6172200" cy="1317625"/>
          </a:xfrm>
        </p:spPr>
        <p:txBody>
          <a:bodyPr>
            <a:noAutofit/>
          </a:bodyPr>
          <a:lstStyle/>
          <a:p>
            <a:r>
              <a:rPr lang="en-US" sz="2800" i="1" dirty="0" smtClean="0"/>
              <a:t/>
            </a:r>
            <a:br>
              <a:rPr lang="en-US" sz="2800" i="1" dirty="0" smtClean="0"/>
            </a:br>
            <a:r>
              <a:rPr lang="en-US" sz="2800" i="1" dirty="0" smtClean="0"/>
              <a:t/>
            </a:r>
            <a:br>
              <a:rPr lang="en-US" sz="2800" i="1" dirty="0" smtClean="0"/>
            </a:br>
            <a:r>
              <a:rPr lang="en-US" sz="2800" i="1" dirty="0"/>
              <a:t>U.S. ex rel. </a:t>
            </a:r>
            <a:r>
              <a:rPr lang="en-US" sz="2800" i="1" dirty="0" smtClean="0"/>
              <a:t>Vainer v</a:t>
            </a:r>
            <a:r>
              <a:rPr lang="en-US" sz="2800" i="1" dirty="0"/>
              <a:t>. </a:t>
            </a:r>
            <a:r>
              <a:rPr lang="en-US" sz="2800" i="1" dirty="0" smtClean="0"/>
              <a:t>DaVita </a:t>
            </a:r>
            <a:r>
              <a:rPr lang="en-US" sz="2800" dirty="0" smtClean="0"/>
              <a:t>(N.D.Ga.) </a:t>
            </a:r>
            <a:br>
              <a:rPr lang="en-US" sz="2800" dirty="0" smtClean="0"/>
            </a:br>
            <a:r>
              <a:rPr lang="en-US" sz="2800" dirty="0" smtClean="0"/>
              <a:t>and 2015 DaVita Settlement</a:t>
            </a:r>
            <a:r>
              <a:rPr lang="en-US" sz="2800" dirty="0"/>
              <a:t/>
            </a:r>
            <a:br>
              <a:rPr lang="en-US" sz="2800" dirty="0"/>
            </a:br>
            <a:r>
              <a:rPr lang="en-US" sz="2800" dirty="0" smtClean="0"/>
              <a:t/>
            </a:r>
            <a:br>
              <a:rPr lang="en-US" sz="2800" dirty="0" smtClean="0"/>
            </a:br>
            <a:endParaRPr lang="en-US" sz="2800" dirty="0"/>
          </a:p>
        </p:txBody>
      </p:sp>
    </p:spTree>
    <p:extLst>
      <p:ext uri="{BB962C8B-B14F-4D97-AF65-F5344CB8AC3E}">
        <p14:creationId xmlns:p14="http://schemas.microsoft.com/office/powerpoint/2010/main" val="2675583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a:t>U.S. ex rel. Vainer v. </a:t>
            </a:r>
            <a:r>
              <a:rPr lang="en-US" i="1" u="sng" dirty="0" smtClean="0"/>
              <a:t>DaVita </a:t>
            </a:r>
            <a:r>
              <a:rPr lang="en-US" u="sng" dirty="0"/>
              <a:t>(N.D.Ga.)</a:t>
            </a:r>
          </a:p>
        </p:txBody>
      </p:sp>
      <p:sp>
        <p:nvSpPr>
          <p:cNvPr id="3" name="Content Placeholder 2"/>
          <p:cNvSpPr>
            <a:spLocks noGrp="1"/>
          </p:cNvSpPr>
          <p:nvPr>
            <p:ph idx="1"/>
          </p:nvPr>
        </p:nvSpPr>
        <p:spPr>
          <a:xfrm>
            <a:off x="457200" y="1828800"/>
            <a:ext cx="8229600" cy="4678363"/>
          </a:xfrm>
        </p:spPr>
        <p:txBody>
          <a:bodyPr>
            <a:normAutofit fontScale="92500" lnSpcReduction="20000"/>
          </a:bodyPr>
          <a:lstStyle/>
          <a:p>
            <a:pPr algn="just">
              <a:spcBef>
                <a:spcPts val="0"/>
              </a:spcBef>
              <a:spcAft>
                <a:spcPts val="600"/>
              </a:spcAft>
            </a:pPr>
            <a:r>
              <a:rPr lang="en-US" sz="2400" dirty="0" smtClean="0"/>
              <a:t>Relators are former medical and clinic directors for DaVita dialysis clinics who filed </a:t>
            </a:r>
            <a:r>
              <a:rPr lang="en-US" sz="2400" i="1" dirty="0" smtClean="0"/>
              <a:t>qui tam </a:t>
            </a:r>
            <a:r>
              <a:rPr lang="en-US" sz="2400" dirty="0" smtClean="0"/>
              <a:t>against DaVita and Gambro in 2007; the Government declined to intervene in 2011</a:t>
            </a:r>
          </a:p>
          <a:p>
            <a:pPr algn="just">
              <a:spcBef>
                <a:spcPts val="0"/>
              </a:spcBef>
              <a:spcAft>
                <a:spcPts val="600"/>
              </a:spcAft>
            </a:pPr>
            <a:r>
              <a:rPr lang="en-US" sz="2400" dirty="0" smtClean="0"/>
              <a:t>Relators allege in their Fourth Amended Complaint that Defendants increased and then billed for avoidable drug waste by:</a:t>
            </a:r>
          </a:p>
          <a:p>
            <a:pPr lvl="1" algn="just">
              <a:spcBef>
                <a:spcPts val="0"/>
              </a:spcBef>
              <a:spcAft>
                <a:spcPts val="600"/>
              </a:spcAft>
            </a:pPr>
            <a:r>
              <a:rPr lang="en-US" sz="2000" dirty="0" smtClean="0"/>
              <a:t>Prohibiting re-entry into single-use vials of Venofer and Zemplar and limiting combinations of single-use Zemplar vials</a:t>
            </a:r>
          </a:p>
          <a:p>
            <a:pPr lvl="1" algn="just">
              <a:spcBef>
                <a:spcPts val="0"/>
              </a:spcBef>
              <a:spcAft>
                <a:spcPts val="600"/>
              </a:spcAft>
            </a:pPr>
            <a:r>
              <a:rPr lang="en-US" sz="2000" dirty="0" smtClean="0"/>
              <a:t>Implementing an iron protocol that favored Venofer over Ferrlecit and split the Venofer dose into multiple administrations</a:t>
            </a:r>
          </a:p>
          <a:p>
            <a:pPr lvl="1" algn="just">
              <a:spcBef>
                <a:spcPts val="0"/>
              </a:spcBef>
              <a:spcAft>
                <a:spcPts val="600"/>
              </a:spcAft>
            </a:pPr>
            <a:r>
              <a:rPr lang="en-US" sz="2000" dirty="0" smtClean="0"/>
              <a:t>Implementing dosing grids for Zemplar that restricted vial size combinations in ways that maximized waste</a:t>
            </a:r>
          </a:p>
          <a:p>
            <a:pPr lvl="1" algn="just">
              <a:spcBef>
                <a:spcPts val="0"/>
              </a:spcBef>
              <a:spcAft>
                <a:spcPts val="600"/>
              </a:spcAft>
            </a:pPr>
            <a:r>
              <a:rPr lang="en-US" sz="2000" dirty="0" smtClean="0"/>
              <a:t>Implementing a Zemplar protocol that required fractional increases in doses of Zemplar without a corresponding medical benefit</a:t>
            </a:r>
          </a:p>
          <a:p>
            <a:pPr algn="just">
              <a:spcBef>
                <a:spcPts val="0"/>
              </a:spcBef>
              <a:spcAft>
                <a:spcPts val="600"/>
              </a:spcAft>
            </a:pPr>
            <a:r>
              <a:rPr lang="en-US" sz="2400" dirty="0" smtClean="0"/>
              <a:t>Defendants allegedly used a system called Snappy to implement protocols; physicians were supposedly unaware of how Venofer was administered and how the dosing grid for Zemplar functioned</a:t>
            </a:r>
          </a:p>
          <a:p>
            <a:pPr algn="just"/>
            <a:endParaRPr lang="en-US" sz="2400" dirty="0" smtClean="0"/>
          </a:p>
          <a:p>
            <a:pPr lvl="1"/>
            <a:endParaRPr lang="en-US" sz="2000" dirty="0" smtClean="0"/>
          </a:p>
          <a:p>
            <a:pPr lvl="1"/>
            <a:endParaRPr lang="en-US" sz="2000" dirty="0"/>
          </a:p>
        </p:txBody>
      </p:sp>
    </p:spTree>
    <p:extLst>
      <p:ext uri="{BB962C8B-B14F-4D97-AF65-F5344CB8AC3E}">
        <p14:creationId xmlns:p14="http://schemas.microsoft.com/office/powerpoint/2010/main" val="499081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a:t>U.S. ex rel. Vainer v. </a:t>
            </a:r>
            <a:r>
              <a:rPr lang="en-US" i="1" u="sng" dirty="0" smtClean="0"/>
              <a:t>DaVita </a:t>
            </a:r>
            <a:r>
              <a:rPr lang="en-US" u="sng" dirty="0"/>
              <a:t>(N.D.Ga.)</a:t>
            </a:r>
          </a:p>
        </p:txBody>
      </p:sp>
      <p:sp>
        <p:nvSpPr>
          <p:cNvPr id="3" name="Content Placeholder 2"/>
          <p:cNvSpPr>
            <a:spLocks noGrp="1"/>
          </p:cNvSpPr>
          <p:nvPr>
            <p:ph idx="1"/>
          </p:nvPr>
        </p:nvSpPr>
        <p:spPr>
          <a:xfrm>
            <a:off x="457200" y="1905000"/>
            <a:ext cx="8382000" cy="4602163"/>
          </a:xfrm>
        </p:spPr>
        <p:txBody>
          <a:bodyPr>
            <a:normAutofit fontScale="85000" lnSpcReduction="10000"/>
          </a:bodyPr>
          <a:lstStyle/>
          <a:p>
            <a:pPr algn="just">
              <a:spcBef>
                <a:spcPts val="0"/>
              </a:spcBef>
              <a:spcAft>
                <a:spcPts val="600"/>
              </a:spcAft>
            </a:pPr>
            <a:r>
              <a:rPr lang="en-US" sz="2400" dirty="0" smtClean="0"/>
              <a:t>DaVita moved for summary judgment in </a:t>
            </a:r>
            <a:r>
              <a:rPr lang="en-US" sz="2400" smtClean="0"/>
              <a:t>early 2014 </a:t>
            </a:r>
            <a:r>
              <a:rPr lang="en-US" sz="2400" dirty="0" smtClean="0"/>
              <a:t>on numerous grounds:</a:t>
            </a:r>
          </a:p>
          <a:p>
            <a:pPr lvl="1" algn="just">
              <a:spcBef>
                <a:spcPts val="0"/>
              </a:spcBef>
              <a:spcAft>
                <a:spcPts val="600"/>
              </a:spcAft>
            </a:pPr>
            <a:r>
              <a:rPr lang="en-US" sz="2000" dirty="0" smtClean="0"/>
              <a:t>Medicare pays for waste resulting from the administering of a medically appropriate dose from a single-dose vial of Venofer or Zemplar, and there is no statutory requirement to minimize “avoidable” waste</a:t>
            </a:r>
          </a:p>
          <a:p>
            <a:pPr lvl="1" algn="just">
              <a:spcBef>
                <a:spcPts val="0"/>
              </a:spcBef>
              <a:spcAft>
                <a:spcPts val="600"/>
              </a:spcAft>
            </a:pPr>
            <a:r>
              <a:rPr lang="en-US" sz="2000" dirty="0" smtClean="0"/>
              <a:t>CMS gave DaVita the option to reenter single-dose vials, the FDA-approved labels advised against reentry, and DaVita informed the Government that it was not reentering Venofer or Zemplar</a:t>
            </a:r>
          </a:p>
          <a:p>
            <a:pPr lvl="1" algn="just">
              <a:spcBef>
                <a:spcPts val="0"/>
              </a:spcBef>
              <a:spcAft>
                <a:spcPts val="600"/>
              </a:spcAft>
            </a:pPr>
            <a:r>
              <a:rPr lang="en-US" sz="2000" dirty="0" smtClean="0"/>
              <a:t>DaVita’s iron protocols followed KDOQI, CMS recommendations, and Relator’s own dosing practices; DaVita disclosed its dosing practices to FIs, passed HHS-OIG audits</a:t>
            </a:r>
          </a:p>
          <a:p>
            <a:pPr lvl="1" algn="just">
              <a:spcBef>
                <a:spcPts val="0"/>
              </a:spcBef>
              <a:spcAft>
                <a:spcPts val="600"/>
              </a:spcAft>
            </a:pPr>
            <a:r>
              <a:rPr lang="en-US" sz="2000" dirty="0" smtClean="0"/>
              <a:t>Defendants disclosed Zemplar dosing grids to FIs and passed audits by FIs, HHS-OIG</a:t>
            </a:r>
          </a:p>
          <a:p>
            <a:pPr lvl="1" algn="just">
              <a:spcBef>
                <a:spcPts val="0"/>
              </a:spcBef>
              <a:spcAft>
                <a:spcPts val="600"/>
              </a:spcAft>
            </a:pPr>
            <a:r>
              <a:rPr lang="en-US" sz="2000" dirty="0" smtClean="0"/>
              <a:t>Physicians’ individual medical determinations preclude aggregate proof of causation, falsity, and damages</a:t>
            </a:r>
          </a:p>
          <a:p>
            <a:pPr algn="just">
              <a:spcBef>
                <a:spcPts val="0"/>
              </a:spcBef>
              <a:spcAft>
                <a:spcPts val="600"/>
              </a:spcAft>
            </a:pPr>
            <a:r>
              <a:rPr lang="en-US" sz="2400" dirty="0" smtClean="0"/>
              <a:t>DOJ filed a Statement of Interest (SOI) and took position that intentionally creating waste to increase reimbursement can be unlawful</a:t>
            </a:r>
          </a:p>
          <a:p>
            <a:pPr lvl="1">
              <a:spcBef>
                <a:spcPts val="0"/>
              </a:spcBef>
              <a:spcAft>
                <a:spcPts val="600"/>
              </a:spcAft>
            </a:pPr>
            <a:endParaRPr lang="en-US" sz="2000" dirty="0" smtClean="0"/>
          </a:p>
          <a:p>
            <a:pPr lvl="1"/>
            <a:endParaRPr lang="en-US" sz="2000" dirty="0" smtClean="0"/>
          </a:p>
          <a:p>
            <a:pPr lvl="1"/>
            <a:endParaRPr lang="en-US" sz="2000" dirty="0" smtClean="0"/>
          </a:p>
          <a:p>
            <a:pPr lvl="1"/>
            <a:endParaRPr lang="en-US" sz="2000" dirty="0"/>
          </a:p>
        </p:txBody>
      </p:sp>
    </p:spTree>
    <p:extLst>
      <p:ext uri="{BB962C8B-B14F-4D97-AF65-F5344CB8AC3E}">
        <p14:creationId xmlns:p14="http://schemas.microsoft.com/office/powerpoint/2010/main" val="346024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a:t>U.S. ex rel. Vainer v. </a:t>
            </a:r>
            <a:r>
              <a:rPr lang="en-US" i="1" u="sng" dirty="0" smtClean="0"/>
              <a:t>DaVita </a:t>
            </a:r>
            <a:r>
              <a:rPr lang="en-US" u="sng" dirty="0"/>
              <a:t>(N.D.Ga.)</a:t>
            </a:r>
          </a:p>
        </p:txBody>
      </p:sp>
      <p:sp>
        <p:nvSpPr>
          <p:cNvPr id="3" name="Content Placeholder 2"/>
          <p:cNvSpPr>
            <a:spLocks noGrp="1"/>
          </p:cNvSpPr>
          <p:nvPr>
            <p:ph idx="1"/>
          </p:nvPr>
        </p:nvSpPr>
        <p:spPr>
          <a:xfrm>
            <a:off x="457200" y="1828800"/>
            <a:ext cx="8382000" cy="4678363"/>
          </a:xfrm>
        </p:spPr>
        <p:txBody>
          <a:bodyPr>
            <a:normAutofit/>
          </a:bodyPr>
          <a:lstStyle/>
          <a:p>
            <a:pPr algn="just">
              <a:spcBef>
                <a:spcPts val="0"/>
              </a:spcBef>
              <a:spcAft>
                <a:spcPts val="600"/>
              </a:spcAft>
            </a:pPr>
            <a:r>
              <a:rPr lang="en-US" sz="2000" dirty="0" smtClean="0"/>
              <a:t>The court in the Northern District reopened discovery and sanctioned Defendants in August 2014 based on their submission in 2013 of a declaration that amended their 30(b)(6) deposition testimony from 2012.  In its sanctions order, the court found that:</a:t>
            </a:r>
          </a:p>
          <a:p>
            <a:pPr lvl="1" algn="just">
              <a:spcBef>
                <a:spcPts val="0"/>
              </a:spcBef>
              <a:spcAft>
                <a:spcPts val="600"/>
              </a:spcAft>
            </a:pPr>
            <a:r>
              <a:rPr lang="en-US" sz="1600" dirty="0" smtClean="0"/>
              <a:t>Defendants’ 30(b)(6) witness testified that Snappy did not recommend doses of Venofer, and then admitted by declaration that the deposition testimony was false</a:t>
            </a:r>
          </a:p>
          <a:p>
            <a:pPr lvl="1" algn="just">
              <a:spcBef>
                <a:spcPts val="0"/>
              </a:spcBef>
              <a:spcAft>
                <a:spcPts val="600"/>
              </a:spcAft>
            </a:pPr>
            <a:r>
              <a:rPr lang="en-US" sz="1600" dirty="0" smtClean="0"/>
              <a:t>Additional witnesses testified that Snappy recommended doses of Venofer, and then changed their testimony, sometimes via errata sheet, to track the 30(b)(6) testimony</a:t>
            </a:r>
          </a:p>
          <a:p>
            <a:pPr lvl="1" algn="just">
              <a:spcBef>
                <a:spcPts val="0"/>
              </a:spcBef>
              <a:spcAft>
                <a:spcPts val="600"/>
              </a:spcAft>
            </a:pPr>
            <a:r>
              <a:rPr lang="en-US" sz="1600" dirty="0" smtClean="0"/>
              <a:t>After the change in 30(b)(6) testimony, Defendants did not withdraw any errata sheets</a:t>
            </a:r>
          </a:p>
          <a:p>
            <a:pPr algn="just">
              <a:spcBef>
                <a:spcPts val="0"/>
              </a:spcBef>
              <a:spcAft>
                <a:spcPts val="600"/>
              </a:spcAft>
            </a:pPr>
            <a:r>
              <a:rPr lang="en-US" sz="2000" dirty="0" smtClean="0"/>
              <a:t>Relators moved for more sanctions, arguing that Defendants and their counsel did not comply with the sanctions order and suborned perjury; the court reviewed attorney-client communications </a:t>
            </a:r>
            <a:r>
              <a:rPr lang="en-US" sz="2000" i="1" dirty="0" smtClean="0"/>
              <a:t>in camera</a:t>
            </a:r>
          </a:p>
          <a:p>
            <a:pPr algn="just">
              <a:spcBef>
                <a:spcPts val="0"/>
              </a:spcBef>
              <a:spcAft>
                <a:spcPts val="600"/>
              </a:spcAft>
            </a:pPr>
            <a:r>
              <a:rPr lang="en-US" sz="2000" dirty="0" smtClean="0"/>
              <a:t>Defendants announced on Monday, May 4, 2015 that they set aside $495 MM for a tentative settlement with Relators; no settlement finalized yet</a:t>
            </a:r>
          </a:p>
          <a:p>
            <a:pPr lvl="1"/>
            <a:endParaRPr lang="en-US" sz="2000" dirty="0" smtClean="0"/>
          </a:p>
          <a:p>
            <a:pPr lvl="1"/>
            <a:endParaRPr lang="en-US" sz="2000" dirty="0"/>
          </a:p>
        </p:txBody>
      </p:sp>
    </p:spTree>
    <p:extLst>
      <p:ext uri="{BB962C8B-B14F-4D97-AF65-F5344CB8AC3E}">
        <p14:creationId xmlns:p14="http://schemas.microsoft.com/office/powerpoint/2010/main" val="8421478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610600" cy="738936"/>
          </a:xfrm>
        </p:spPr>
        <p:txBody>
          <a:bodyPr>
            <a:normAutofit fontScale="90000"/>
          </a:bodyPr>
          <a:lstStyle/>
          <a:p>
            <a:r>
              <a:rPr lang="en-US" sz="3600" i="1" u="sng" dirty="0"/>
              <a:t>U.S. ex rel. </a:t>
            </a:r>
            <a:r>
              <a:rPr lang="en-US" sz="3600" i="1" u="sng" dirty="0" smtClean="0"/>
              <a:t>George, et al. v. Fresenius </a:t>
            </a:r>
            <a:r>
              <a:rPr lang="en-US" sz="3600" u="sng" dirty="0" smtClean="0"/>
              <a:t>(N.D. Ala.)</a:t>
            </a:r>
            <a:endParaRPr lang="en-US" sz="3600" u="sng" dirty="0"/>
          </a:p>
        </p:txBody>
      </p:sp>
      <p:sp>
        <p:nvSpPr>
          <p:cNvPr id="3" name="Content Placeholder 2"/>
          <p:cNvSpPr>
            <a:spLocks noGrp="1"/>
          </p:cNvSpPr>
          <p:nvPr>
            <p:ph idx="1"/>
          </p:nvPr>
        </p:nvSpPr>
        <p:spPr>
          <a:xfrm>
            <a:off x="457200" y="1752600"/>
            <a:ext cx="8382000" cy="4754563"/>
          </a:xfrm>
        </p:spPr>
        <p:txBody>
          <a:bodyPr>
            <a:normAutofit/>
          </a:bodyPr>
          <a:lstStyle/>
          <a:p>
            <a:pPr algn="just">
              <a:spcBef>
                <a:spcPts val="0"/>
              </a:spcBef>
              <a:spcAft>
                <a:spcPts val="600"/>
              </a:spcAft>
            </a:pPr>
            <a:r>
              <a:rPr lang="en-US" sz="2000" dirty="0" smtClean="0"/>
              <a:t>Relators are an Inpatient Case Manager and Clinic Manager for Fresenius who sued the company in the Northern District of Alabama in 2012</a:t>
            </a:r>
          </a:p>
          <a:p>
            <a:pPr algn="just">
              <a:spcBef>
                <a:spcPts val="0"/>
              </a:spcBef>
              <a:spcAft>
                <a:spcPts val="600"/>
              </a:spcAft>
            </a:pPr>
            <a:r>
              <a:rPr lang="en-US" sz="2000" dirty="0"/>
              <a:t>T</a:t>
            </a:r>
            <a:r>
              <a:rPr lang="en-US" sz="2000" dirty="0" smtClean="0"/>
              <a:t>he Government declined to intervene; in March 2014, the court denied Fresenius’s motion to dismiss in part; discovery is nearing completion</a:t>
            </a:r>
          </a:p>
          <a:p>
            <a:pPr algn="just">
              <a:spcBef>
                <a:spcPts val="0"/>
              </a:spcBef>
              <a:spcAft>
                <a:spcPts val="600"/>
              </a:spcAft>
            </a:pPr>
            <a:r>
              <a:rPr lang="en-US" sz="2000" dirty="0" smtClean="0"/>
              <a:t>The court held that Relators stated FCA claims by alleging that </a:t>
            </a:r>
            <a:r>
              <a:rPr lang="en-US" sz="2000" u="sng" dirty="0" smtClean="0"/>
              <a:t>before</a:t>
            </a:r>
            <a:r>
              <a:rPr lang="en-US" sz="2000" dirty="0" smtClean="0"/>
              <a:t> 2011:</a:t>
            </a:r>
          </a:p>
          <a:p>
            <a:pPr lvl="1" algn="just">
              <a:spcBef>
                <a:spcPts val="0"/>
              </a:spcBef>
              <a:spcAft>
                <a:spcPts val="600"/>
              </a:spcAft>
            </a:pPr>
            <a:r>
              <a:rPr lang="en-US" sz="1600" dirty="0" smtClean="0"/>
              <a:t>Fresenius sought reimbursement for “intentional, unnecessary, and unreasonable wastage” of Venofer and Zemplar, which it achieved through “dosing choices within the clinics” that were not intervals prescribed by physicians</a:t>
            </a:r>
          </a:p>
          <a:p>
            <a:pPr lvl="1" algn="just">
              <a:spcBef>
                <a:spcPts val="0"/>
              </a:spcBef>
              <a:spcAft>
                <a:spcPts val="600"/>
              </a:spcAft>
            </a:pPr>
            <a:r>
              <a:rPr lang="en-US" sz="1600" dirty="0" smtClean="0"/>
              <a:t>Fresenius double-billed for wastage by failing to fully utilize the contents of a vial of Venofer or Zemplar, using the contents on a second patient, and billing for two vials</a:t>
            </a:r>
          </a:p>
          <a:p>
            <a:pPr lvl="1" algn="just">
              <a:spcBef>
                <a:spcPts val="0"/>
              </a:spcBef>
              <a:spcAft>
                <a:spcPts val="600"/>
              </a:spcAft>
            </a:pPr>
            <a:r>
              <a:rPr lang="en-US" sz="1600" dirty="0" smtClean="0"/>
              <a:t>Fresenius billed for free samples of EPO</a:t>
            </a:r>
          </a:p>
          <a:p>
            <a:pPr algn="just">
              <a:spcBef>
                <a:spcPts val="0"/>
              </a:spcBef>
              <a:spcAft>
                <a:spcPts val="600"/>
              </a:spcAft>
            </a:pPr>
            <a:r>
              <a:rPr lang="en-US" sz="2000" dirty="0" smtClean="0"/>
              <a:t>Relators also stated FCA claims by alleging that </a:t>
            </a:r>
            <a:r>
              <a:rPr lang="en-US" sz="2000" u="sng" dirty="0" smtClean="0"/>
              <a:t>after</a:t>
            </a:r>
            <a:r>
              <a:rPr lang="en-US" sz="2000" dirty="0" smtClean="0"/>
              <a:t> 2011:</a:t>
            </a:r>
          </a:p>
          <a:p>
            <a:pPr lvl="1" algn="just">
              <a:spcBef>
                <a:spcPts val="0"/>
              </a:spcBef>
              <a:spcAft>
                <a:spcPts val="600"/>
              </a:spcAft>
            </a:pPr>
            <a:r>
              <a:rPr lang="en-US" sz="1600" dirty="0" smtClean="0"/>
              <a:t>Fresenius defrauded Medicare by increasing the length of certain dialysis treatments in order to hit quality measures and avoid decreases in composite payments while later decreasing the length of other treatments in order to manage costs</a:t>
            </a:r>
          </a:p>
          <a:p>
            <a:pPr lvl="1" algn="just">
              <a:spcBef>
                <a:spcPts val="0"/>
              </a:spcBef>
              <a:spcAft>
                <a:spcPts val="600"/>
              </a:spcAft>
            </a:pPr>
            <a:endParaRPr lang="en-US" sz="1600" dirty="0" smtClean="0"/>
          </a:p>
          <a:p>
            <a:pPr lvl="1" algn="just">
              <a:spcBef>
                <a:spcPts val="0"/>
              </a:spcBef>
              <a:spcAft>
                <a:spcPts val="600"/>
              </a:spcAft>
            </a:pPr>
            <a:endParaRPr lang="en-US" sz="1600" dirty="0" smtClean="0"/>
          </a:p>
          <a:p>
            <a:pPr lvl="1"/>
            <a:endParaRPr lang="en-US" sz="2000" dirty="0" smtClean="0"/>
          </a:p>
          <a:p>
            <a:pPr lvl="1"/>
            <a:endParaRPr lang="en-US" sz="2000" dirty="0"/>
          </a:p>
        </p:txBody>
      </p:sp>
    </p:spTree>
    <p:extLst>
      <p:ext uri="{BB962C8B-B14F-4D97-AF65-F5344CB8AC3E}">
        <p14:creationId xmlns:p14="http://schemas.microsoft.com/office/powerpoint/2010/main" val="262627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Takeaways</a:t>
            </a:r>
            <a:endParaRPr lang="en-US" u="sng" dirty="0"/>
          </a:p>
        </p:txBody>
      </p:sp>
      <p:sp>
        <p:nvSpPr>
          <p:cNvPr id="3" name="Content Placeholder 2"/>
          <p:cNvSpPr>
            <a:spLocks noGrp="1"/>
          </p:cNvSpPr>
          <p:nvPr>
            <p:ph idx="1"/>
          </p:nvPr>
        </p:nvSpPr>
        <p:spPr/>
        <p:txBody>
          <a:bodyPr>
            <a:normAutofit lnSpcReduction="10000"/>
          </a:bodyPr>
          <a:lstStyle/>
          <a:p>
            <a:pPr algn="just"/>
            <a:r>
              <a:rPr lang="en-US" sz="2400" dirty="0" smtClean="0"/>
              <a:t>The final </a:t>
            </a:r>
            <a:r>
              <a:rPr lang="en-US" sz="2400" i="1" dirty="0" smtClean="0"/>
              <a:t>Vainer</a:t>
            </a:r>
            <a:r>
              <a:rPr lang="en-US" sz="2400" dirty="0" smtClean="0"/>
              <a:t> settlement </a:t>
            </a:r>
            <a:r>
              <a:rPr lang="en-US" sz="2400" dirty="0"/>
              <a:t>may </a:t>
            </a:r>
            <a:r>
              <a:rPr lang="en-US" sz="2400" dirty="0" smtClean="0"/>
              <a:t>show how </a:t>
            </a:r>
            <a:r>
              <a:rPr lang="en-US" sz="2400" dirty="0"/>
              <a:t>the Government views the </a:t>
            </a:r>
            <a:r>
              <a:rPr lang="en-US" sz="2400" dirty="0" smtClean="0"/>
              <a:t>merits; at this juncture, the settlement seems to reflect the sanctions at least as much as the merits:</a:t>
            </a:r>
          </a:p>
          <a:p>
            <a:pPr lvl="1" algn="just"/>
            <a:r>
              <a:rPr lang="en-US" sz="2200" dirty="0" smtClean="0"/>
              <a:t>CMS vindicated DaVita’s choice not to reenter Venofer and Zemplar by subsequently prohibiting reentry</a:t>
            </a:r>
          </a:p>
          <a:p>
            <a:pPr lvl="1" algn="just"/>
            <a:r>
              <a:rPr lang="en-US" sz="2200" dirty="0" smtClean="0"/>
              <a:t>Relator’s argument that DaVita intended to conceal Snappy’s recommendations of Venofer doses to clinicians relates to DaVita’s iron protocol, which was clinically sound</a:t>
            </a:r>
          </a:p>
          <a:p>
            <a:pPr lvl="1" algn="just"/>
            <a:r>
              <a:rPr lang="en-US" sz="2200" dirty="0" smtClean="0"/>
              <a:t>DaVita’s arguments regarding its transparency with FIs and HHS-OIG were persuasive</a:t>
            </a:r>
          </a:p>
          <a:p>
            <a:r>
              <a:rPr lang="en-US" sz="2400" dirty="0" smtClean="0"/>
              <a:t>While dialysis providers may have legacy exposure for alleged wastage before PPS (2009 – 2011), they should be concerned about PPS-based theories foreshadowed by </a:t>
            </a:r>
            <a:r>
              <a:rPr lang="en-US" sz="2400" i="1" dirty="0" smtClean="0"/>
              <a:t>George</a:t>
            </a:r>
          </a:p>
          <a:p>
            <a:endParaRPr lang="en-US" dirty="0" smtClean="0"/>
          </a:p>
          <a:p>
            <a:endParaRPr lang="en-US" dirty="0" smtClean="0"/>
          </a:p>
          <a:p>
            <a:endParaRPr lang="en-US" dirty="0"/>
          </a:p>
        </p:txBody>
      </p:sp>
    </p:spTree>
    <p:extLst>
      <p:ext uri="{BB962C8B-B14F-4D97-AF65-F5344CB8AC3E}">
        <p14:creationId xmlns:p14="http://schemas.microsoft.com/office/powerpoint/2010/main" val="2819105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PPS SYSTEM AND</a:t>
            </a:r>
            <a:br>
              <a:rPr lang="en-US" dirty="0" smtClean="0"/>
            </a:br>
            <a:r>
              <a:rPr lang="en-US" dirty="0" smtClean="0"/>
              <a:t>FY 2015 OIG WORK PLAN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123055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MIPPA Set Specific PPS Bundle Limits</a:t>
            </a:r>
            <a:endParaRPr lang="en-US" u="sng" dirty="0"/>
          </a:p>
        </p:txBody>
      </p:sp>
      <p:sp>
        <p:nvSpPr>
          <p:cNvPr id="3" name="Content Placeholder 2"/>
          <p:cNvSpPr>
            <a:spLocks noGrp="1"/>
          </p:cNvSpPr>
          <p:nvPr>
            <p:ph idx="1"/>
          </p:nvPr>
        </p:nvSpPr>
        <p:spPr/>
        <p:txBody>
          <a:bodyPr>
            <a:normAutofit fontScale="92500" lnSpcReduction="10000"/>
          </a:bodyPr>
          <a:lstStyle/>
          <a:p>
            <a:r>
              <a:rPr lang="en-US" dirty="0" smtClean="0"/>
              <a:t>Congress identified a defined set of “renal dialysis services” to identify PPS items</a:t>
            </a:r>
          </a:p>
          <a:p>
            <a:r>
              <a:rPr lang="en-US" dirty="0" smtClean="0"/>
              <a:t>MIPPA incentivized efficiencies and made providers responsible for dialysis care spending, including on supportive care IV drugs</a:t>
            </a:r>
          </a:p>
          <a:p>
            <a:pPr lvl="1"/>
            <a:r>
              <a:rPr lang="en-US" dirty="0" smtClean="0"/>
              <a:t>Efficiencies such as using overfill in a PPS environment are different than in FFS</a:t>
            </a:r>
          </a:p>
          <a:p>
            <a:r>
              <a:rPr lang="en-US" dirty="0" smtClean="0"/>
              <a:t>Supportive care drug utilization declined in year one of the PPS; Congress rebased for lower use in ATRA, subsequently mitigated impact in PAMA</a:t>
            </a:r>
            <a:endParaRPr lang="en-US" dirty="0"/>
          </a:p>
        </p:txBody>
      </p:sp>
    </p:spTree>
    <p:extLst>
      <p:ext uri="{BB962C8B-B14F-4D97-AF65-F5344CB8AC3E}">
        <p14:creationId xmlns:p14="http://schemas.microsoft.com/office/powerpoint/2010/main" val="1295082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Back to the Future:</a:t>
            </a:r>
            <a:endParaRPr lang="en-US" u="sng" dirty="0"/>
          </a:p>
        </p:txBody>
      </p:sp>
      <p:sp>
        <p:nvSpPr>
          <p:cNvPr id="3" name="Content Placeholder 2"/>
          <p:cNvSpPr>
            <a:spLocks noGrp="1"/>
          </p:cNvSpPr>
          <p:nvPr>
            <p:ph idx="1"/>
          </p:nvPr>
        </p:nvSpPr>
        <p:spPr>
          <a:xfrm>
            <a:off x="457200" y="1981200"/>
            <a:ext cx="8382000" cy="4525963"/>
          </a:xfrm>
        </p:spPr>
        <p:txBody>
          <a:bodyPr/>
          <a:lstStyle/>
          <a:p>
            <a:pPr>
              <a:spcBef>
                <a:spcPts val="600"/>
              </a:spcBef>
              <a:spcAft>
                <a:spcPts val="1200"/>
              </a:spcAft>
            </a:pPr>
            <a:r>
              <a:rPr lang="en-US" dirty="0" smtClean="0"/>
              <a:t>Survey of enforcement since the 2000s</a:t>
            </a:r>
          </a:p>
          <a:p>
            <a:pPr>
              <a:spcBef>
                <a:spcPts val="600"/>
              </a:spcBef>
              <a:spcAft>
                <a:spcPts val="1200"/>
              </a:spcAft>
            </a:pPr>
            <a:r>
              <a:rPr lang="en-US" i="1" dirty="0" smtClean="0"/>
              <a:t>U.S. ex rel. Barbetta v. DaVita, Inc.</a:t>
            </a:r>
            <a:r>
              <a:rPr lang="en-US" dirty="0" smtClean="0"/>
              <a:t> (D. Colo.) and DaVita’s 2014 civil settlement ($350 MM)</a:t>
            </a:r>
          </a:p>
          <a:p>
            <a:pPr>
              <a:spcBef>
                <a:spcPts val="600"/>
              </a:spcBef>
              <a:spcAft>
                <a:spcPts val="1200"/>
              </a:spcAft>
            </a:pPr>
            <a:r>
              <a:rPr lang="en-US" i="1" dirty="0" smtClean="0"/>
              <a:t>U.S. ex rel. Vainer v. DaVita, Inc.</a:t>
            </a:r>
            <a:r>
              <a:rPr lang="en-US" dirty="0" smtClean="0"/>
              <a:t> (N.D. Ga.) and DaVita’s 2015 civil settlement ($495 MM)</a:t>
            </a:r>
          </a:p>
          <a:p>
            <a:pPr>
              <a:spcBef>
                <a:spcPts val="600"/>
              </a:spcBef>
              <a:spcAft>
                <a:spcPts val="1200"/>
              </a:spcAft>
            </a:pPr>
            <a:r>
              <a:rPr lang="en-US" dirty="0" smtClean="0"/>
              <a:t>The PPS System, the 2015 HHS-OIG Work Plan, and future risk areas for dialysis providers</a:t>
            </a:r>
          </a:p>
          <a:p>
            <a:pPr>
              <a:spcBef>
                <a:spcPts val="600"/>
              </a:spcBef>
              <a:spcAft>
                <a:spcPts val="600"/>
              </a:spcAft>
            </a:pPr>
            <a:endParaRPr lang="en-US" dirty="0" smtClean="0"/>
          </a:p>
          <a:p>
            <a:endParaRPr lang="en-US" dirty="0"/>
          </a:p>
        </p:txBody>
      </p:sp>
    </p:spTree>
    <p:extLst>
      <p:ext uri="{BB962C8B-B14F-4D97-AF65-F5344CB8AC3E}">
        <p14:creationId xmlns:p14="http://schemas.microsoft.com/office/powerpoint/2010/main" val="8186966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Composition of the ESRD PPS Bundle</a:t>
            </a:r>
            <a:endParaRPr lang="en-US" u="sng"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2433494448"/>
              </p:ext>
            </p:extLst>
          </p:nvPr>
        </p:nvGraphicFramePr>
        <p:xfrm>
          <a:off x="457200" y="2133600"/>
          <a:ext cx="8229600" cy="4495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5580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FY 2015 OIG Work Plan</a:t>
            </a:r>
            <a:endParaRPr lang="en-US" u="sng" dirty="0"/>
          </a:p>
        </p:txBody>
      </p:sp>
      <p:sp>
        <p:nvSpPr>
          <p:cNvPr id="3" name="Content Placeholder 2"/>
          <p:cNvSpPr>
            <a:spLocks noGrp="1"/>
          </p:cNvSpPr>
          <p:nvPr>
            <p:ph idx="1"/>
          </p:nvPr>
        </p:nvSpPr>
        <p:spPr>
          <a:xfrm>
            <a:off x="457200" y="1752600"/>
            <a:ext cx="8229600" cy="4800600"/>
          </a:xfrm>
        </p:spPr>
        <p:txBody>
          <a:bodyPr>
            <a:normAutofit fontScale="47500" lnSpcReduction="20000"/>
          </a:bodyPr>
          <a:lstStyle/>
          <a:p>
            <a:pPr lvl="0"/>
            <a:r>
              <a:rPr lang="en-US" sz="4200" b="1" dirty="0"/>
              <a:t>Fiscal Year 2015 Work Plan </a:t>
            </a:r>
            <a:endParaRPr lang="en-US" sz="4200" b="1" dirty="0" smtClean="0"/>
          </a:p>
          <a:p>
            <a:pPr lvl="0"/>
            <a:endParaRPr lang="en-US" b="1" dirty="0"/>
          </a:p>
          <a:p>
            <a:pPr lvl="1"/>
            <a:r>
              <a:rPr lang="en-US" sz="3300" u="sng" dirty="0"/>
              <a:t>Initiative identified:</a:t>
            </a:r>
            <a:r>
              <a:rPr lang="en-US" sz="3300" dirty="0"/>
              <a:t> </a:t>
            </a:r>
            <a:r>
              <a:rPr lang="en-US" sz="3300" i="1" dirty="0"/>
              <a:t>End-stage renal disease facilities—Payment system for renal dialysis services and drugs</a:t>
            </a:r>
            <a:r>
              <a:rPr lang="en-US" sz="3300" dirty="0"/>
              <a:t>. OIG planned to review Medicare payments for and utilization of renal dialysis services and related drugs pursuant to the new bundled ESRD PPS. OIG planned to compare facilities' acquisition costs for certain drugs to inflation-adjusted cost estimates and determine how costs for the drugs have changed. Previous OIG work found that data from the BLS did not accurately measure changes in facilities’ acquisition costs for high-dollar ESRD drugs. </a:t>
            </a:r>
            <a:endParaRPr lang="en-US" sz="3300" b="1" dirty="0"/>
          </a:p>
          <a:p>
            <a:pPr lvl="0"/>
            <a:endParaRPr lang="en-US" b="1" dirty="0" smtClean="0"/>
          </a:p>
          <a:p>
            <a:pPr lvl="0"/>
            <a:r>
              <a:rPr lang="en-US" sz="4200" b="1" dirty="0" smtClean="0"/>
              <a:t>Mid Year Update (</a:t>
            </a:r>
            <a:r>
              <a:rPr lang="en-US" sz="4200" b="1" dirty="0"/>
              <a:t>May 2015</a:t>
            </a:r>
            <a:r>
              <a:rPr lang="en-US" sz="4200" b="1" dirty="0" smtClean="0"/>
              <a:t>)</a:t>
            </a:r>
          </a:p>
          <a:p>
            <a:pPr lvl="0"/>
            <a:endParaRPr lang="en-US" b="1" dirty="0"/>
          </a:p>
          <a:p>
            <a:pPr lvl="1"/>
            <a:r>
              <a:rPr lang="en-US" sz="3300" u="sng" dirty="0"/>
              <a:t>Initiative identified:</a:t>
            </a:r>
            <a:r>
              <a:rPr lang="en-US" sz="3300" dirty="0"/>
              <a:t> </a:t>
            </a:r>
            <a:r>
              <a:rPr lang="en-US" sz="3300" i="1" dirty="0"/>
              <a:t>End-stage renal disease facilities—Payment system for renal dialysis services and drugs</a:t>
            </a:r>
            <a:r>
              <a:rPr lang="en-US" sz="3300" dirty="0"/>
              <a:t>. OIG plans to review Medicare payments for and utilization of renal dialysis services and related drugs pursuant to the new bundled end-stage renal disease (ESRD) PPS. OIG will compare facilities' acquisition costs for certain drugs to inflation-adjusted cost estimates and determine how costs for the drugs have changed. Previous OIG work found that data from the BLS did not accurately measure changes in facilities’ acquisition costs for high-dollar ESRD drugs. However, CMS has based the ESRD PPS price updates on wage and price proxy data from BLS. </a:t>
            </a:r>
          </a:p>
          <a:p>
            <a:pPr marL="0" indent="0">
              <a:buNone/>
            </a:pPr>
            <a:r>
              <a:rPr lang="en-US" dirty="0"/>
              <a:t> </a:t>
            </a:r>
          </a:p>
          <a:p>
            <a:endParaRPr lang="en-US" dirty="0"/>
          </a:p>
        </p:txBody>
      </p:sp>
    </p:spTree>
    <p:extLst>
      <p:ext uri="{BB962C8B-B14F-4D97-AF65-F5344CB8AC3E}">
        <p14:creationId xmlns:p14="http://schemas.microsoft.com/office/powerpoint/2010/main" val="37051336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Future Risk Areas</a:t>
            </a:r>
            <a:endParaRPr lang="en-US" u="sng" dirty="0"/>
          </a:p>
        </p:txBody>
      </p:sp>
      <p:sp>
        <p:nvSpPr>
          <p:cNvPr id="3" name="Content Placeholder 2"/>
          <p:cNvSpPr>
            <a:spLocks noGrp="1"/>
          </p:cNvSpPr>
          <p:nvPr>
            <p:ph idx="1"/>
          </p:nvPr>
        </p:nvSpPr>
        <p:spPr/>
        <p:txBody>
          <a:bodyPr/>
          <a:lstStyle/>
          <a:p>
            <a:r>
              <a:rPr lang="en-US" dirty="0" smtClean="0"/>
              <a:t>Physician arrangements</a:t>
            </a:r>
          </a:p>
          <a:p>
            <a:r>
              <a:rPr lang="en-US" dirty="0" smtClean="0"/>
              <a:t>Alleged manipulation of quality or severity measures or data (similar to risk adjustment problems under Medicare Advantage)</a:t>
            </a:r>
          </a:p>
          <a:p>
            <a:r>
              <a:rPr lang="en-US" dirty="0" smtClean="0"/>
              <a:t>Alleged manipulation of cost data reported to CMS for purposes of rate setting</a:t>
            </a:r>
            <a:endParaRPr lang="en-US" dirty="0"/>
          </a:p>
        </p:txBody>
      </p:sp>
    </p:spTree>
    <p:extLst>
      <p:ext uri="{BB962C8B-B14F-4D97-AF65-F5344CB8AC3E}">
        <p14:creationId xmlns:p14="http://schemas.microsoft.com/office/powerpoint/2010/main" val="36214692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6"/>
            <a:ext cx="8229600" cy="738936"/>
          </a:xfrm>
        </p:spPr>
        <p:txBody>
          <a:bodyPr>
            <a:noAutofit/>
          </a:bodyPr>
          <a:lstStyle/>
          <a:p>
            <a:pPr algn="r"/>
            <a:r>
              <a:rPr lang="en-US" sz="6000" dirty="0" smtClean="0">
                <a:solidFill>
                  <a:schemeClr val="bg1"/>
                </a:solidFill>
              </a:rPr>
              <a:t>Questions?</a:t>
            </a:r>
            <a:endParaRPr lang="en-US" sz="6000" dirty="0">
              <a:solidFill>
                <a:schemeClr val="bg1"/>
              </a:solidFill>
            </a:endParaRPr>
          </a:p>
        </p:txBody>
      </p:sp>
      <p:graphicFrame>
        <p:nvGraphicFramePr>
          <p:cNvPr id="4" name="Table 3"/>
          <p:cNvGraphicFramePr>
            <a:graphicFrameLocks noGrp="1"/>
          </p:cNvGraphicFramePr>
          <p:nvPr>
            <p:extLst/>
          </p:nvPr>
        </p:nvGraphicFramePr>
        <p:xfrm>
          <a:off x="2218660" y="1945758"/>
          <a:ext cx="5588876" cy="3641222"/>
        </p:xfrm>
        <a:graphic>
          <a:graphicData uri="http://schemas.openxmlformats.org/drawingml/2006/table">
            <a:tbl>
              <a:tblPr firstRow="1" bandRow="1">
                <a:tableStyleId>{5C22544A-7EE6-4342-B048-85BDC9FD1C3A}</a:tableStyleId>
              </a:tblPr>
              <a:tblGrid>
                <a:gridCol w="1819940"/>
                <a:gridCol w="1905000"/>
                <a:gridCol w="1863936"/>
              </a:tblGrid>
              <a:tr h="1583822">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57400">
                <a:tc>
                  <a:txBody>
                    <a:bodyPr/>
                    <a:lstStyle/>
                    <a:p>
                      <a:r>
                        <a:rPr lang="en-US" sz="1400" dirty="0" smtClean="0"/>
                        <a:t>Brian Stimson</a:t>
                      </a:r>
                    </a:p>
                    <a:p>
                      <a:r>
                        <a:rPr lang="en-US" sz="1400" dirty="0" smtClean="0"/>
                        <a:t>    </a:t>
                      </a:r>
                    </a:p>
                    <a:p>
                      <a:r>
                        <a:rPr lang="en-US" sz="1400" dirty="0" smtClean="0"/>
                        <a:t> </a:t>
                      </a:r>
                    </a:p>
                    <a:p>
                      <a:r>
                        <a:rPr lang="en-US" sz="1100" dirty="0" smtClean="0"/>
                        <a:t>Partner</a:t>
                      </a:r>
                    </a:p>
                    <a:p>
                      <a:r>
                        <a:rPr lang="en-US" sz="1100" dirty="0" smtClean="0"/>
                        <a:t>T: 404-881-4972</a:t>
                      </a:r>
                    </a:p>
                    <a:p>
                      <a:r>
                        <a:rPr lang="en-US" sz="1050" dirty="0" smtClean="0"/>
                        <a:t>brian.stimson@alston.com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Mark Calloway </a:t>
                      </a:r>
                    </a:p>
                    <a:p>
                      <a:r>
                        <a:rPr lang="en-US" sz="1400" dirty="0" smtClean="0"/>
                        <a:t>    </a:t>
                      </a:r>
                    </a:p>
                    <a:p>
                      <a:r>
                        <a:rPr lang="en-US" sz="1400" dirty="0" smtClean="0"/>
                        <a:t> </a:t>
                      </a:r>
                    </a:p>
                    <a:p>
                      <a:r>
                        <a:rPr lang="en-US" sz="1100" dirty="0" smtClean="0"/>
                        <a:t>Partner</a:t>
                      </a:r>
                    </a:p>
                    <a:p>
                      <a:r>
                        <a:rPr lang="en-US" sz="1100" dirty="0" smtClean="0"/>
                        <a:t>T: 704-444-1089</a:t>
                      </a:r>
                    </a:p>
                    <a:p>
                      <a:r>
                        <a:rPr lang="en-US" sz="1050" dirty="0" smtClean="0"/>
                        <a:t>mark.calloway@alston.com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Colin Roskey</a:t>
                      </a:r>
                    </a:p>
                    <a:p>
                      <a:r>
                        <a:rPr lang="en-US" sz="1400" dirty="0" smtClean="0"/>
                        <a:t>    </a:t>
                      </a:r>
                    </a:p>
                    <a:p>
                      <a:r>
                        <a:rPr lang="en-US" sz="1400" dirty="0" smtClean="0"/>
                        <a:t> </a:t>
                      </a:r>
                    </a:p>
                    <a:p>
                      <a:r>
                        <a:rPr lang="en-US" sz="1100" dirty="0" smtClean="0"/>
                        <a:t>Partner</a:t>
                      </a:r>
                    </a:p>
                    <a:p>
                      <a:r>
                        <a:rPr lang="en-US" sz="1100" dirty="0" smtClean="0"/>
                        <a:t>T: 202-239-3436</a:t>
                      </a:r>
                    </a:p>
                    <a:p>
                      <a:r>
                        <a:rPr lang="en-US" sz="1050" dirty="0" smtClean="0"/>
                        <a:t>colin.roskey@alston.com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1945758"/>
            <a:ext cx="1361677" cy="1594503"/>
          </a:xfrm>
          <a:prstGeom prst="rect">
            <a:avLst/>
          </a:prstGeom>
        </p:spPr>
      </p:pic>
      <p:pic>
        <p:nvPicPr>
          <p:cNvPr id="11" name="Picture 10"/>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114800" y="1949302"/>
            <a:ext cx="1361678" cy="1594504"/>
          </a:xfrm>
          <a:prstGeom prst="rect">
            <a:avLst/>
          </a:prstGeom>
        </p:spPr>
      </p:pic>
      <p:pic>
        <p:nvPicPr>
          <p:cNvPr id="12" name="Picture 11"/>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5913474" y="1952751"/>
            <a:ext cx="1362456" cy="159105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5874" y="1952751"/>
            <a:ext cx="1361677" cy="1594503"/>
          </a:xfrm>
          <a:prstGeom prst="rect">
            <a:avLst/>
          </a:prstGeom>
        </p:spPr>
      </p:pic>
      <p:pic>
        <p:nvPicPr>
          <p:cNvPr id="8" name="Picture 7"/>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084673" y="1952751"/>
            <a:ext cx="1361678" cy="1594504"/>
          </a:xfrm>
          <a:prstGeom prst="rect">
            <a:avLst/>
          </a:prstGeom>
        </p:spPr>
      </p:pic>
    </p:spTree>
    <p:extLst>
      <p:ext uri="{BB962C8B-B14F-4D97-AF65-F5344CB8AC3E}">
        <p14:creationId xmlns:p14="http://schemas.microsoft.com/office/powerpoint/2010/main" val="4505542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l="1123" t="654" r="434" b="1045"/>
          <a:stretch/>
        </p:blipFill>
        <p:spPr>
          <a:xfrm>
            <a:off x="-48639" y="0"/>
            <a:ext cx="9192639" cy="6858000"/>
          </a:xfrm>
          <a:prstGeom prst="rect">
            <a:avLst/>
          </a:prstGeom>
        </p:spPr>
      </p:pic>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96921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6"/>
            <a:ext cx="8229600" cy="738936"/>
          </a:xfrm>
        </p:spPr>
        <p:txBody>
          <a:bodyPr>
            <a:noAutofit/>
          </a:bodyPr>
          <a:lstStyle/>
          <a:p>
            <a:pPr algn="r"/>
            <a:r>
              <a:rPr lang="en-US" sz="6000" dirty="0" smtClean="0">
                <a:solidFill>
                  <a:schemeClr val="bg1"/>
                </a:solidFill>
              </a:rPr>
              <a:t>Thank You!</a:t>
            </a:r>
            <a:endParaRPr lang="en-US" sz="6000" dirty="0">
              <a:solidFill>
                <a:schemeClr val="bg1"/>
              </a:solidFill>
            </a:endParaRPr>
          </a:p>
        </p:txBody>
      </p:sp>
      <p:graphicFrame>
        <p:nvGraphicFramePr>
          <p:cNvPr id="4" name="Table 3"/>
          <p:cNvGraphicFramePr>
            <a:graphicFrameLocks noGrp="1"/>
          </p:cNvGraphicFramePr>
          <p:nvPr>
            <p:extLst/>
          </p:nvPr>
        </p:nvGraphicFramePr>
        <p:xfrm>
          <a:off x="2218660" y="1945758"/>
          <a:ext cx="5588876" cy="3641222"/>
        </p:xfrm>
        <a:graphic>
          <a:graphicData uri="http://schemas.openxmlformats.org/drawingml/2006/table">
            <a:tbl>
              <a:tblPr firstRow="1" bandRow="1">
                <a:tableStyleId>{5C22544A-7EE6-4342-B048-85BDC9FD1C3A}</a:tableStyleId>
              </a:tblPr>
              <a:tblGrid>
                <a:gridCol w="1819940"/>
                <a:gridCol w="1905000"/>
                <a:gridCol w="1863936"/>
              </a:tblGrid>
              <a:tr h="1583822">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57400">
                <a:tc>
                  <a:txBody>
                    <a:bodyPr/>
                    <a:lstStyle/>
                    <a:p>
                      <a:r>
                        <a:rPr lang="en-US" sz="1400" dirty="0" smtClean="0"/>
                        <a:t>Brian Stimson</a:t>
                      </a:r>
                    </a:p>
                    <a:p>
                      <a:r>
                        <a:rPr lang="en-US" sz="1400" dirty="0" smtClean="0"/>
                        <a:t>    </a:t>
                      </a:r>
                    </a:p>
                    <a:p>
                      <a:r>
                        <a:rPr lang="en-US" sz="1400" dirty="0" smtClean="0"/>
                        <a:t> </a:t>
                      </a:r>
                    </a:p>
                    <a:p>
                      <a:r>
                        <a:rPr lang="en-US" sz="1100" dirty="0" smtClean="0"/>
                        <a:t>Partner</a:t>
                      </a:r>
                    </a:p>
                    <a:p>
                      <a:r>
                        <a:rPr lang="en-US" sz="1100" dirty="0" smtClean="0"/>
                        <a:t>T: 404-881-4972</a:t>
                      </a:r>
                    </a:p>
                    <a:p>
                      <a:r>
                        <a:rPr lang="en-US" sz="1050" dirty="0" smtClean="0"/>
                        <a:t>brian.stimson@alston.com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Mark Calloway </a:t>
                      </a:r>
                    </a:p>
                    <a:p>
                      <a:r>
                        <a:rPr lang="en-US" sz="1400" dirty="0" smtClean="0"/>
                        <a:t>    </a:t>
                      </a:r>
                    </a:p>
                    <a:p>
                      <a:r>
                        <a:rPr lang="en-US" sz="1400" dirty="0" smtClean="0"/>
                        <a:t> </a:t>
                      </a:r>
                    </a:p>
                    <a:p>
                      <a:r>
                        <a:rPr lang="en-US" sz="1100" dirty="0" smtClean="0"/>
                        <a:t>Partner</a:t>
                      </a:r>
                    </a:p>
                    <a:p>
                      <a:r>
                        <a:rPr lang="en-US" sz="1100" dirty="0" smtClean="0"/>
                        <a:t>T: 704-444-1089</a:t>
                      </a:r>
                    </a:p>
                    <a:p>
                      <a:r>
                        <a:rPr lang="en-US" sz="1050" dirty="0" smtClean="0"/>
                        <a:t>mark.calloway@alston.com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Colin Roskey</a:t>
                      </a:r>
                    </a:p>
                    <a:p>
                      <a:r>
                        <a:rPr lang="en-US" sz="1400" dirty="0" smtClean="0"/>
                        <a:t>    </a:t>
                      </a:r>
                    </a:p>
                    <a:p>
                      <a:r>
                        <a:rPr lang="en-US" sz="1400" dirty="0" smtClean="0"/>
                        <a:t> </a:t>
                      </a:r>
                    </a:p>
                    <a:p>
                      <a:r>
                        <a:rPr lang="en-US" sz="1100" dirty="0" smtClean="0"/>
                        <a:t>Partner</a:t>
                      </a:r>
                    </a:p>
                    <a:p>
                      <a:r>
                        <a:rPr lang="en-US" sz="1100" dirty="0" smtClean="0"/>
                        <a:t>T: 202-239-3436</a:t>
                      </a:r>
                    </a:p>
                    <a:p>
                      <a:r>
                        <a:rPr lang="en-US" sz="1050" dirty="0" smtClean="0"/>
                        <a:t>colin.roskey@alston.com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1945758"/>
            <a:ext cx="1361677" cy="1594503"/>
          </a:xfrm>
          <a:prstGeom prst="rect">
            <a:avLst/>
          </a:prstGeom>
        </p:spPr>
      </p:pic>
      <p:pic>
        <p:nvPicPr>
          <p:cNvPr id="11" name="Picture 10"/>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114800" y="1949302"/>
            <a:ext cx="1361678" cy="1594504"/>
          </a:xfrm>
          <a:prstGeom prst="rect">
            <a:avLst/>
          </a:prstGeom>
        </p:spPr>
      </p:pic>
      <p:pic>
        <p:nvPicPr>
          <p:cNvPr id="12" name="Picture 11"/>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5913474" y="1952751"/>
            <a:ext cx="1362456" cy="159105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5874" y="1952751"/>
            <a:ext cx="1361677" cy="1594503"/>
          </a:xfrm>
          <a:prstGeom prst="rect">
            <a:avLst/>
          </a:prstGeom>
        </p:spPr>
      </p:pic>
      <p:pic>
        <p:nvPicPr>
          <p:cNvPr id="8" name="Picture 7"/>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084673" y="1952751"/>
            <a:ext cx="1361678" cy="1594504"/>
          </a:xfrm>
          <a:prstGeom prst="rect">
            <a:avLst/>
          </a:prstGeom>
        </p:spPr>
      </p:pic>
    </p:spTree>
    <p:extLst>
      <p:ext uri="{BB962C8B-B14F-4D97-AF65-F5344CB8AC3E}">
        <p14:creationId xmlns:p14="http://schemas.microsoft.com/office/powerpoint/2010/main" val="37856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0" y="2819400"/>
            <a:ext cx="6172200" cy="1012825"/>
          </a:xfrm>
        </p:spPr>
        <p:txBody>
          <a:bodyPr>
            <a:normAutofit fontScale="90000"/>
          </a:bodyPr>
          <a:lstStyle/>
          <a:p>
            <a:r>
              <a:rPr lang="en-US" dirty="0" smtClean="0"/>
              <a:t>Survey of Dialysis </a:t>
            </a:r>
            <a:br>
              <a:rPr lang="en-US" dirty="0" smtClean="0"/>
            </a:br>
            <a:r>
              <a:rPr lang="en-US" dirty="0" smtClean="0"/>
              <a:t>Enforcement since the 2000s</a:t>
            </a: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1458958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u="sng" dirty="0" smtClean="0"/>
              <a:t>Enforcement Themes</a:t>
            </a:r>
            <a:endParaRPr lang="en-US" u="sng" dirty="0"/>
          </a:p>
        </p:txBody>
      </p:sp>
      <p:sp>
        <p:nvSpPr>
          <p:cNvPr id="3" name="Content Placeholder 2"/>
          <p:cNvSpPr>
            <a:spLocks noGrp="1"/>
          </p:cNvSpPr>
          <p:nvPr>
            <p:ph idx="1"/>
          </p:nvPr>
        </p:nvSpPr>
        <p:spPr/>
        <p:txBody>
          <a:bodyPr/>
          <a:lstStyle/>
          <a:p>
            <a:pPr>
              <a:spcBef>
                <a:spcPts val="600"/>
              </a:spcBef>
              <a:spcAft>
                <a:spcPts val="600"/>
              </a:spcAft>
            </a:pPr>
            <a:r>
              <a:rPr lang="en-US" dirty="0" smtClean="0"/>
              <a:t>Early settlements were sweeping and dealt with eligibility, medical necessity, double-billing, bundling, upcoding, etc …</a:t>
            </a:r>
          </a:p>
          <a:p>
            <a:pPr>
              <a:spcBef>
                <a:spcPts val="600"/>
              </a:spcBef>
              <a:spcAft>
                <a:spcPts val="600"/>
              </a:spcAft>
            </a:pPr>
            <a:r>
              <a:rPr lang="en-US" dirty="0" smtClean="0"/>
              <a:t>Subsequent settlements involved physician arrangements, DME, overfill, and waste</a:t>
            </a:r>
          </a:p>
          <a:p>
            <a:pPr>
              <a:spcBef>
                <a:spcPts val="600"/>
              </a:spcBef>
              <a:spcAft>
                <a:spcPts val="600"/>
              </a:spcAft>
            </a:pPr>
            <a:r>
              <a:rPr lang="en-US" dirty="0" smtClean="0"/>
              <a:t>The recent DaVita settlements revisit physician arrangements and waste</a:t>
            </a:r>
          </a:p>
          <a:p>
            <a:endParaRPr lang="en-US" dirty="0" smtClean="0"/>
          </a:p>
          <a:p>
            <a:endParaRPr lang="en-US" dirty="0"/>
          </a:p>
        </p:txBody>
      </p:sp>
    </p:spTree>
    <p:extLst>
      <p:ext uri="{BB962C8B-B14F-4D97-AF65-F5344CB8AC3E}">
        <p14:creationId xmlns:p14="http://schemas.microsoft.com/office/powerpoint/2010/main" val="82680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u="sng" dirty="0" smtClean="0"/>
              <a:t>National Medical Care Settlement (2000)</a:t>
            </a:r>
            <a:endParaRPr lang="en-US" sz="3800" u="sng" dirty="0"/>
          </a:p>
        </p:txBody>
      </p:sp>
      <p:sp>
        <p:nvSpPr>
          <p:cNvPr id="3" name="Content Placeholder 2"/>
          <p:cNvSpPr>
            <a:spLocks noGrp="1"/>
          </p:cNvSpPr>
          <p:nvPr>
            <p:ph idx="1"/>
          </p:nvPr>
        </p:nvSpPr>
        <p:spPr>
          <a:xfrm>
            <a:off x="457200" y="1828800"/>
            <a:ext cx="8229600" cy="4678363"/>
          </a:xfrm>
        </p:spPr>
        <p:txBody>
          <a:bodyPr>
            <a:normAutofit fontScale="62500" lnSpcReduction="20000"/>
          </a:bodyPr>
          <a:lstStyle/>
          <a:p>
            <a:pPr algn="just"/>
            <a:r>
              <a:rPr lang="en-US" sz="3500" dirty="0" smtClean="0"/>
              <a:t>Far-reaching criminal and civil investigations of National Medical Care (NMC) and its subsidiaries (which were acquired by Fresenius) began in 1995 </a:t>
            </a:r>
            <a:r>
              <a:rPr lang="en-US" sz="3500" dirty="0"/>
              <a:t>in the District of </a:t>
            </a:r>
            <a:r>
              <a:rPr lang="en-US" sz="3500" dirty="0" smtClean="0"/>
              <a:t>Massachusetts</a:t>
            </a:r>
          </a:p>
          <a:p>
            <a:pPr algn="just"/>
            <a:r>
              <a:rPr lang="en-US" sz="3500" dirty="0" smtClean="0"/>
              <a:t>The investigations ended in 2000 with $101 MM in criminal fines, $385 MM civil settlement, exclusions of NMC subsidiaries, and Corporate Integrity Agreement (CIA)</a:t>
            </a:r>
          </a:p>
          <a:p>
            <a:pPr algn="just"/>
            <a:r>
              <a:rPr lang="en-US" sz="3500" u="sng" dirty="0" smtClean="0"/>
              <a:t>Core issues</a:t>
            </a:r>
            <a:r>
              <a:rPr lang="en-US" sz="3500" dirty="0" smtClean="0"/>
              <a:t>:</a:t>
            </a:r>
          </a:p>
          <a:p>
            <a:pPr lvl="1" algn="just"/>
            <a:r>
              <a:rPr lang="en-US" u="sng" dirty="0" smtClean="0"/>
              <a:t>NMC</a:t>
            </a:r>
            <a:r>
              <a:rPr lang="en-US" dirty="0" smtClean="0"/>
              <a:t>:  Billing for services performed during clinical studies; failing to refund overpayments</a:t>
            </a:r>
          </a:p>
          <a:p>
            <a:pPr lvl="1" algn="just"/>
            <a:r>
              <a:rPr lang="en-US" u="sng" dirty="0" smtClean="0"/>
              <a:t>NMC Home Care</a:t>
            </a:r>
            <a:r>
              <a:rPr lang="en-US" dirty="0" smtClean="0"/>
              <a:t>:  Falsifying eligibility documentation for intradialytic parenteral nutrition (IDPN);  billing for more IDPN kits than were used, and upcoding the bills; billing for medically unnecessary equipment (e.g., pumps)</a:t>
            </a:r>
          </a:p>
          <a:p>
            <a:pPr lvl="1" algn="just"/>
            <a:r>
              <a:rPr lang="en-US" u="sng" dirty="0" smtClean="0"/>
              <a:t>LifeChem</a:t>
            </a:r>
            <a:r>
              <a:rPr lang="en-US" dirty="0" smtClean="0"/>
              <a:t>:  Billing </a:t>
            </a:r>
            <a:r>
              <a:rPr lang="en-US" dirty="0"/>
              <a:t>for medically unnecessary </a:t>
            </a:r>
            <a:r>
              <a:rPr lang="en-US" dirty="0" smtClean="0"/>
              <a:t>laboratory tests that were bundled with Hepatitis panels; double-billing tests covered by composite rate</a:t>
            </a:r>
            <a:endParaRPr lang="en-US" dirty="0"/>
          </a:p>
          <a:p>
            <a:pPr lvl="1" algn="just"/>
            <a:r>
              <a:rPr lang="en-US" u="sng" dirty="0" smtClean="0"/>
              <a:t>NMC Medical Products</a:t>
            </a:r>
            <a:r>
              <a:rPr lang="en-US" dirty="0" smtClean="0"/>
              <a:t>:  Various kickbacks to dialysis facilities and their owners in return for using LifeChem</a:t>
            </a:r>
          </a:p>
          <a:p>
            <a:pPr algn="just"/>
            <a:r>
              <a:rPr lang="en-US" sz="3500" dirty="0" smtClean="0"/>
              <a:t>The resolution excluded potential claims related to Epogen (EPO)</a:t>
            </a:r>
          </a:p>
        </p:txBody>
      </p:sp>
    </p:spTree>
    <p:extLst>
      <p:ext uri="{BB962C8B-B14F-4D97-AF65-F5344CB8AC3E}">
        <p14:creationId xmlns:p14="http://schemas.microsoft.com/office/powerpoint/2010/main" val="3474972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738936"/>
          </a:xfrm>
        </p:spPr>
        <p:txBody>
          <a:bodyPr>
            <a:normAutofit/>
          </a:bodyPr>
          <a:lstStyle/>
          <a:p>
            <a:r>
              <a:rPr lang="en-US" sz="3600" u="sng" dirty="0" smtClean="0"/>
              <a:t>Gambro Settlement (2000)</a:t>
            </a:r>
            <a:endParaRPr lang="en-US" sz="3600" u="sng" dirty="0"/>
          </a:p>
        </p:txBody>
      </p:sp>
      <p:sp>
        <p:nvSpPr>
          <p:cNvPr id="3" name="Content Placeholder 2"/>
          <p:cNvSpPr>
            <a:spLocks noGrp="1"/>
          </p:cNvSpPr>
          <p:nvPr>
            <p:ph idx="1"/>
          </p:nvPr>
        </p:nvSpPr>
        <p:spPr>
          <a:xfrm>
            <a:off x="381000" y="1676400"/>
            <a:ext cx="8229600" cy="3124200"/>
          </a:xfrm>
        </p:spPr>
        <p:txBody>
          <a:bodyPr>
            <a:normAutofit fontScale="55000" lnSpcReduction="20000"/>
          </a:bodyPr>
          <a:lstStyle/>
          <a:p>
            <a:pPr algn="just"/>
            <a:r>
              <a:rPr lang="en-US" sz="3600" dirty="0" smtClean="0"/>
              <a:t>Gambro and two subsidiaries agreed to pay $53 MM and enter into a CIA in order to resolve a federal False Claims Act (FCA) action in the Middle District of Florida that was filed in 1997 and involved alleged conduct similar to that of NMC</a:t>
            </a:r>
          </a:p>
          <a:p>
            <a:r>
              <a:rPr lang="en-US" sz="3600" u="sng" dirty="0" smtClean="0"/>
              <a:t>Issues:</a:t>
            </a:r>
          </a:p>
          <a:p>
            <a:pPr lvl="1"/>
            <a:r>
              <a:rPr lang="en-US" sz="3200" dirty="0" smtClean="0"/>
              <a:t>Billing for medically unnecessary tests</a:t>
            </a:r>
          </a:p>
          <a:p>
            <a:pPr lvl="1"/>
            <a:r>
              <a:rPr lang="en-US" sz="3200" dirty="0" smtClean="0"/>
              <a:t>Bundling medically unnecessary tests with panels</a:t>
            </a:r>
          </a:p>
          <a:p>
            <a:pPr lvl="1"/>
            <a:r>
              <a:rPr lang="en-US" sz="3200" dirty="0" smtClean="0"/>
              <a:t>Double-billing for lab tests included in Medicare’s ESRD composite rate payments to dialysis clinics</a:t>
            </a:r>
          </a:p>
          <a:p>
            <a:pPr lvl="1"/>
            <a:r>
              <a:rPr lang="en-US" sz="3200" dirty="0" smtClean="0"/>
              <a:t>Violating the 50-50 rule, which prohibits ESRD labs from billing Medicare Part B for lab test panels comprised of more than 50% composite rate tests</a:t>
            </a:r>
            <a:endParaRPr lang="en-US" sz="3200" dirty="0"/>
          </a:p>
          <a:p>
            <a:endParaRPr lang="en-US" dirty="0" smtClean="0"/>
          </a:p>
        </p:txBody>
      </p:sp>
      <p:sp>
        <p:nvSpPr>
          <p:cNvPr id="4" name="Title 1"/>
          <p:cNvSpPr txBox="1">
            <a:spLocks/>
          </p:cNvSpPr>
          <p:nvPr/>
        </p:nvSpPr>
        <p:spPr>
          <a:xfrm>
            <a:off x="401782" y="4648200"/>
            <a:ext cx="8229600" cy="738936"/>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n-US" sz="3600" u="sng" dirty="0" smtClean="0"/>
              <a:t>Fresenius Settlement (2002)</a:t>
            </a:r>
            <a:endParaRPr lang="en-US" sz="3600" u="sng" dirty="0"/>
          </a:p>
        </p:txBody>
      </p:sp>
      <p:sp>
        <p:nvSpPr>
          <p:cNvPr id="5" name="Rectangle 4"/>
          <p:cNvSpPr/>
          <p:nvPr/>
        </p:nvSpPr>
        <p:spPr>
          <a:xfrm>
            <a:off x="381000" y="5387136"/>
            <a:ext cx="8229600" cy="1015663"/>
          </a:xfrm>
          <a:prstGeom prst="rect">
            <a:avLst/>
          </a:prstGeom>
        </p:spPr>
        <p:txBody>
          <a:bodyPr wrap="square">
            <a:spAutoFit/>
          </a:bodyPr>
          <a:lstStyle/>
          <a:p>
            <a:pPr marL="285750" indent="-285750" algn="just">
              <a:buClr>
                <a:schemeClr val="accent6">
                  <a:lumMod val="75000"/>
                </a:schemeClr>
              </a:buClr>
              <a:buFont typeface="Wingdings" pitchFamily="2" charset="2"/>
              <a:buChar char="§"/>
            </a:pPr>
            <a:r>
              <a:rPr lang="en-US" sz="2000" dirty="0"/>
              <a:t>Fresenius </a:t>
            </a:r>
            <a:r>
              <a:rPr lang="en-US" sz="2000" dirty="0" smtClean="0"/>
              <a:t>paid $</a:t>
            </a:r>
            <a:r>
              <a:rPr lang="en-US" sz="2000" dirty="0"/>
              <a:t>1.6 MM to settle allegations that, from 1993 to 1996, </a:t>
            </a:r>
            <a:r>
              <a:rPr lang="en-US" sz="2000" dirty="0" smtClean="0"/>
              <a:t>it billed for EPO that it provided for free during </a:t>
            </a:r>
            <a:r>
              <a:rPr lang="en-US" sz="2000" dirty="0"/>
              <a:t>clinical </a:t>
            </a:r>
            <a:r>
              <a:rPr lang="en-US" sz="2000" dirty="0" smtClean="0"/>
              <a:t>trials.  The settlement was reached in the District of Massachusetts</a:t>
            </a:r>
            <a:endParaRPr lang="en-US" sz="2000" dirty="0"/>
          </a:p>
        </p:txBody>
      </p:sp>
    </p:spTree>
    <p:extLst>
      <p:ext uri="{BB962C8B-B14F-4D97-AF65-F5344CB8AC3E}">
        <p14:creationId xmlns:p14="http://schemas.microsoft.com/office/powerpoint/2010/main" val="105968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38936"/>
          </a:xfrm>
        </p:spPr>
        <p:txBody>
          <a:bodyPr>
            <a:normAutofit fontScale="90000"/>
          </a:bodyPr>
          <a:lstStyle/>
          <a:p>
            <a:r>
              <a:rPr lang="en-US" u="sng" dirty="0" smtClean="0"/>
              <a:t>Gambro Settlement (2004)</a:t>
            </a:r>
            <a:endParaRPr lang="en-US" u="sng" dirty="0"/>
          </a:p>
        </p:txBody>
      </p:sp>
      <p:sp>
        <p:nvSpPr>
          <p:cNvPr id="3" name="Content Placeholder 2"/>
          <p:cNvSpPr>
            <a:spLocks noGrp="1"/>
          </p:cNvSpPr>
          <p:nvPr>
            <p:ph idx="1"/>
          </p:nvPr>
        </p:nvSpPr>
        <p:spPr>
          <a:xfrm>
            <a:off x="457200" y="1752600"/>
            <a:ext cx="8305800" cy="4754563"/>
          </a:xfrm>
        </p:spPr>
        <p:txBody>
          <a:bodyPr>
            <a:normAutofit fontScale="40000" lnSpcReduction="20000"/>
          </a:bodyPr>
          <a:lstStyle/>
          <a:p>
            <a:pPr algn="just">
              <a:spcBef>
                <a:spcPts val="800"/>
              </a:spcBef>
            </a:pPr>
            <a:r>
              <a:rPr lang="en-US" sz="4500" dirty="0" smtClean="0"/>
              <a:t>Gambro and its subsidiaries agreed to a global resolution that included $325 MM civil settlement of FCA action, $25 MM criminal fine, exclusion of Gambro’s durable medical equipment (DME) subsidiary, and a CIA</a:t>
            </a:r>
          </a:p>
          <a:p>
            <a:pPr algn="just">
              <a:spcBef>
                <a:spcPts val="800"/>
              </a:spcBef>
            </a:pPr>
            <a:r>
              <a:rPr lang="en-US" sz="4500" dirty="0" smtClean="0"/>
              <a:t>The resolution was novel (at the time), as it addressed Gambro’s arrangements with physicians, which allegedly violated the Anti-Kickback Statute (AKS)</a:t>
            </a:r>
          </a:p>
          <a:p>
            <a:pPr algn="just">
              <a:spcBef>
                <a:spcPts val="800"/>
              </a:spcBef>
            </a:pPr>
            <a:r>
              <a:rPr lang="en-US" sz="4500" dirty="0"/>
              <a:t>Gambro </a:t>
            </a:r>
            <a:r>
              <a:rPr lang="en-US" sz="4500" dirty="0" smtClean="0"/>
              <a:t>allegedly paid fees for medical directorships, and made payments in connection with clinic acquisitions and clinic development agreements.  On medical directorships, Gambro allegedly:</a:t>
            </a:r>
          </a:p>
          <a:p>
            <a:pPr lvl="1">
              <a:spcBef>
                <a:spcPts val="800"/>
              </a:spcBef>
            </a:pPr>
            <a:r>
              <a:rPr lang="en-US" sz="3400" dirty="0" smtClean="0"/>
              <a:t>Targeted physicians </a:t>
            </a:r>
            <a:r>
              <a:rPr lang="en-US" sz="3400" dirty="0"/>
              <a:t>who would generate the </a:t>
            </a:r>
            <a:r>
              <a:rPr lang="en-US" sz="3400" dirty="0" smtClean="0"/>
              <a:t>most referrals</a:t>
            </a:r>
            <a:r>
              <a:rPr lang="en-US" sz="3400" dirty="0"/>
              <a:t>, without regard to </a:t>
            </a:r>
            <a:r>
              <a:rPr lang="en-US" sz="3400" dirty="0" smtClean="0"/>
              <a:t>expertise</a:t>
            </a:r>
            <a:endParaRPr lang="en-US" sz="3400" dirty="0"/>
          </a:p>
          <a:p>
            <a:pPr lvl="1">
              <a:spcBef>
                <a:spcPts val="800"/>
              </a:spcBef>
            </a:pPr>
            <a:r>
              <a:rPr lang="en-US" sz="3400" dirty="0" smtClean="0"/>
              <a:t>Compensated medical directors above fair market value (FMV), based </a:t>
            </a:r>
            <a:r>
              <a:rPr lang="en-US" sz="3400" dirty="0"/>
              <a:t>on volume/value of </a:t>
            </a:r>
            <a:r>
              <a:rPr lang="en-US" sz="3400" dirty="0" smtClean="0"/>
              <a:t>referrals</a:t>
            </a:r>
          </a:p>
          <a:p>
            <a:pPr lvl="1">
              <a:spcBef>
                <a:spcPts val="800"/>
              </a:spcBef>
            </a:pPr>
            <a:r>
              <a:rPr lang="en-US" sz="3400" dirty="0" smtClean="0"/>
              <a:t>Appointed regional </a:t>
            </a:r>
            <a:r>
              <a:rPr lang="en-US" sz="3400" dirty="0"/>
              <a:t>medical </a:t>
            </a:r>
            <a:r>
              <a:rPr lang="en-US" sz="3400" dirty="0" smtClean="0"/>
              <a:t>directors who received more compensation for similar work</a:t>
            </a:r>
          </a:p>
          <a:p>
            <a:pPr algn="just">
              <a:spcBef>
                <a:spcPts val="800"/>
              </a:spcBef>
            </a:pPr>
            <a:r>
              <a:rPr lang="en-US" sz="4500" dirty="0" smtClean="0"/>
              <a:t>Gambro allegedly entered into joint ventures (JVs) with physicians, where income, reduction or elimination of losses, and accumulation of equity interests were provided in return for referrals.  The JVs allegedly included:</a:t>
            </a:r>
            <a:endParaRPr lang="en-US" sz="4500" dirty="0"/>
          </a:p>
          <a:p>
            <a:pPr lvl="1">
              <a:spcBef>
                <a:spcPts val="800"/>
              </a:spcBef>
            </a:pPr>
            <a:r>
              <a:rPr lang="en-US" sz="3500" dirty="0" smtClean="0"/>
              <a:t>Arrangements </a:t>
            </a:r>
            <a:r>
              <a:rPr lang="en-US" sz="3500" dirty="0"/>
              <a:t>with </a:t>
            </a:r>
            <a:r>
              <a:rPr lang="en-US" sz="3500" dirty="0" smtClean="0"/>
              <a:t>existing nephrology </a:t>
            </a:r>
            <a:r>
              <a:rPr lang="en-US" sz="3500" dirty="0"/>
              <a:t>practices under which </a:t>
            </a:r>
            <a:r>
              <a:rPr lang="en-US" sz="3500" dirty="0" smtClean="0"/>
              <a:t>Gambro received a % of the income in </a:t>
            </a:r>
            <a:r>
              <a:rPr lang="en-US" sz="3500" dirty="0"/>
              <a:t>return for managing administrative functions and providing benefits to physicians and employees</a:t>
            </a:r>
          </a:p>
          <a:p>
            <a:pPr lvl="1">
              <a:spcBef>
                <a:spcPts val="800"/>
              </a:spcBef>
            </a:pPr>
            <a:r>
              <a:rPr lang="en-US" sz="3500" dirty="0" smtClean="0"/>
              <a:t>New </a:t>
            </a:r>
            <a:r>
              <a:rPr lang="en-US" sz="3500" dirty="0"/>
              <a:t>nephrology practices in which </a:t>
            </a:r>
            <a:r>
              <a:rPr lang="en-US" sz="3500" dirty="0" smtClean="0"/>
              <a:t>Gambro paid guaranteed salaries, plus staff </a:t>
            </a:r>
            <a:r>
              <a:rPr lang="en-US" sz="3500" dirty="0"/>
              <a:t>and overhead </a:t>
            </a:r>
            <a:r>
              <a:rPr lang="en-US" sz="3500" dirty="0" smtClean="0"/>
              <a:t>expenses; salaries were above FMV;  practice expenses often exceeded income</a:t>
            </a:r>
            <a:endParaRPr lang="en-US" sz="3500" dirty="0"/>
          </a:p>
          <a:p>
            <a:pPr lvl="1"/>
            <a:endParaRPr lang="en-US" dirty="0"/>
          </a:p>
        </p:txBody>
      </p:sp>
    </p:spTree>
    <p:extLst>
      <p:ext uri="{BB962C8B-B14F-4D97-AF65-F5344CB8AC3E}">
        <p14:creationId xmlns:p14="http://schemas.microsoft.com/office/powerpoint/2010/main" val="86058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38936"/>
          </a:xfrm>
        </p:spPr>
        <p:txBody>
          <a:bodyPr>
            <a:normAutofit fontScale="90000"/>
          </a:bodyPr>
          <a:lstStyle/>
          <a:p>
            <a:r>
              <a:rPr lang="en-US" u="sng" dirty="0"/>
              <a:t>Gambro Settlement (2004)</a:t>
            </a:r>
            <a:endParaRPr lang="en-US" dirty="0"/>
          </a:p>
        </p:txBody>
      </p:sp>
      <p:sp>
        <p:nvSpPr>
          <p:cNvPr id="3" name="Content Placeholder 2"/>
          <p:cNvSpPr>
            <a:spLocks noGrp="1"/>
          </p:cNvSpPr>
          <p:nvPr>
            <p:ph idx="1"/>
          </p:nvPr>
        </p:nvSpPr>
        <p:spPr>
          <a:xfrm>
            <a:off x="457200" y="1752600"/>
            <a:ext cx="8229600" cy="4754563"/>
          </a:xfrm>
        </p:spPr>
        <p:txBody>
          <a:bodyPr>
            <a:normAutofit fontScale="62500" lnSpcReduction="20000"/>
          </a:bodyPr>
          <a:lstStyle/>
          <a:p>
            <a:pPr algn="just">
              <a:spcBef>
                <a:spcPts val="0"/>
              </a:spcBef>
              <a:spcAft>
                <a:spcPts val="600"/>
              </a:spcAft>
            </a:pPr>
            <a:r>
              <a:rPr lang="en-US" sz="3600" dirty="0"/>
              <a:t>The resolution also addressed:</a:t>
            </a:r>
          </a:p>
          <a:p>
            <a:pPr lvl="1">
              <a:spcBef>
                <a:spcPts val="0"/>
              </a:spcBef>
              <a:spcAft>
                <a:spcPts val="600"/>
              </a:spcAft>
            </a:pPr>
            <a:r>
              <a:rPr lang="en-US" sz="2900" u="sng" dirty="0" smtClean="0"/>
              <a:t>DME Billing</a:t>
            </a:r>
          </a:p>
          <a:p>
            <a:pPr lvl="2">
              <a:spcBef>
                <a:spcPts val="0"/>
              </a:spcBef>
              <a:spcAft>
                <a:spcPts val="600"/>
              </a:spcAft>
            </a:pPr>
            <a:r>
              <a:rPr lang="en-US" sz="2500" dirty="0" smtClean="0"/>
              <a:t>Gambro billed for </a:t>
            </a:r>
            <a:r>
              <a:rPr lang="en-US" sz="2500" dirty="0"/>
              <a:t>home dialysis equipment and supplies through a DME subsidiary  and </a:t>
            </a:r>
            <a:r>
              <a:rPr lang="en-US" sz="2500" dirty="0" smtClean="0"/>
              <a:t>concealed the </a:t>
            </a:r>
            <a:r>
              <a:rPr lang="en-US" sz="2500" dirty="0"/>
              <a:t>subsidiary’s corporate parentage in order to receive a higher rate, while </a:t>
            </a:r>
            <a:r>
              <a:rPr lang="en-US" sz="2500" dirty="0" smtClean="0"/>
              <a:t>billing </a:t>
            </a:r>
            <a:r>
              <a:rPr lang="en-US" sz="2500" dirty="0"/>
              <a:t>for greater quantities of supplies than were delivered</a:t>
            </a:r>
          </a:p>
          <a:p>
            <a:pPr lvl="1">
              <a:spcBef>
                <a:spcPts val="0"/>
              </a:spcBef>
              <a:spcAft>
                <a:spcPts val="600"/>
              </a:spcAft>
            </a:pPr>
            <a:r>
              <a:rPr lang="en-US" sz="2900" u="sng" dirty="0" smtClean="0"/>
              <a:t>Medical Necessity</a:t>
            </a:r>
          </a:p>
          <a:p>
            <a:pPr lvl="2">
              <a:spcBef>
                <a:spcPts val="0"/>
              </a:spcBef>
              <a:spcAft>
                <a:spcPts val="600"/>
              </a:spcAft>
            </a:pPr>
            <a:r>
              <a:rPr lang="en-US" sz="2500" dirty="0" smtClean="0"/>
              <a:t>Gambro allegedly billed for </a:t>
            </a:r>
            <a:r>
              <a:rPr lang="en-US" sz="2500" dirty="0"/>
              <a:t>medically unnecessary </a:t>
            </a:r>
            <a:r>
              <a:rPr lang="en-US" sz="2500" dirty="0" smtClean="0"/>
              <a:t>bone </a:t>
            </a:r>
            <a:r>
              <a:rPr lang="en-US" sz="2500" dirty="0"/>
              <a:t>density studies, nerve conduction studies, electrocardiograms (EKGs), Carnitor, EPO, Vitamin D, and </a:t>
            </a:r>
            <a:r>
              <a:rPr lang="en-US" sz="2500" dirty="0" smtClean="0"/>
              <a:t>Iron by </a:t>
            </a:r>
            <a:r>
              <a:rPr lang="en-US" sz="2500" dirty="0"/>
              <a:t>“hard coding” diagnostic codes onto claims</a:t>
            </a:r>
          </a:p>
          <a:p>
            <a:pPr>
              <a:spcBef>
                <a:spcPts val="0"/>
              </a:spcBef>
              <a:spcAft>
                <a:spcPts val="600"/>
              </a:spcAft>
            </a:pPr>
            <a:r>
              <a:rPr lang="en-US" sz="3700" dirty="0"/>
              <a:t>Under the civil settlement, </a:t>
            </a:r>
            <a:r>
              <a:rPr lang="en-US" sz="3700" dirty="0" smtClean="0"/>
              <a:t>several FCA </a:t>
            </a:r>
            <a:r>
              <a:rPr lang="en-US" sz="3700" dirty="0"/>
              <a:t>counts </a:t>
            </a:r>
            <a:r>
              <a:rPr lang="en-US" sz="3700" dirty="0" smtClean="0"/>
              <a:t>were </a:t>
            </a:r>
            <a:r>
              <a:rPr lang="en-US" sz="3700" dirty="0"/>
              <a:t>dismissed without  prejudice as to the </a:t>
            </a:r>
            <a:r>
              <a:rPr lang="en-US" sz="3700" dirty="0" smtClean="0"/>
              <a:t>Government, including: </a:t>
            </a:r>
            <a:endParaRPr lang="en-US" sz="3700" dirty="0"/>
          </a:p>
          <a:p>
            <a:pPr lvl="1">
              <a:spcBef>
                <a:spcPts val="0"/>
              </a:spcBef>
              <a:spcAft>
                <a:spcPts val="600"/>
              </a:spcAft>
            </a:pPr>
            <a:r>
              <a:rPr lang="en-US" u="sng" dirty="0"/>
              <a:t>Split-Vial Dosing of Ancillary Medications</a:t>
            </a:r>
            <a:endParaRPr lang="en-US" dirty="0"/>
          </a:p>
          <a:p>
            <a:pPr lvl="2" algn="just">
              <a:spcBef>
                <a:spcPts val="0"/>
              </a:spcBef>
              <a:spcAft>
                <a:spcPts val="600"/>
              </a:spcAft>
            </a:pPr>
            <a:r>
              <a:rPr lang="en-US" dirty="0"/>
              <a:t>Medicare reimburses per vial of </a:t>
            </a:r>
            <a:r>
              <a:rPr lang="en-US" dirty="0" smtClean="0"/>
              <a:t>ancillary medication</a:t>
            </a:r>
            <a:r>
              <a:rPr lang="en-US" dirty="0"/>
              <a:t>.  Gambro allegedly withdrew excess medication from single-use vials, </a:t>
            </a:r>
            <a:r>
              <a:rPr lang="en-US" dirty="0" smtClean="0"/>
              <a:t>pooled it </a:t>
            </a:r>
            <a:r>
              <a:rPr lang="en-US" dirty="0"/>
              <a:t>into doses, and then billed for the number of single-use vials that it would have used absent the split-vial dosing</a:t>
            </a:r>
          </a:p>
          <a:p>
            <a:pPr lvl="1">
              <a:spcBef>
                <a:spcPts val="0"/>
              </a:spcBef>
              <a:spcAft>
                <a:spcPts val="600"/>
              </a:spcAft>
            </a:pPr>
            <a:r>
              <a:rPr lang="en-US" u="sng" dirty="0"/>
              <a:t>EPO Overfill</a:t>
            </a:r>
          </a:p>
          <a:p>
            <a:pPr lvl="2">
              <a:spcBef>
                <a:spcPts val="0"/>
              </a:spcBef>
              <a:spcAft>
                <a:spcPts val="600"/>
              </a:spcAft>
            </a:pPr>
            <a:r>
              <a:rPr lang="en-US" dirty="0"/>
              <a:t>Gambro allegedly re-entered single-use vials in order to capture and </a:t>
            </a:r>
            <a:r>
              <a:rPr lang="en-US" dirty="0" smtClean="0"/>
              <a:t>pool overfill </a:t>
            </a:r>
            <a:r>
              <a:rPr lang="en-US" dirty="0"/>
              <a:t>into new doses, which </a:t>
            </a:r>
            <a:r>
              <a:rPr lang="en-US" dirty="0" smtClean="0"/>
              <a:t>Gambro then administered and billed for</a:t>
            </a:r>
            <a:endParaRPr lang="en-US" dirty="0"/>
          </a:p>
          <a:p>
            <a:pPr marL="0" indent="0">
              <a:buNone/>
            </a:pPr>
            <a:endParaRPr lang="en-US" dirty="0"/>
          </a:p>
        </p:txBody>
      </p:sp>
    </p:spTree>
    <p:extLst>
      <p:ext uri="{BB962C8B-B14F-4D97-AF65-F5344CB8AC3E}">
        <p14:creationId xmlns:p14="http://schemas.microsoft.com/office/powerpoint/2010/main" val="415143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3722</Words>
  <Application>Microsoft Office PowerPoint</Application>
  <PresentationFormat>On-screen Show (4:3)</PresentationFormat>
  <Paragraphs>288</Paragraphs>
  <Slides>35</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vt:lpstr>
      <vt:lpstr>Office Theme</vt:lpstr>
      <vt:lpstr>Dialysis Industry Enforcement: Recent Developments and Emerging Trends Tuesday, June 9, 2015</vt:lpstr>
      <vt:lpstr>Our Speakers</vt:lpstr>
      <vt:lpstr>Back to the Future:</vt:lpstr>
      <vt:lpstr>Survey of Dialysis  Enforcement since the 2000s  </vt:lpstr>
      <vt:lpstr>Enforcement Themes</vt:lpstr>
      <vt:lpstr>National Medical Care Settlement (2000)</vt:lpstr>
      <vt:lpstr>Gambro Settlement (2000)</vt:lpstr>
      <vt:lpstr>Gambro Settlement (2004)</vt:lpstr>
      <vt:lpstr>Gambro Settlement (2004)</vt:lpstr>
      <vt:lpstr>Gambro Settlement (2004)</vt:lpstr>
      <vt:lpstr>Prohibition on Billing for Overfill</vt:lpstr>
      <vt:lpstr>EPO Overfill Litigation</vt:lpstr>
      <vt:lpstr>EPO Overfill Litigation</vt:lpstr>
      <vt:lpstr>EPO Overfill Litigation</vt:lpstr>
      <vt:lpstr>EPO Overfill Litigation</vt:lpstr>
      <vt:lpstr>  U.S. ex rel. Barbetta v. DaVita (D. Colo.) and 2014 DaVita Settlement  </vt:lpstr>
      <vt:lpstr>U.S. ex rel. Barbetta v. DaVita (D. Colo.)</vt:lpstr>
      <vt:lpstr>U.S. ex rel. Barbetta v. DaVita (D. Colo.)</vt:lpstr>
      <vt:lpstr>U.S. ex rel. Barbetta v. DaVita (D. Colo.)</vt:lpstr>
      <vt:lpstr>2014 DaVita Settlement</vt:lpstr>
      <vt:lpstr>Takeaways</vt:lpstr>
      <vt:lpstr>  U.S. ex rel. Vainer v. DaVita (N.D.Ga.)  and 2015 DaVita Settlement  </vt:lpstr>
      <vt:lpstr>U.S. ex rel. Vainer v. DaVita (N.D.Ga.)</vt:lpstr>
      <vt:lpstr>U.S. ex rel. Vainer v. DaVita (N.D.Ga.)</vt:lpstr>
      <vt:lpstr>U.S. ex rel. Vainer v. DaVita (N.D.Ga.)</vt:lpstr>
      <vt:lpstr>U.S. ex rel. George, et al. v. Fresenius (N.D. Ala.)</vt:lpstr>
      <vt:lpstr>Takeaways</vt:lpstr>
      <vt:lpstr>THE PPS SYSTEM AND FY 2015 OIG WORK PLAN</vt:lpstr>
      <vt:lpstr>MIPPA Set Specific PPS Bundle Limits</vt:lpstr>
      <vt:lpstr>Composition of the ESRD PPS Bundle</vt:lpstr>
      <vt:lpstr>FY 2015 OIG Work Plan</vt:lpstr>
      <vt:lpstr>Future Risk Areas</vt:lpstr>
      <vt:lpstr>Questions?</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