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59" r:id="rId4"/>
    <p:sldId id="258" r:id="rId5"/>
    <p:sldId id="260" r:id="rId6"/>
    <p:sldId id="261" r:id="rId7"/>
    <p:sldId id="263" r:id="rId8"/>
    <p:sldId id="275" r:id="rId9"/>
    <p:sldId id="276" r:id="rId10"/>
    <p:sldId id="264" r:id="rId11"/>
    <p:sldId id="265" r:id="rId12"/>
    <p:sldId id="266" r:id="rId13"/>
    <p:sldId id="267" r:id="rId14"/>
    <p:sldId id="268" r:id="rId15"/>
    <p:sldId id="269" r:id="rId16"/>
    <p:sldId id="271" r:id="rId17"/>
    <p:sldId id="279" r:id="rId18"/>
    <p:sldId id="280" r:id="rId19"/>
    <p:sldId id="277" r:id="rId20"/>
    <p:sldId id="278" r:id="rId21"/>
    <p:sldId id="273" r:id="rId22"/>
    <p:sldId id="27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70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6" Type="http://schemas.openxmlformats.org/officeDocument/2006/relationships/viewProps" Target="viewProps.xml" />
  <Relationship Id="rId25" Type="http://schemas.openxmlformats.org/officeDocument/2006/relationships/presProps" Target="presProps.xml" />
  <Relationship Id="rId1" Type="http://schemas.openxmlformats.org/officeDocument/2006/relationships/slideMaster" Target="slideMasters/slideMaster1.xml" />
  <Relationship Id="rId24" Type="http://schemas.openxmlformats.org/officeDocument/2006/relationships/notesMaster" Target="notesMasters/notesMaster1.xml" />
  <Relationship Id="rId28" Type="http://schemas.openxmlformats.org/officeDocument/2006/relationships/tableStyles" Target="tableStyles.xml" />
  <Relationship Id="rId27"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55E8B-99BA-41D8-B51B-666E182345C7}" type="datetimeFigureOut">
              <a:rPr lang="en-US" smtClean="0"/>
              <a:t>9/26/2015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CA7E3A-2D1E-4F06-9DF5-2DD99AEC176D}" type="slidenum">
              <a:rPr lang="en-US" smtClean="0"/>
              <a:t>‹#›</a:t>
            </a:fld>
            <a:endParaRPr lang="en-US" dirty="0"/>
          </a:p>
        </p:txBody>
      </p:sp>
    </p:spTree>
    <p:extLst>
      <p:ext uri="{BB962C8B-B14F-4D97-AF65-F5344CB8AC3E}">
        <p14:creationId xmlns:p14="http://schemas.microsoft.com/office/powerpoint/2010/main" val="1269569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176218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93715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894033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027207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28751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78585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99631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78585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784966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140792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78585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738483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78585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785857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503226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414159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788639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659180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637301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182679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182679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182679625"/>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562521-23C5-BA41-96B0-556FFDFFB3E8}" type="datetimeFigureOut">
              <a:rPr lang="en-US" smtClean="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DE6169-B0E0-AA4C-889A-C088A89A2C0E}" type="slidenum">
              <a:rPr lang="en-US" smtClean="0"/>
              <a:t>‹#›</a:t>
            </a:fld>
            <a:endParaRPr lang="en-US" dirty="0"/>
          </a:p>
        </p:txBody>
      </p:sp>
    </p:spTree>
    <p:extLst>
      <p:ext uri="{BB962C8B-B14F-4D97-AF65-F5344CB8AC3E}">
        <p14:creationId xmlns:p14="http://schemas.microsoft.com/office/powerpoint/2010/main" val="49316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62521-23C5-BA41-96B0-556FFDFFB3E8}" type="datetimeFigureOut">
              <a:rPr lang="en-US" smtClean="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DE6169-B0E0-AA4C-889A-C088A89A2C0E}" type="slidenum">
              <a:rPr lang="en-US" smtClean="0"/>
              <a:t>‹#›</a:t>
            </a:fld>
            <a:endParaRPr lang="en-US" dirty="0"/>
          </a:p>
        </p:txBody>
      </p:sp>
    </p:spTree>
    <p:extLst>
      <p:ext uri="{BB962C8B-B14F-4D97-AF65-F5344CB8AC3E}">
        <p14:creationId xmlns:p14="http://schemas.microsoft.com/office/powerpoint/2010/main" val="27224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62521-23C5-BA41-96B0-556FFDFFB3E8}" type="datetimeFigureOut">
              <a:rPr lang="en-US" smtClean="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DE6169-B0E0-AA4C-889A-C088A89A2C0E}" type="slidenum">
              <a:rPr lang="en-US" smtClean="0"/>
              <a:t>‹#›</a:t>
            </a:fld>
            <a:endParaRPr lang="en-US" dirty="0"/>
          </a:p>
        </p:txBody>
      </p:sp>
    </p:spTree>
    <p:extLst>
      <p:ext uri="{BB962C8B-B14F-4D97-AF65-F5344CB8AC3E}">
        <p14:creationId xmlns:p14="http://schemas.microsoft.com/office/powerpoint/2010/main" val="283508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62521-23C5-BA41-96B0-556FFDFFB3E8}" type="datetimeFigureOut">
              <a:rPr lang="en-US" smtClean="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DE6169-B0E0-AA4C-889A-C088A89A2C0E}" type="slidenum">
              <a:rPr lang="en-US" smtClean="0"/>
              <a:t>‹#›</a:t>
            </a:fld>
            <a:endParaRPr lang="en-US" dirty="0"/>
          </a:p>
        </p:txBody>
      </p:sp>
    </p:spTree>
    <p:extLst>
      <p:ext uri="{BB962C8B-B14F-4D97-AF65-F5344CB8AC3E}">
        <p14:creationId xmlns:p14="http://schemas.microsoft.com/office/powerpoint/2010/main" val="298835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562521-23C5-BA41-96B0-556FFDFFB3E8}" type="datetimeFigureOut">
              <a:rPr lang="en-US" smtClean="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DE6169-B0E0-AA4C-889A-C088A89A2C0E}" type="slidenum">
              <a:rPr lang="en-US" smtClean="0"/>
              <a:t>‹#›</a:t>
            </a:fld>
            <a:endParaRPr lang="en-US" dirty="0"/>
          </a:p>
        </p:txBody>
      </p:sp>
    </p:spTree>
    <p:extLst>
      <p:ext uri="{BB962C8B-B14F-4D97-AF65-F5344CB8AC3E}">
        <p14:creationId xmlns:p14="http://schemas.microsoft.com/office/powerpoint/2010/main" val="958562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562521-23C5-BA41-96B0-556FFDFFB3E8}" type="datetimeFigureOut">
              <a:rPr lang="en-US" smtClean="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DE6169-B0E0-AA4C-889A-C088A89A2C0E}" type="slidenum">
              <a:rPr lang="en-US" smtClean="0"/>
              <a:t>‹#›</a:t>
            </a:fld>
            <a:endParaRPr lang="en-US" dirty="0"/>
          </a:p>
        </p:txBody>
      </p:sp>
    </p:spTree>
    <p:extLst>
      <p:ext uri="{BB962C8B-B14F-4D97-AF65-F5344CB8AC3E}">
        <p14:creationId xmlns:p14="http://schemas.microsoft.com/office/powerpoint/2010/main" val="3811181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562521-23C5-BA41-96B0-556FFDFFB3E8}" type="datetimeFigureOut">
              <a:rPr lang="en-US" smtClean="0"/>
              <a:t>9/26/2015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DE6169-B0E0-AA4C-889A-C088A89A2C0E}" type="slidenum">
              <a:rPr lang="en-US" smtClean="0"/>
              <a:t>‹#›</a:t>
            </a:fld>
            <a:endParaRPr lang="en-US" dirty="0"/>
          </a:p>
        </p:txBody>
      </p:sp>
    </p:spTree>
    <p:extLst>
      <p:ext uri="{BB962C8B-B14F-4D97-AF65-F5344CB8AC3E}">
        <p14:creationId xmlns:p14="http://schemas.microsoft.com/office/powerpoint/2010/main" val="393899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562521-23C5-BA41-96B0-556FFDFFB3E8}" type="datetimeFigureOut">
              <a:rPr lang="en-US" smtClean="0"/>
              <a:t>9/26/2015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DE6169-B0E0-AA4C-889A-C088A89A2C0E}" type="slidenum">
              <a:rPr lang="en-US" smtClean="0"/>
              <a:t>‹#›</a:t>
            </a:fld>
            <a:endParaRPr lang="en-US" dirty="0"/>
          </a:p>
        </p:txBody>
      </p:sp>
    </p:spTree>
    <p:extLst>
      <p:ext uri="{BB962C8B-B14F-4D97-AF65-F5344CB8AC3E}">
        <p14:creationId xmlns:p14="http://schemas.microsoft.com/office/powerpoint/2010/main" val="1976004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62521-23C5-BA41-96B0-556FFDFFB3E8}" type="datetimeFigureOut">
              <a:rPr lang="en-US" smtClean="0"/>
              <a:t>9/26/2015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DE6169-B0E0-AA4C-889A-C088A89A2C0E}" type="slidenum">
              <a:rPr lang="en-US" smtClean="0"/>
              <a:t>‹#›</a:t>
            </a:fld>
            <a:endParaRPr lang="en-US" dirty="0"/>
          </a:p>
        </p:txBody>
      </p:sp>
    </p:spTree>
    <p:extLst>
      <p:ext uri="{BB962C8B-B14F-4D97-AF65-F5344CB8AC3E}">
        <p14:creationId xmlns:p14="http://schemas.microsoft.com/office/powerpoint/2010/main" val="427051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62521-23C5-BA41-96B0-556FFDFFB3E8}" type="datetimeFigureOut">
              <a:rPr lang="en-US" smtClean="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DE6169-B0E0-AA4C-889A-C088A89A2C0E}" type="slidenum">
              <a:rPr lang="en-US" smtClean="0"/>
              <a:t>‹#›</a:t>
            </a:fld>
            <a:endParaRPr lang="en-US" dirty="0"/>
          </a:p>
        </p:txBody>
      </p:sp>
    </p:spTree>
    <p:extLst>
      <p:ext uri="{BB962C8B-B14F-4D97-AF65-F5344CB8AC3E}">
        <p14:creationId xmlns:p14="http://schemas.microsoft.com/office/powerpoint/2010/main" val="2292389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62521-23C5-BA41-96B0-556FFDFFB3E8}" type="datetimeFigureOut">
              <a:rPr lang="en-US" smtClean="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DE6169-B0E0-AA4C-889A-C088A89A2C0E}" type="slidenum">
              <a:rPr lang="en-US" smtClean="0"/>
              <a:t>‹#›</a:t>
            </a:fld>
            <a:endParaRPr lang="en-US" dirty="0"/>
          </a:p>
        </p:txBody>
      </p:sp>
    </p:spTree>
    <p:extLst>
      <p:ext uri="{BB962C8B-B14F-4D97-AF65-F5344CB8AC3E}">
        <p14:creationId xmlns:p14="http://schemas.microsoft.com/office/powerpoint/2010/main" val="360057747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80000"/>
                <a:satMod val="300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62521-23C5-BA41-96B0-556FFDFFB3E8}" type="datetimeFigureOut">
              <a:rPr lang="en-US" smtClean="0"/>
              <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E6169-B0E0-AA4C-889A-C088A89A2C0E}" type="slidenum">
              <a:rPr lang="en-US" smtClean="0"/>
              <a:t>‹#›</a:t>
            </a:fld>
            <a:endParaRPr lang="en-US" dirty="0"/>
          </a:p>
        </p:txBody>
      </p:sp>
    </p:spTree>
    <p:extLst>
      <p:ext uri="{BB962C8B-B14F-4D97-AF65-F5344CB8AC3E}">
        <p14:creationId xmlns:p14="http://schemas.microsoft.com/office/powerpoint/2010/main" val="3302287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91031"/>
            <a:ext cx="7772400" cy="1470025"/>
          </a:xfrm>
        </p:spPr>
        <p:txBody>
          <a:bodyPr>
            <a:normAutofit/>
          </a:bodyPr>
          <a:lstStyle/>
          <a:p>
            <a:r>
              <a:rPr lang="en-US" sz="2800" dirty="0" smtClean="0"/>
              <a:t>Defending FCA Litigation Under the “Swapping” Theory of AKS Liability</a:t>
            </a:r>
            <a:endParaRPr lang="en-US" sz="2800" dirty="0"/>
          </a:p>
        </p:txBody>
      </p:sp>
      <p:sp>
        <p:nvSpPr>
          <p:cNvPr id="3" name="Subtitle 2"/>
          <p:cNvSpPr>
            <a:spLocks noGrp="1"/>
          </p:cNvSpPr>
          <p:nvPr>
            <p:ph type="subTitle" idx="1"/>
          </p:nvPr>
        </p:nvSpPr>
        <p:spPr>
          <a:xfrm>
            <a:off x="1446302" y="2086708"/>
            <a:ext cx="6400800" cy="2440804"/>
          </a:xfrm>
        </p:spPr>
        <p:txBody>
          <a:bodyPr>
            <a:noAutofit/>
          </a:bodyPr>
          <a:lstStyle/>
          <a:p>
            <a:endParaRPr lang="en-US" sz="1800" b="1" dirty="0" smtClean="0">
              <a:solidFill>
                <a:schemeClr val="tx1"/>
              </a:solidFill>
            </a:endParaRPr>
          </a:p>
          <a:p>
            <a:r>
              <a:rPr lang="en-US" sz="1800" b="1" dirty="0" smtClean="0">
                <a:solidFill>
                  <a:schemeClr val="tx1"/>
                </a:solidFill>
              </a:rPr>
              <a:t>2015 </a:t>
            </a:r>
            <a:r>
              <a:rPr lang="en-US" sz="1800" b="1" dirty="0">
                <a:solidFill>
                  <a:schemeClr val="tx1"/>
                </a:solidFill>
              </a:rPr>
              <a:t>American Health Lawyers </a:t>
            </a:r>
            <a:endParaRPr lang="en-US" sz="1800" b="1" dirty="0" smtClean="0">
              <a:solidFill>
                <a:schemeClr val="tx1"/>
              </a:solidFill>
            </a:endParaRPr>
          </a:p>
          <a:p>
            <a:r>
              <a:rPr lang="en-US" sz="1800" b="1" dirty="0" smtClean="0">
                <a:solidFill>
                  <a:schemeClr val="tx1"/>
                </a:solidFill>
              </a:rPr>
              <a:t>Association </a:t>
            </a:r>
            <a:r>
              <a:rPr lang="en-US" sz="1800" b="1" dirty="0">
                <a:solidFill>
                  <a:schemeClr val="tx1"/>
                </a:solidFill>
              </a:rPr>
              <a:t>Fraud and Compliance </a:t>
            </a:r>
            <a:r>
              <a:rPr lang="en-US" sz="1800" b="1" dirty="0" smtClean="0">
                <a:solidFill>
                  <a:schemeClr val="tx1"/>
                </a:solidFill>
              </a:rPr>
              <a:t>Forum</a:t>
            </a:r>
            <a:endParaRPr lang="en-US" sz="1800" dirty="0">
              <a:solidFill>
                <a:schemeClr val="tx1"/>
              </a:solidFill>
            </a:endParaRPr>
          </a:p>
          <a:p>
            <a:endParaRPr lang="en-US" sz="1800" dirty="0">
              <a:solidFill>
                <a:schemeClr val="tx1"/>
              </a:solidFill>
            </a:endParaRPr>
          </a:p>
          <a:p>
            <a:r>
              <a:rPr lang="en-US" sz="1800" dirty="0" smtClean="0">
                <a:solidFill>
                  <a:schemeClr val="tx1"/>
                </a:solidFill>
              </a:rPr>
              <a:t>Presented by:</a:t>
            </a:r>
          </a:p>
          <a:p>
            <a:endParaRPr lang="en-US" sz="1800" dirty="0" smtClean="0">
              <a:solidFill>
                <a:schemeClr val="tx1"/>
              </a:solidFill>
            </a:endParaRPr>
          </a:p>
          <a:p>
            <a:r>
              <a:rPr lang="en-US" sz="1800" dirty="0" smtClean="0">
                <a:solidFill>
                  <a:schemeClr val="tx1"/>
                </a:solidFill>
              </a:rPr>
              <a:t>Ben Berkowitz</a:t>
            </a:r>
          </a:p>
          <a:p>
            <a:r>
              <a:rPr lang="en-US" sz="1800" dirty="0" smtClean="0">
                <a:solidFill>
                  <a:schemeClr val="tx1"/>
                </a:solidFill>
              </a:rPr>
              <a:t>Keker</a:t>
            </a:r>
            <a:r>
              <a:rPr lang="en-US" sz="1800" dirty="0">
                <a:solidFill>
                  <a:schemeClr val="tx1"/>
                </a:solidFill>
              </a:rPr>
              <a:t> </a:t>
            </a:r>
            <a:r>
              <a:rPr lang="en-US" sz="1800" dirty="0" smtClean="0">
                <a:solidFill>
                  <a:schemeClr val="tx1"/>
                </a:solidFill>
              </a:rPr>
              <a:t>&amp; Van Nest LLP</a:t>
            </a:r>
          </a:p>
          <a:p>
            <a:r>
              <a:rPr lang="en-US" sz="1800" dirty="0" smtClean="0">
                <a:solidFill>
                  <a:schemeClr val="tx1"/>
                </a:solidFill>
              </a:rPr>
              <a:t>San Francisco, California</a:t>
            </a:r>
          </a:p>
          <a:p>
            <a:endParaRPr lang="en-US" sz="1800" dirty="0" smtClean="0">
              <a:solidFill>
                <a:schemeClr val="tx1"/>
              </a:solidFill>
            </a:endParaRPr>
          </a:p>
          <a:p>
            <a:r>
              <a:rPr lang="en-US" sz="1800" dirty="0" smtClean="0">
                <a:solidFill>
                  <a:schemeClr val="tx1"/>
                </a:solidFill>
              </a:rPr>
              <a:t>Brian Stimson</a:t>
            </a:r>
          </a:p>
          <a:p>
            <a:r>
              <a:rPr lang="en-US" sz="1800" dirty="0" smtClean="0">
                <a:solidFill>
                  <a:schemeClr val="tx1"/>
                </a:solidFill>
              </a:rPr>
              <a:t>Alston &amp; Bird LLP</a:t>
            </a:r>
          </a:p>
          <a:p>
            <a:r>
              <a:rPr lang="en-US" sz="1800" dirty="0" smtClean="0">
                <a:solidFill>
                  <a:schemeClr val="tx1"/>
                </a:solidFill>
              </a:rPr>
              <a:t>Atlanta, Georgia</a:t>
            </a:r>
          </a:p>
          <a:p>
            <a:endParaRPr lang="en-US" sz="1800" dirty="0">
              <a:solidFill>
                <a:schemeClr val="tx1"/>
              </a:solidFill>
            </a:endParaRP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5414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Klaczak v. Consolidated Medical Transport</a:t>
            </a:r>
            <a:br>
              <a:rPr lang="en-US" sz="2800" i="1" dirty="0" smtClean="0"/>
            </a:br>
            <a:r>
              <a:rPr lang="en-US" sz="2000" dirty="0"/>
              <a:t>458 F. Supp. 2d </a:t>
            </a:r>
            <a:r>
              <a:rPr lang="en-US" sz="2000" dirty="0" smtClean="0"/>
              <a:t>622</a:t>
            </a:r>
            <a:r>
              <a:rPr lang="en-US" sz="2000" dirty="0"/>
              <a:t> </a:t>
            </a:r>
            <a:r>
              <a:rPr lang="en-US" sz="2000" dirty="0" smtClean="0"/>
              <a:t>(N.D</a:t>
            </a:r>
            <a:r>
              <a:rPr lang="en-US" sz="2000" dirty="0"/>
              <a:t>. Ill. 2006)</a:t>
            </a:r>
            <a:endParaRPr lang="en-US" sz="2000" i="1" dirty="0"/>
          </a:p>
        </p:txBody>
      </p:sp>
      <p:sp>
        <p:nvSpPr>
          <p:cNvPr id="3" name="Content Placeholder 2"/>
          <p:cNvSpPr>
            <a:spLocks noGrp="1"/>
          </p:cNvSpPr>
          <p:nvPr>
            <p:ph idx="1"/>
          </p:nvPr>
        </p:nvSpPr>
        <p:spPr>
          <a:xfrm>
            <a:off x="457200" y="1344752"/>
            <a:ext cx="8229600" cy="4781412"/>
          </a:xfrm>
        </p:spPr>
        <p:txBody>
          <a:bodyPr>
            <a:normAutofit/>
          </a:bodyPr>
          <a:lstStyle/>
          <a:p>
            <a:pPr marL="333375" indent="-282575" defTabSz="903288">
              <a:defRPr/>
            </a:pPr>
            <a:r>
              <a:rPr lang="en-US" sz="2000" i="1" dirty="0" smtClean="0"/>
              <a:t>Qui </a:t>
            </a:r>
            <a:r>
              <a:rPr lang="en-US" sz="2000" i="1" dirty="0"/>
              <a:t>tam</a:t>
            </a:r>
            <a:r>
              <a:rPr lang="en-US" sz="2000" dirty="0"/>
              <a:t> action premised on an alleged swapping scheme between ambulance companies and nonprofit hospitals in the Chicago </a:t>
            </a:r>
            <a:r>
              <a:rPr lang="en-US" sz="2000" dirty="0" smtClean="0"/>
              <a:t>area.</a:t>
            </a:r>
            <a:br>
              <a:rPr lang="en-US" sz="2000" dirty="0" smtClean="0"/>
            </a:br>
            <a:endParaRPr lang="en-US" sz="2000" dirty="0" smtClean="0"/>
          </a:p>
          <a:p>
            <a:pPr marL="333375" indent="-282575" defTabSz="903288">
              <a:defRPr/>
            </a:pPr>
            <a:r>
              <a:rPr lang="en-US" sz="2000" dirty="0" smtClean="0"/>
              <a:t>Relator alleged ambulance rates were “discounted” because </a:t>
            </a:r>
            <a:r>
              <a:rPr lang="en-US" sz="2000" dirty="0"/>
              <a:t>they were lower than both the Medicare fee schedule (MFS) and the “usual and customary” rates charged by </a:t>
            </a:r>
            <a:r>
              <a:rPr lang="en-US" sz="2000" dirty="0" smtClean="0"/>
              <a:t>ambulance companies.</a:t>
            </a:r>
            <a:br>
              <a:rPr lang="en-US" sz="2000" dirty="0" smtClean="0"/>
            </a:br>
            <a:endParaRPr lang="en-US" sz="2000" dirty="0" smtClean="0"/>
          </a:p>
          <a:p>
            <a:pPr marL="333375" indent="-282575" defTabSz="903288">
              <a:defRPr/>
            </a:pPr>
            <a:r>
              <a:rPr lang="en-US" sz="2000" dirty="0" smtClean="0"/>
              <a:t>But can a “discount” from a fee schedule or from competitor pricing be remuneration under the AKS?</a:t>
            </a:r>
          </a:p>
          <a:p>
            <a:pPr marL="333375" indent="-282575" defTabSz="903288">
              <a:defRPr/>
            </a:pPr>
            <a:endParaRPr lang="en-US" sz="2000" dirty="0"/>
          </a:p>
          <a:p>
            <a:pPr marL="333375" indent="-282575" defTabSz="903288">
              <a:defRPr/>
            </a:pPr>
            <a:r>
              <a:rPr lang="en-US" sz="2000" dirty="0" smtClean="0"/>
              <a:t>Judge Filip held that to determine whether a discount has been applied within the meaning of the AKS, we look to fair-market value (FMV) (</a:t>
            </a:r>
            <a:r>
              <a:rPr lang="en-US" sz="2000" dirty="0"/>
              <a:t>“the price that a willing buyer would pay a willing </a:t>
            </a:r>
            <a:r>
              <a:rPr lang="en-US" sz="2000" dirty="0" smtClean="0"/>
              <a:t>seller”).</a:t>
            </a:r>
            <a:endParaRPr lang="en-US" sz="2000" dirty="0"/>
          </a:p>
          <a:p>
            <a:pPr marL="450850" lvl="1" indent="0" defTabSz="903288">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30621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United States ex rel. Jamison v. McKesson Corporation</a:t>
            </a:r>
            <a:br>
              <a:rPr lang="en-US" sz="2800" i="1" dirty="0" smtClean="0"/>
            </a:br>
            <a:r>
              <a:rPr lang="en-US" sz="2000" dirty="0"/>
              <a:t>900 F. Supp. 2d </a:t>
            </a:r>
            <a:r>
              <a:rPr lang="en-US" sz="2000" dirty="0" smtClean="0"/>
              <a:t>683</a:t>
            </a:r>
            <a:r>
              <a:rPr lang="en-US" sz="2000" dirty="0"/>
              <a:t> </a:t>
            </a:r>
            <a:r>
              <a:rPr lang="en-US" sz="2000" dirty="0" smtClean="0"/>
              <a:t>(N.D</a:t>
            </a:r>
            <a:r>
              <a:rPr lang="en-US" sz="2000" dirty="0"/>
              <a:t>. Miss. 2012)</a:t>
            </a:r>
            <a:endParaRPr lang="en-US" sz="2000" i="1" dirty="0"/>
          </a:p>
        </p:txBody>
      </p:sp>
      <p:sp>
        <p:nvSpPr>
          <p:cNvPr id="3" name="Content Placeholder 2"/>
          <p:cNvSpPr>
            <a:spLocks noGrp="1"/>
          </p:cNvSpPr>
          <p:nvPr>
            <p:ph idx="1"/>
          </p:nvPr>
        </p:nvSpPr>
        <p:spPr>
          <a:xfrm>
            <a:off x="457200" y="1554480"/>
            <a:ext cx="8229600" cy="4571684"/>
          </a:xfrm>
        </p:spPr>
        <p:txBody>
          <a:bodyPr>
            <a:normAutofit fontScale="92500" lnSpcReduction="20000"/>
          </a:bodyPr>
          <a:lstStyle/>
          <a:p>
            <a:pPr marL="333375" indent="-282575" algn="just" defTabSz="903288">
              <a:defRPr/>
            </a:pPr>
            <a:r>
              <a:rPr lang="en-US" sz="2400" dirty="0" smtClean="0"/>
              <a:t>The Government accused MediNet of discounting contract billing services in order to induce referrals of Medicare Part B enteral services at skilled-nursing facilities (SNFs).</a:t>
            </a:r>
          </a:p>
          <a:p>
            <a:pPr marL="333375" indent="-282575" algn="just" defTabSz="903288">
              <a:defRPr/>
            </a:pPr>
            <a:endParaRPr lang="en-US" sz="2400" dirty="0"/>
          </a:p>
          <a:p>
            <a:pPr marL="333375" indent="-282575" algn="just" defTabSz="903288">
              <a:defRPr/>
            </a:pPr>
            <a:r>
              <a:rPr lang="en-US" sz="2400" dirty="0" smtClean="0"/>
              <a:t>Judge Aycock adopted the </a:t>
            </a:r>
            <a:r>
              <a:rPr lang="en-US" sz="2400" i="1" dirty="0" smtClean="0"/>
              <a:t>Klaczak</a:t>
            </a:r>
            <a:r>
              <a:rPr lang="en-US" sz="2400" dirty="0" smtClean="0"/>
              <a:t> model of FMV pricing, and concluded that MediNet had not discounted services below incremental costs or below FMV, as determined by competitive bidding.</a:t>
            </a:r>
          </a:p>
          <a:p>
            <a:pPr marL="333375" indent="-282575" algn="just" defTabSz="903288">
              <a:defRPr/>
            </a:pPr>
            <a:endParaRPr lang="en-US" sz="2400" dirty="0"/>
          </a:p>
          <a:p>
            <a:pPr marL="333375" indent="-282575" algn="just" defTabSz="903288">
              <a:defRPr/>
            </a:pPr>
            <a:r>
              <a:rPr lang="en-US" sz="2400" dirty="0" smtClean="0"/>
              <a:t>Judge Aycock:  “The </a:t>
            </a:r>
            <a:r>
              <a:rPr lang="en-US" sz="2400" dirty="0"/>
              <a:t>Government sought to highlight the fact that an incremental cost analysis was not the proper way to analyze profitability of a contract; however, Plaintiff failed to present evidence that such analysis was either illegal under the AKS or improper under standard accounting principles.” </a:t>
            </a:r>
            <a:r>
              <a:rPr lang="en-US" sz="2400" dirty="0" smtClean="0"/>
              <a:t> 900 </a:t>
            </a:r>
            <a:r>
              <a:rPr lang="en-US" sz="2400" dirty="0"/>
              <a:t>F. Supp. 2d at </a:t>
            </a:r>
            <a:r>
              <a:rPr lang="en-US" sz="2400" dirty="0" smtClean="0"/>
              <a:t>700.</a:t>
            </a:r>
            <a:endParaRPr lang="en-US" sz="2400" dirty="0"/>
          </a:p>
          <a:p>
            <a:pPr marL="450850" lvl="1" indent="0" defTabSz="903288">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30621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United States ex rel. Gale v. Omnicare, Inc.</a:t>
            </a:r>
            <a:br>
              <a:rPr lang="en-US" sz="2800" i="1" dirty="0" smtClean="0"/>
            </a:br>
            <a:r>
              <a:rPr lang="en-US" sz="2200" dirty="0"/>
              <a:t>No. 1:10-cv-127, </a:t>
            </a:r>
            <a:r>
              <a:rPr lang="en-US" sz="2200" dirty="0" smtClean="0"/>
              <a:t>(N.D</a:t>
            </a:r>
            <a:r>
              <a:rPr lang="en-US" sz="2200" dirty="0"/>
              <a:t>. Ohio, July 23, 2013)</a:t>
            </a:r>
            <a:endParaRPr lang="en-US" sz="2200" i="1" dirty="0"/>
          </a:p>
        </p:txBody>
      </p:sp>
      <p:sp>
        <p:nvSpPr>
          <p:cNvPr id="3" name="Content Placeholder 2"/>
          <p:cNvSpPr>
            <a:spLocks noGrp="1"/>
          </p:cNvSpPr>
          <p:nvPr>
            <p:ph idx="1"/>
          </p:nvPr>
        </p:nvSpPr>
        <p:spPr>
          <a:xfrm>
            <a:off x="457200" y="1417638"/>
            <a:ext cx="8229600" cy="4708526"/>
          </a:xfrm>
        </p:spPr>
        <p:txBody>
          <a:bodyPr>
            <a:normAutofit/>
          </a:bodyPr>
          <a:lstStyle/>
          <a:p>
            <a:pPr marL="333375" indent="-282575" defTabSz="903288">
              <a:spcBef>
                <a:spcPts val="1200"/>
              </a:spcBef>
              <a:defRPr/>
            </a:pPr>
            <a:r>
              <a:rPr lang="en-US" sz="2400" dirty="0" smtClean="0"/>
              <a:t>Relator alleged that Omnicare, a long term care pharmacy, provided illegal discounts on Medicare Part A business to SNFs in exchange for referrals of Medicare Part D patients.</a:t>
            </a:r>
          </a:p>
          <a:p>
            <a:pPr marL="333375" indent="-282575" defTabSz="903288">
              <a:spcBef>
                <a:spcPts val="1200"/>
              </a:spcBef>
              <a:defRPr/>
            </a:pPr>
            <a:r>
              <a:rPr lang="en-US" sz="2400" dirty="0" smtClean="0"/>
              <a:t>Relator filed a MSJ on a single SNF contract as a pre-trial test case, arguing that the illegal discounts were in the form of per diems below Omnicare’s usual and customary rate.</a:t>
            </a:r>
          </a:p>
          <a:p>
            <a:pPr marL="333375" indent="-282575" defTabSz="903288">
              <a:spcBef>
                <a:spcPts val="1200"/>
              </a:spcBef>
              <a:defRPr/>
            </a:pPr>
            <a:r>
              <a:rPr lang="en-US" sz="2400" dirty="0" smtClean="0"/>
              <a:t>The district court denied summary judgment and held that remuneration means a discount off what Omnicare would have charged in the complete absence of Part D business.</a:t>
            </a:r>
          </a:p>
          <a:p>
            <a:pPr marL="333375" indent="-282575" defTabSz="903288">
              <a:spcBef>
                <a:spcPts val="1200"/>
              </a:spcBef>
              <a:defRPr/>
            </a:pPr>
            <a:r>
              <a:rPr lang="en-US" sz="2400" dirty="0" smtClean="0"/>
              <a:t>Sent the case to the jury to consider Relator’s and Omnicare’s evidence; case settled before trial for $120 MM.</a:t>
            </a:r>
          </a:p>
          <a:p>
            <a:pPr marL="333375" indent="-282575" defTabSz="903288">
              <a:spcBef>
                <a:spcPts val="1200"/>
              </a:spcBef>
              <a:defRPr/>
            </a:pPr>
            <a:endParaRPr lang="en-US" sz="2400" dirty="0"/>
          </a:p>
          <a:p>
            <a:pPr marL="450850" lvl="1" indent="0" defTabSz="903288">
              <a:spcBef>
                <a:spcPts val="1200"/>
              </a:spcBef>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30621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i="1" dirty="0" smtClean="0"/>
              <a:t>United States ex rel. McDonough </a:t>
            </a:r>
            <a:br>
              <a:rPr lang="en-US" sz="3100" i="1" dirty="0" smtClean="0"/>
            </a:br>
            <a:r>
              <a:rPr lang="en-US" sz="3100" i="1" dirty="0" smtClean="0"/>
              <a:t>v. Symphony Diagnostics Services, Inc. </a:t>
            </a:r>
            <a:r>
              <a:rPr lang="en-US" sz="3100" i="1" dirty="0"/>
              <a:t/>
            </a:r>
            <a:br>
              <a:rPr lang="en-US" sz="3100" i="1" dirty="0"/>
            </a:br>
            <a:r>
              <a:rPr lang="en-US" sz="2400" dirty="0" smtClean="0"/>
              <a:t>36 F.Supp.3d 773 (S.D. Ohio 2014)</a:t>
            </a:r>
            <a:endParaRPr lang="en-US" sz="2400" dirty="0"/>
          </a:p>
        </p:txBody>
      </p:sp>
      <p:sp>
        <p:nvSpPr>
          <p:cNvPr id="3" name="Content Placeholder 2"/>
          <p:cNvSpPr>
            <a:spLocks noGrp="1"/>
          </p:cNvSpPr>
          <p:nvPr>
            <p:ph idx="1"/>
          </p:nvPr>
        </p:nvSpPr>
        <p:spPr>
          <a:xfrm>
            <a:off x="457200" y="1570892"/>
            <a:ext cx="8229600" cy="4555271"/>
          </a:xfrm>
        </p:spPr>
        <p:txBody>
          <a:bodyPr>
            <a:normAutofit/>
          </a:bodyPr>
          <a:lstStyle/>
          <a:p>
            <a:pPr marL="393700" algn="just" defTabSz="903288">
              <a:spcBef>
                <a:spcPts val="1200"/>
              </a:spcBef>
              <a:defRPr/>
            </a:pPr>
            <a:r>
              <a:rPr lang="en-US" sz="2400" dirty="0" smtClean="0"/>
              <a:t>Relator alleged that Mobilex, a national mobile x-ray provider, provided below-cost Part A services to thousands of SNFs in exchange for referrals of Part B patients</a:t>
            </a:r>
          </a:p>
          <a:p>
            <a:pPr marL="393700" algn="just" defTabSz="903288">
              <a:spcBef>
                <a:spcPts val="1200"/>
              </a:spcBef>
              <a:defRPr/>
            </a:pPr>
            <a:r>
              <a:rPr lang="en-US" sz="2400" dirty="0" smtClean="0"/>
              <a:t>Relator’s position was that:</a:t>
            </a:r>
          </a:p>
          <a:p>
            <a:pPr marL="793750" lvl="1" algn="just" defTabSz="903288">
              <a:spcBef>
                <a:spcPts val="1200"/>
              </a:spcBef>
              <a:defRPr/>
            </a:pPr>
            <a:r>
              <a:rPr lang="en-US" sz="2000" dirty="0" smtClean="0"/>
              <a:t>FMV approach did not apply because Part A pricing supposedly reflected volume or value of Part B referrals, and mobile x-ray industry was supposedly tainted by widespread swapping</a:t>
            </a:r>
          </a:p>
          <a:p>
            <a:pPr marL="793750" lvl="1" algn="just" defTabSz="903288">
              <a:spcBef>
                <a:spcPts val="1200"/>
              </a:spcBef>
              <a:defRPr/>
            </a:pPr>
            <a:r>
              <a:rPr lang="en-US" sz="2000" dirty="0" smtClean="0"/>
              <a:t>Full-loaded cost was the only lawful cost measure</a:t>
            </a:r>
          </a:p>
          <a:p>
            <a:pPr marL="393700" algn="just" defTabSz="903288">
              <a:spcBef>
                <a:spcPts val="1200"/>
              </a:spcBef>
              <a:defRPr/>
            </a:pPr>
            <a:r>
              <a:rPr lang="en-US" sz="2400" dirty="0" smtClean="0"/>
              <a:t>Judge Marbley granted Mobilex’s MSJ after adopting </a:t>
            </a:r>
            <a:r>
              <a:rPr lang="en-US" sz="2400" i="1" dirty="0" smtClean="0"/>
              <a:t>Jamison</a:t>
            </a:r>
            <a:r>
              <a:rPr lang="en-US" sz="2400" dirty="0" smtClean="0"/>
              <a:t> and holding that incremental cost is a lawful measure</a:t>
            </a:r>
            <a:endParaRPr lang="en-US" sz="24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30621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United States ex rel. Carlisle v. Pacific Ambulance Inc.</a:t>
            </a:r>
            <a:br>
              <a:rPr lang="en-US" sz="2800" i="1" dirty="0" smtClean="0"/>
            </a:br>
            <a:r>
              <a:rPr lang="en-US" sz="2200" dirty="0" smtClean="0"/>
              <a:t>No. 3:09-cv-02628 (S.D. Cal. May 7, 2015)</a:t>
            </a:r>
            <a:endParaRPr lang="en-US" sz="2800" i="1" dirty="0"/>
          </a:p>
        </p:txBody>
      </p:sp>
      <p:sp>
        <p:nvSpPr>
          <p:cNvPr id="3" name="Content Placeholder 2"/>
          <p:cNvSpPr>
            <a:spLocks noGrp="1"/>
          </p:cNvSpPr>
          <p:nvPr>
            <p:ph idx="1"/>
          </p:nvPr>
        </p:nvSpPr>
        <p:spPr>
          <a:xfrm>
            <a:off x="457200" y="1535722"/>
            <a:ext cx="8229600" cy="4590441"/>
          </a:xfrm>
        </p:spPr>
        <p:txBody>
          <a:bodyPr>
            <a:normAutofit/>
          </a:bodyPr>
          <a:lstStyle/>
          <a:p>
            <a:pPr marL="333375" indent="-282575" defTabSz="903288">
              <a:defRPr/>
            </a:pPr>
            <a:r>
              <a:rPr lang="en-US" sz="2400" dirty="0" smtClean="0"/>
              <a:t> Relator was the CEO of an ambulance company in So. Cal. who alleged that five of his competitors engaged in swapping schemes with hospitals and SNFs.</a:t>
            </a:r>
          </a:p>
          <a:p>
            <a:pPr marL="50800" indent="0" defTabSz="903288">
              <a:buNone/>
              <a:defRPr/>
            </a:pPr>
            <a:endParaRPr lang="en-US" sz="2400" dirty="0" smtClean="0"/>
          </a:p>
          <a:p>
            <a:pPr marL="333375" indent="-282575" defTabSz="903288">
              <a:defRPr/>
            </a:pPr>
            <a:r>
              <a:rPr lang="en-US" sz="2400" dirty="0" smtClean="0"/>
              <a:t>The defendants supposedly offered hospitals and SNFs discounts of 50 to 100 percent on Medicare Part A transports in exchange for access to Medicare Part B business.</a:t>
            </a:r>
          </a:p>
          <a:p>
            <a:pPr marL="50800" indent="0" defTabSz="903288">
              <a:buNone/>
              <a:defRPr/>
            </a:pPr>
            <a:endParaRPr lang="en-US" sz="2400" dirty="0" smtClean="0"/>
          </a:p>
          <a:p>
            <a:pPr marL="333375" indent="-282575" defTabSz="903288">
              <a:defRPr/>
            </a:pPr>
            <a:r>
              <a:rPr lang="en-US" sz="2400" dirty="0" smtClean="0"/>
              <a:t>The defendants collectively paid $11.5 MM to resolve the allegations by the relators.</a:t>
            </a:r>
            <a:endParaRPr lang="en-US" sz="2400" dirty="0"/>
          </a:p>
          <a:p>
            <a:pPr marL="450850" lvl="1" indent="0" defTabSz="903288">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30621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Unique Issues in Defending </a:t>
            </a:r>
            <a:br>
              <a:rPr lang="en-US" sz="2800" dirty="0" smtClean="0"/>
            </a:br>
            <a:r>
              <a:rPr lang="en-US" sz="2800" u="sng" dirty="0" smtClean="0"/>
              <a:t>FCA Claims Based on “Swapping” Allegations </a:t>
            </a:r>
            <a:endParaRPr lang="en-US" sz="2800" u="sng" dirty="0"/>
          </a:p>
        </p:txBody>
      </p:sp>
      <p:sp>
        <p:nvSpPr>
          <p:cNvPr id="3" name="Content Placeholder 2"/>
          <p:cNvSpPr>
            <a:spLocks noGrp="1"/>
          </p:cNvSpPr>
          <p:nvPr>
            <p:ph idx="1"/>
          </p:nvPr>
        </p:nvSpPr>
        <p:spPr>
          <a:xfrm>
            <a:off x="457200" y="1344752"/>
            <a:ext cx="8229600" cy="4781412"/>
          </a:xfrm>
        </p:spPr>
        <p:txBody>
          <a:bodyPr>
            <a:normAutofit/>
          </a:bodyPr>
          <a:lstStyle/>
          <a:p>
            <a:pPr marL="333375" indent="-282575" defTabSz="903288">
              <a:defRPr/>
            </a:pPr>
            <a:endParaRPr lang="en-US" sz="2400" dirty="0" smtClean="0"/>
          </a:p>
          <a:p>
            <a:pPr marL="333375" indent="-282575" defTabSz="903288">
              <a:defRPr/>
            </a:pPr>
            <a:r>
              <a:rPr lang="en-US" sz="2000" dirty="0" smtClean="0"/>
              <a:t>Defining “remuneration”:  A discount from what?</a:t>
            </a:r>
          </a:p>
          <a:p>
            <a:pPr marL="50800" indent="0" defTabSz="903288">
              <a:buNone/>
              <a:defRPr/>
            </a:pPr>
            <a:endParaRPr lang="en-US" sz="2000" dirty="0"/>
          </a:p>
          <a:p>
            <a:pPr marL="333375" indent="-282575" defTabSz="903288">
              <a:defRPr/>
            </a:pPr>
            <a:r>
              <a:rPr lang="en-US" sz="2000" dirty="0" smtClean="0"/>
              <a:t>Litigating the AKS requirement of criminal intent</a:t>
            </a:r>
          </a:p>
          <a:p>
            <a:pPr marL="333375" indent="-282575" defTabSz="903288">
              <a:defRPr/>
            </a:pPr>
            <a:endParaRPr lang="en-US" sz="2000" dirty="0"/>
          </a:p>
          <a:p>
            <a:pPr marL="333375" indent="-282575" defTabSz="903288">
              <a:defRPr/>
            </a:pPr>
            <a:r>
              <a:rPr lang="en-US" sz="2000" dirty="0" smtClean="0"/>
              <a:t>Burden of Proof</a:t>
            </a:r>
          </a:p>
          <a:p>
            <a:pPr marL="333375" indent="-282575" defTabSz="903288">
              <a:defRPr/>
            </a:pPr>
            <a:endParaRPr lang="en-US" sz="2000" dirty="0"/>
          </a:p>
          <a:p>
            <a:pPr marL="333375" indent="-282575" defTabSz="903288">
              <a:defRPr/>
            </a:pPr>
            <a:r>
              <a:rPr lang="en-US" sz="2000" dirty="0" smtClean="0"/>
              <a:t>Statutory Discount Exception</a:t>
            </a:r>
          </a:p>
          <a:p>
            <a:pPr marL="333375" indent="-282575" defTabSz="903288">
              <a:defRPr/>
            </a:pPr>
            <a:endParaRPr lang="en-US" sz="2000" dirty="0"/>
          </a:p>
          <a:p>
            <a:pPr marL="333375" indent="-282575" defTabSz="903288">
              <a:defRPr/>
            </a:pPr>
            <a:r>
              <a:rPr lang="en-US" sz="2000" dirty="0" smtClean="0"/>
              <a:t>Discount Safe Harbor</a:t>
            </a:r>
          </a:p>
          <a:p>
            <a:pPr marL="333375" indent="-282575" defTabSz="903288">
              <a:defRPr/>
            </a:pPr>
            <a:endParaRPr lang="en-US" sz="2000" dirty="0"/>
          </a:p>
          <a:p>
            <a:pPr marL="333375" indent="-282575" defTabSz="903288">
              <a:defRPr/>
            </a:pPr>
            <a:endParaRPr lang="en-US" sz="2000" dirty="0" smtClean="0"/>
          </a:p>
          <a:p>
            <a:pPr marL="333375" indent="-282575" defTabSz="903288">
              <a:defRPr/>
            </a:pPr>
            <a:endParaRPr lang="en-US" sz="2000" dirty="0"/>
          </a:p>
          <a:p>
            <a:pPr marL="333375" indent="-282575" defTabSz="903288">
              <a:defRPr/>
            </a:pPr>
            <a:endParaRPr lang="en-US" sz="2000" dirty="0" smtClean="0"/>
          </a:p>
          <a:p>
            <a:pPr marL="333375" indent="-282575" defTabSz="903288">
              <a:defRPr/>
            </a:pPr>
            <a:endParaRPr lang="en-US" sz="2400" dirty="0"/>
          </a:p>
          <a:p>
            <a:pPr marL="450850" lvl="1" indent="0" defTabSz="903288">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30621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33375" indent="-282575" defTabSz="903288">
              <a:defRPr/>
            </a:pPr>
            <a:r>
              <a:rPr lang="en-US" sz="2800" u="sng" dirty="0"/>
              <a:t>Defining “remuneration”:  A discount from what</a:t>
            </a:r>
            <a:r>
              <a:rPr lang="en-US" sz="2800" dirty="0"/>
              <a:t>?</a:t>
            </a:r>
          </a:p>
        </p:txBody>
      </p:sp>
      <p:sp>
        <p:nvSpPr>
          <p:cNvPr id="3" name="Content Placeholder 2"/>
          <p:cNvSpPr>
            <a:spLocks noGrp="1"/>
          </p:cNvSpPr>
          <p:nvPr>
            <p:ph idx="1"/>
          </p:nvPr>
        </p:nvSpPr>
        <p:spPr>
          <a:xfrm>
            <a:off x="457200" y="1344752"/>
            <a:ext cx="8229600" cy="4781412"/>
          </a:xfrm>
        </p:spPr>
        <p:txBody>
          <a:bodyPr>
            <a:noAutofit/>
          </a:bodyPr>
          <a:lstStyle/>
          <a:p>
            <a:pPr marL="333375" indent="-282575" algn="just" defTabSz="903288">
              <a:spcBef>
                <a:spcPts val="1200"/>
              </a:spcBef>
              <a:defRPr/>
            </a:pPr>
            <a:r>
              <a:rPr lang="en-US" sz="2400" dirty="0" smtClean="0"/>
              <a:t>Since </a:t>
            </a:r>
            <a:r>
              <a:rPr lang="en-US" sz="2400" i="1" dirty="0" smtClean="0"/>
              <a:t>Jamison</a:t>
            </a:r>
            <a:r>
              <a:rPr lang="en-US" sz="2400" dirty="0" smtClean="0"/>
              <a:t>, the DOJ has argued in Statements of Interest that remuneration is conferred in an exchange where the price is at FMV and exceeds the defendant’s costs.</a:t>
            </a:r>
          </a:p>
          <a:p>
            <a:pPr marL="333375" indent="-282575" defTabSz="903288">
              <a:spcBef>
                <a:spcPts val="1200"/>
              </a:spcBef>
              <a:defRPr/>
            </a:pPr>
            <a:r>
              <a:rPr lang="en-US" sz="2400" dirty="0" smtClean="0"/>
              <a:t>No district court has accepted this “FMV kickback” theory in a swapping cases that has gone to summary judgment or trial.</a:t>
            </a:r>
          </a:p>
          <a:p>
            <a:pPr marL="333375" indent="-282575" defTabSz="903288">
              <a:spcBef>
                <a:spcPts val="1200"/>
              </a:spcBef>
              <a:spcAft>
                <a:spcPts val="1200"/>
              </a:spcAft>
              <a:defRPr/>
            </a:pPr>
            <a:r>
              <a:rPr lang="en-US" sz="2400" dirty="0" smtClean="0"/>
              <a:t>Potential “comparison points” for remuneration:</a:t>
            </a:r>
          </a:p>
          <a:p>
            <a:pPr marL="733425" lvl="1" indent="-282575" defTabSz="903288">
              <a:spcBef>
                <a:spcPts val="0"/>
              </a:spcBef>
              <a:defRPr/>
            </a:pPr>
            <a:r>
              <a:rPr lang="en-US" sz="2400" dirty="0" smtClean="0"/>
              <a:t>MFS </a:t>
            </a:r>
            <a:endParaRPr lang="en-US" sz="2400" dirty="0"/>
          </a:p>
          <a:p>
            <a:pPr marL="733425" lvl="1" indent="-282575" defTabSz="903288">
              <a:spcBef>
                <a:spcPts val="0"/>
              </a:spcBef>
              <a:defRPr/>
            </a:pPr>
            <a:r>
              <a:rPr lang="en-US" sz="2400" dirty="0" smtClean="0"/>
              <a:t>List Prices </a:t>
            </a:r>
          </a:p>
          <a:p>
            <a:pPr marL="733425" lvl="1" indent="-282575" defTabSz="903288">
              <a:spcBef>
                <a:spcPts val="0"/>
              </a:spcBef>
              <a:defRPr/>
            </a:pPr>
            <a:r>
              <a:rPr lang="en-US" sz="2400" dirty="0" smtClean="0"/>
              <a:t>“Usual and customary” pricing</a:t>
            </a:r>
            <a:r>
              <a:rPr lang="en-US" sz="2400" dirty="0"/>
              <a:t> </a:t>
            </a:r>
            <a:endParaRPr lang="en-US" sz="2400" dirty="0" smtClean="0"/>
          </a:p>
          <a:p>
            <a:pPr marL="733425" lvl="1" indent="-282575" defTabSz="903288">
              <a:spcBef>
                <a:spcPts val="0"/>
              </a:spcBef>
              <a:defRPr/>
            </a:pPr>
            <a:r>
              <a:rPr lang="en-US" sz="2400" dirty="0" smtClean="0"/>
              <a:t>FMV (competitive bidding or market pricing)</a:t>
            </a:r>
          </a:p>
          <a:p>
            <a:pPr marL="733425" lvl="1" indent="-282575" defTabSz="903288">
              <a:spcBef>
                <a:spcPts val="0"/>
              </a:spcBef>
              <a:defRPr/>
            </a:pPr>
            <a:r>
              <a:rPr lang="en-US" sz="2400" dirty="0" smtClean="0"/>
              <a:t>Total cost or “fully loaded” pricing</a:t>
            </a:r>
          </a:p>
          <a:p>
            <a:pPr marL="733425" lvl="1" indent="-282575" defTabSz="903288">
              <a:spcBef>
                <a:spcPts val="0"/>
              </a:spcBef>
              <a:defRPr/>
            </a:pPr>
            <a:r>
              <a:rPr lang="en-US" sz="2400" dirty="0" smtClean="0"/>
              <a:t>Incremental cost pricing</a:t>
            </a:r>
            <a:endParaRPr lang="en-US" sz="24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5127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33375" indent="-282575" defTabSz="903288">
              <a:defRPr/>
            </a:pPr>
            <a:r>
              <a:rPr lang="en-US" sz="2800" u="sng" dirty="0"/>
              <a:t>Defining “remuneration”:  A discount from what</a:t>
            </a:r>
            <a:r>
              <a:rPr lang="en-US" sz="2800" dirty="0"/>
              <a:t>?</a:t>
            </a:r>
          </a:p>
        </p:txBody>
      </p:sp>
      <p:sp>
        <p:nvSpPr>
          <p:cNvPr id="3" name="Content Placeholder 2"/>
          <p:cNvSpPr>
            <a:spLocks noGrp="1"/>
          </p:cNvSpPr>
          <p:nvPr>
            <p:ph idx="1"/>
          </p:nvPr>
        </p:nvSpPr>
        <p:spPr>
          <a:xfrm>
            <a:off x="457199" y="1344752"/>
            <a:ext cx="8393723" cy="4781412"/>
          </a:xfrm>
        </p:spPr>
        <p:txBody>
          <a:bodyPr>
            <a:noAutofit/>
          </a:bodyPr>
          <a:lstStyle/>
          <a:p>
            <a:pPr marL="333375" indent="-282575" defTabSz="903288">
              <a:spcBef>
                <a:spcPts val="1200"/>
              </a:spcBef>
              <a:defRPr/>
            </a:pPr>
            <a:r>
              <a:rPr lang="en-US" sz="2400" dirty="0" smtClean="0"/>
              <a:t>Takeaways on FMV:</a:t>
            </a:r>
          </a:p>
          <a:p>
            <a:pPr marL="733425" lvl="1" indent="-282575" defTabSz="903288">
              <a:spcBef>
                <a:spcPts val="1200"/>
              </a:spcBef>
              <a:defRPr/>
            </a:pPr>
            <a:r>
              <a:rPr lang="en-US" sz="2000" dirty="0" smtClean="0"/>
              <a:t>MFS, list, and “usual and customary” prices are not necessarily FMV.</a:t>
            </a:r>
          </a:p>
          <a:p>
            <a:pPr marL="733425" lvl="1" indent="-282575" defTabSz="903288">
              <a:spcBef>
                <a:spcPts val="1200"/>
              </a:spcBef>
              <a:defRPr/>
            </a:pPr>
            <a:r>
              <a:rPr lang="en-US" sz="2000" dirty="0" smtClean="0"/>
              <a:t>A reliable and credible competitive market analysis may be critical.</a:t>
            </a:r>
          </a:p>
          <a:p>
            <a:pPr marL="733425" lvl="1" indent="-282575" defTabSz="903288">
              <a:spcBef>
                <a:spcPts val="1200"/>
              </a:spcBef>
              <a:defRPr/>
            </a:pPr>
            <a:r>
              <a:rPr lang="en-US" sz="2000" dirty="0" smtClean="0"/>
              <a:t>Competitive market analysis may look at competitiveness of the market generally, competitor pricing, or both.</a:t>
            </a:r>
          </a:p>
          <a:p>
            <a:pPr marL="733425" lvl="1" indent="-282575" defTabSz="903288">
              <a:spcBef>
                <a:spcPts val="1200"/>
              </a:spcBef>
              <a:defRPr/>
            </a:pPr>
            <a:r>
              <a:rPr lang="en-US" sz="2000" dirty="0" smtClean="0"/>
              <a:t>Relators may argue that the market is tainted based on nothing more than the OIG’s informal guidance, which reaches no such conclusion.</a:t>
            </a:r>
          </a:p>
          <a:p>
            <a:pPr marL="733425" lvl="1" indent="-282575" defTabSz="903288">
              <a:spcBef>
                <a:spcPts val="1200"/>
              </a:spcBef>
              <a:defRPr/>
            </a:pPr>
            <a:r>
              <a:rPr lang="en-US" sz="2000" dirty="0" smtClean="0"/>
              <a:t>Relators and the DOJ use the same putative expert(s), which may eventually present a </a:t>
            </a:r>
            <a:r>
              <a:rPr lang="en-US" sz="2000" i="1" dirty="0" smtClean="0"/>
              <a:t>Daubert</a:t>
            </a:r>
            <a:r>
              <a:rPr lang="en-US" sz="2000" dirty="0" smtClean="0"/>
              <a:t> problem for them.</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03738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33375" indent="-282575" defTabSz="903288">
              <a:defRPr/>
            </a:pPr>
            <a:r>
              <a:rPr lang="en-US" sz="2800" u="sng" dirty="0"/>
              <a:t>Defining “remuneration”:  A discount from what</a:t>
            </a:r>
            <a:r>
              <a:rPr lang="en-US" sz="2800" dirty="0"/>
              <a:t>?</a:t>
            </a:r>
          </a:p>
        </p:txBody>
      </p:sp>
      <p:sp>
        <p:nvSpPr>
          <p:cNvPr id="3" name="Content Placeholder 2"/>
          <p:cNvSpPr>
            <a:spLocks noGrp="1"/>
          </p:cNvSpPr>
          <p:nvPr>
            <p:ph idx="1"/>
          </p:nvPr>
        </p:nvSpPr>
        <p:spPr>
          <a:xfrm>
            <a:off x="457199" y="1172308"/>
            <a:ext cx="8393723" cy="4953856"/>
          </a:xfrm>
        </p:spPr>
        <p:txBody>
          <a:bodyPr>
            <a:noAutofit/>
          </a:bodyPr>
          <a:lstStyle/>
          <a:p>
            <a:pPr marL="333375" indent="-282575" defTabSz="903288">
              <a:spcBef>
                <a:spcPts val="1200"/>
              </a:spcBef>
              <a:defRPr/>
            </a:pPr>
            <a:r>
              <a:rPr lang="en-US" sz="2400" dirty="0" smtClean="0"/>
              <a:t>Takeaways on cost:</a:t>
            </a:r>
          </a:p>
          <a:p>
            <a:pPr marL="733425" lvl="1" indent="-282575" defTabSz="903288">
              <a:spcBef>
                <a:spcPts val="1200"/>
              </a:spcBef>
              <a:defRPr/>
            </a:pPr>
            <a:r>
              <a:rPr lang="en-US" sz="2000" dirty="0" smtClean="0"/>
              <a:t>Pricing decisions are prospective and should be judged based on the information that is available when they are made.</a:t>
            </a:r>
          </a:p>
          <a:p>
            <a:pPr marL="733425" lvl="1" indent="-282575" defTabSz="903288">
              <a:spcBef>
                <a:spcPts val="1200"/>
              </a:spcBef>
              <a:defRPr/>
            </a:pPr>
            <a:r>
              <a:rPr lang="en-US" sz="2000" dirty="0"/>
              <a:t>The OIG guidance uses the term “fully-loaded cost,” but it is not binding, and involves discrete and simplistic facts</a:t>
            </a:r>
            <a:r>
              <a:rPr lang="en-US" sz="2000" dirty="0" smtClean="0"/>
              <a:t>.</a:t>
            </a:r>
          </a:p>
          <a:p>
            <a:pPr marL="733425" lvl="1" indent="-282575" defTabSz="903288">
              <a:spcBef>
                <a:spcPts val="1200"/>
              </a:spcBef>
              <a:defRPr/>
            </a:pPr>
            <a:r>
              <a:rPr lang="en-US" sz="2000" dirty="0" smtClean="0"/>
              <a:t>The fully-loaded cost method is not used in the real word precisely because, as Judge Marbley noted, it would produce absurd results.</a:t>
            </a:r>
            <a:endParaRPr lang="en-US" sz="1600" dirty="0" smtClean="0"/>
          </a:p>
          <a:p>
            <a:pPr marL="733425" lvl="1" indent="-282575" defTabSz="903288">
              <a:spcBef>
                <a:spcPts val="1200"/>
              </a:spcBef>
              <a:defRPr/>
            </a:pPr>
            <a:r>
              <a:rPr lang="en-US" sz="2000" dirty="0" smtClean="0"/>
              <a:t>Relators may argue that incremental cost should include at least some subcategories of G&amp;A.</a:t>
            </a:r>
          </a:p>
          <a:p>
            <a:pPr marL="733425" lvl="1" indent="-282575" defTabSz="903288">
              <a:spcBef>
                <a:spcPts val="1200"/>
              </a:spcBef>
              <a:defRPr/>
            </a:pPr>
            <a:r>
              <a:rPr lang="en-US" sz="2000" dirty="0" smtClean="0"/>
              <a:t>It may be impracticable to reliably calculate incremental cost at sub-corporate levels or for specific contracts or transactions.</a:t>
            </a:r>
          </a:p>
          <a:p>
            <a:pPr marL="733425" lvl="1" indent="-282575" defTabSz="903288">
              <a:spcBef>
                <a:spcPts val="1200"/>
              </a:spcBef>
              <a:defRPr/>
            </a:pPr>
            <a:r>
              <a:rPr lang="en-US" sz="2000" dirty="0" smtClean="0"/>
              <a:t>Relators and the DOJ use the same putative expert(s) repeatedly, which may eventually present a </a:t>
            </a:r>
            <a:r>
              <a:rPr lang="en-US" sz="2000" i="1" dirty="0" smtClean="0"/>
              <a:t>Daubert</a:t>
            </a:r>
            <a:r>
              <a:rPr lang="en-US" sz="2000" dirty="0" smtClean="0"/>
              <a:t> problem for them.</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98678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33375" indent="-282575" defTabSz="903288">
              <a:defRPr/>
            </a:pPr>
            <a:r>
              <a:rPr lang="en-US" sz="2800" u="sng" dirty="0"/>
              <a:t>Litigating the AKS requirement of criminal intent</a:t>
            </a:r>
          </a:p>
        </p:txBody>
      </p:sp>
      <p:sp>
        <p:nvSpPr>
          <p:cNvPr id="3" name="Content Placeholder 2"/>
          <p:cNvSpPr>
            <a:spLocks noGrp="1"/>
          </p:cNvSpPr>
          <p:nvPr>
            <p:ph idx="1"/>
          </p:nvPr>
        </p:nvSpPr>
        <p:spPr>
          <a:xfrm>
            <a:off x="457200" y="1344752"/>
            <a:ext cx="8229600" cy="4781412"/>
          </a:xfrm>
        </p:spPr>
        <p:txBody>
          <a:bodyPr>
            <a:normAutofit/>
          </a:bodyPr>
          <a:lstStyle/>
          <a:p>
            <a:pPr marL="333375" indent="-282575" algn="just" defTabSz="903288">
              <a:spcBef>
                <a:spcPts val="1200"/>
              </a:spcBef>
              <a:defRPr/>
            </a:pPr>
            <a:r>
              <a:rPr lang="en-US" sz="2400" dirty="0" smtClean="0"/>
              <a:t>The </a:t>
            </a:r>
            <a:r>
              <a:rPr lang="en-US" sz="2400" dirty="0"/>
              <a:t>AKS is a criminal </a:t>
            </a:r>
            <a:r>
              <a:rPr lang="en-US" sz="2400" dirty="0" smtClean="0"/>
              <a:t>statute; a criminal </a:t>
            </a:r>
            <a:r>
              <a:rPr lang="en-US" sz="2400" i="1" dirty="0" smtClean="0"/>
              <a:t>mens </a:t>
            </a:r>
            <a:r>
              <a:rPr lang="en-US" sz="2400" i="1" dirty="0"/>
              <a:t>rea</a:t>
            </a:r>
            <a:r>
              <a:rPr lang="en-US" sz="2400" dirty="0"/>
              <a:t> </a:t>
            </a:r>
            <a:r>
              <a:rPr lang="en-US" sz="2400" dirty="0" smtClean="0"/>
              <a:t>is necessary to prove the underlying AKS violation for a FCA claim.</a:t>
            </a:r>
          </a:p>
          <a:p>
            <a:pPr marL="333375" indent="-282575" algn="just" defTabSz="903288">
              <a:spcBef>
                <a:spcPts val="1200"/>
              </a:spcBef>
              <a:defRPr/>
            </a:pPr>
            <a:r>
              <a:rPr lang="en-US" sz="2400" dirty="0" smtClean="0"/>
              <a:t>The standard of </a:t>
            </a:r>
            <a:r>
              <a:rPr lang="en-US" sz="2400" i="1" dirty="0"/>
              <a:t>knowing</a:t>
            </a:r>
            <a:r>
              <a:rPr lang="en-US" sz="2400" dirty="0"/>
              <a:t> and </a:t>
            </a:r>
            <a:r>
              <a:rPr lang="en-US" sz="2400" i="1" dirty="0"/>
              <a:t>willful</a:t>
            </a:r>
            <a:r>
              <a:rPr lang="en-US" sz="2400" dirty="0"/>
              <a:t> intent </a:t>
            </a:r>
            <a:r>
              <a:rPr lang="en-US" sz="2400" dirty="0" smtClean="0"/>
              <a:t>conditions liability </a:t>
            </a:r>
            <a:r>
              <a:rPr lang="en-US" sz="2400" dirty="0"/>
              <a:t>on proof that the defendant acted “intentionally and purposely and </a:t>
            </a:r>
            <a:r>
              <a:rPr lang="en-US" sz="2400" i="1" u="sng" dirty="0"/>
              <a:t>with the intent to do something the law forbids</a:t>
            </a:r>
            <a:r>
              <a:rPr lang="en-US" sz="2400" dirty="0"/>
              <a:t>, that is, with the bad purpose to disobey or to disregard the law.”</a:t>
            </a:r>
            <a:r>
              <a:rPr lang="en-US" sz="2400" dirty="0" smtClean="0"/>
              <a:t>  </a:t>
            </a:r>
            <a:r>
              <a:rPr lang="en-US" sz="2400" i="1" dirty="0" smtClean="0"/>
              <a:t>Bryan </a:t>
            </a:r>
            <a:r>
              <a:rPr lang="en-US" sz="2400" i="1" dirty="0"/>
              <a:t>v. United States</a:t>
            </a:r>
            <a:r>
              <a:rPr lang="en-US" sz="2400" dirty="0"/>
              <a:t>, 524 U.S. 184, 190 (1998</a:t>
            </a:r>
            <a:r>
              <a:rPr lang="en-US" sz="2400" dirty="0" smtClean="0"/>
              <a:t>).</a:t>
            </a:r>
          </a:p>
          <a:p>
            <a:pPr marL="333375" indent="-282575" algn="just" defTabSz="903288">
              <a:spcBef>
                <a:spcPts val="1200"/>
              </a:spcBef>
              <a:defRPr/>
            </a:pPr>
            <a:r>
              <a:rPr lang="en-US" sz="2400" i="1" dirty="0" smtClean="0"/>
              <a:t>Klaczak</a:t>
            </a:r>
            <a:r>
              <a:rPr lang="en-US" sz="2400" dirty="0" smtClean="0"/>
              <a:t> and </a:t>
            </a:r>
            <a:r>
              <a:rPr lang="en-US" sz="2400" i="1" dirty="0" smtClean="0"/>
              <a:t>McDonough</a:t>
            </a:r>
            <a:r>
              <a:rPr lang="en-US" sz="2400" dirty="0" smtClean="0"/>
              <a:t> adopt rule that indirect or circumstantial evidence must be “robust” and tend to exclude legitimate or negligent explanations for conduct; a “chain of inferences” is not sufficient.</a:t>
            </a:r>
            <a:endParaRPr lang="en-US" sz="2400" dirty="0"/>
          </a:p>
          <a:p>
            <a:pPr marL="450850" lvl="1" indent="0" defTabSz="903288">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18665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About Us</a:t>
            </a:r>
            <a:endParaRPr lang="en-US" sz="2800" u="sng" dirty="0"/>
          </a:p>
        </p:txBody>
      </p:sp>
      <p:sp>
        <p:nvSpPr>
          <p:cNvPr id="3" name="Content Placeholder 2"/>
          <p:cNvSpPr>
            <a:spLocks noGrp="1"/>
          </p:cNvSpPr>
          <p:nvPr>
            <p:ph idx="1"/>
          </p:nvPr>
        </p:nvSpPr>
        <p:spPr>
          <a:xfrm>
            <a:off x="457200" y="1316736"/>
            <a:ext cx="8229600" cy="2381331"/>
          </a:xfrm>
        </p:spPr>
        <p:txBody>
          <a:bodyPr>
            <a:normAutofit lnSpcReduction="10000"/>
          </a:bodyPr>
          <a:lstStyle/>
          <a:p>
            <a:pPr marL="0" indent="0" algn="just">
              <a:buNone/>
            </a:pPr>
            <a:r>
              <a:rPr lang="en-US" sz="2000" dirty="0" smtClean="0"/>
              <a:t>Ben Berkowitz, Keker &amp; Van Nest LLP</a:t>
            </a:r>
          </a:p>
          <a:p>
            <a:pPr algn="just"/>
            <a:r>
              <a:rPr lang="en-US" sz="1600" dirty="0"/>
              <a:t>T</a:t>
            </a:r>
            <a:r>
              <a:rPr lang="en-US" sz="1600" dirty="0" smtClean="0"/>
              <a:t>rial and appellate lawyer with experience in False Claims Act (FCA) and Anti-Kickback Statute (AKS) investigations and litigation</a:t>
            </a:r>
          </a:p>
          <a:p>
            <a:pPr algn="just"/>
            <a:r>
              <a:rPr lang="en-US" sz="1600" dirty="0" smtClean="0"/>
              <a:t>Trial counsel for McKesson in </a:t>
            </a:r>
            <a:r>
              <a:rPr lang="en-US" sz="1600" i="1" dirty="0" smtClean="0"/>
              <a:t>U.S. ex rel. Jamison v. McKesson, et al.</a:t>
            </a:r>
            <a:r>
              <a:rPr lang="en-US" sz="1600" dirty="0" smtClean="0"/>
              <a:t>, 900 F. Supp. 2d 683 (N.D. Miss. 2012)</a:t>
            </a:r>
          </a:p>
          <a:p>
            <a:pPr lvl="1" algn="just"/>
            <a:r>
              <a:rPr lang="en-US" sz="1600" dirty="0" smtClean="0"/>
              <a:t>Relator and DOJ sought nearly $1 billion based on “swapping” allegations under AKS and FCA</a:t>
            </a:r>
          </a:p>
          <a:p>
            <a:pPr lvl="1" algn="just"/>
            <a:r>
              <a:rPr lang="en-US" sz="1600" dirty="0" smtClean="0"/>
              <a:t>Obtained complete defense judgment following three-week bench trial in which court rejected the DOJ’s “swapping” allegations</a:t>
            </a:r>
          </a:p>
          <a:p>
            <a:pPr lvl="1" algn="just"/>
            <a:endParaRPr lang="en-US" sz="1600" dirty="0"/>
          </a:p>
          <a:p>
            <a:pPr lvl="1" algn="just"/>
            <a:endParaRPr lang="en-US" sz="1600" dirty="0" smtClean="0"/>
          </a:p>
          <a:p>
            <a:pPr lvl="1" algn="just"/>
            <a:endParaRPr lang="en-US" sz="1800" dirty="0" smtClean="0"/>
          </a:p>
          <a:p>
            <a:pPr algn="just"/>
            <a:endParaRPr lang="en-US" sz="2200" dirty="0" smtClean="0"/>
          </a:p>
          <a:p>
            <a:pPr lvl="1" algn="just"/>
            <a:endParaRPr lang="en-US" sz="1800" dirty="0"/>
          </a:p>
          <a:p>
            <a:pPr lvl="1" algn="just"/>
            <a:endParaRPr lang="en-US" sz="1800" dirty="0" smtClean="0"/>
          </a:p>
          <a:p>
            <a:pPr lvl="1" algn="just"/>
            <a:endParaRPr lang="en-US" sz="1800" dirty="0"/>
          </a:p>
          <a:p>
            <a:pPr lvl="1" algn="just"/>
            <a:endParaRPr lang="en-US" sz="1800" dirty="0" smtClean="0"/>
          </a:p>
          <a:p>
            <a:pPr marL="0" indent="0" algn="just">
              <a:buNone/>
            </a:pPr>
            <a:endParaRPr lang="en-US" dirty="0" smtClean="0"/>
          </a:p>
          <a:p>
            <a:pPr marL="0" indent="0">
              <a:buNone/>
            </a:pPr>
            <a:endParaRPr lang="en-US" dirty="0" smtClean="0"/>
          </a:p>
          <a:p>
            <a:pPr marL="0" indent="0">
              <a:buNone/>
            </a:pP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Content Placeholder 2"/>
          <p:cNvSpPr txBox="1">
            <a:spLocks/>
          </p:cNvSpPr>
          <p:nvPr/>
        </p:nvSpPr>
        <p:spPr>
          <a:xfrm>
            <a:off x="548640" y="3836543"/>
            <a:ext cx="8290560" cy="238133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US" sz="2000" dirty="0" smtClean="0"/>
              <a:t>Brian Stimson, Alston &amp; Bird LLP</a:t>
            </a:r>
          </a:p>
          <a:p>
            <a:pPr algn="just"/>
            <a:r>
              <a:rPr lang="en-US" sz="1600" dirty="0" smtClean="0"/>
              <a:t>Civil litigator who focuses on investigations and disputes in the healthcare industry, including matters involving the FCA and AKS</a:t>
            </a:r>
          </a:p>
          <a:p>
            <a:pPr algn="just"/>
            <a:r>
              <a:rPr lang="en-US" sz="1600" dirty="0" smtClean="0"/>
              <a:t>Defense counsel in </a:t>
            </a:r>
            <a:r>
              <a:rPr lang="en-US" sz="1600" i="1" dirty="0" smtClean="0"/>
              <a:t>U.S. ex rel. McDonough v. Symphony Diagnostic Services, Inc., et al.</a:t>
            </a:r>
            <a:r>
              <a:rPr lang="en-US" sz="1600" dirty="0" smtClean="0"/>
              <a:t>, 36 F.Supp.3d 773 (S.D. Ohio 2014)</a:t>
            </a:r>
          </a:p>
          <a:p>
            <a:pPr lvl="1" algn="just"/>
            <a:r>
              <a:rPr lang="en-US" sz="1600" dirty="0" smtClean="0"/>
              <a:t>Relator sought significant recovery from mobile x-ray provider under theory that it engaged in vast, nationwide “swapping” scheme involving thousands of contracts</a:t>
            </a:r>
          </a:p>
          <a:p>
            <a:pPr lvl="1" algn="just"/>
            <a:r>
              <a:rPr lang="en-US" sz="1600" dirty="0" smtClean="0"/>
              <a:t>Obtained summary judgment on all claims after conducting several years of discovery</a:t>
            </a:r>
          </a:p>
          <a:p>
            <a:pPr lvl="1"/>
            <a:endParaRPr lang="en-US" sz="1200" dirty="0" smtClean="0"/>
          </a:p>
          <a:p>
            <a:pPr lvl="1"/>
            <a:endParaRPr lang="en-US" sz="1600" dirty="0" smtClean="0"/>
          </a:p>
          <a:p>
            <a:pPr lvl="1"/>
            <a:endParaRPr lang="en-US" sz="1800" dirty="0" smtClean="0"/>
          </a:p>
          <a:p>
            <a:pPr lvl="1"/>
            <a:endParaRPr lang="en-US" sz="1800" dirty="0" smtClean="0"/>
          </a:p>
          <a:p>
            <a:pPr lvl="1"/>
            <a:endParaRPr lang="en-US" sz="1800" dirty="0" smtClean="0"/>
          </a:p>
          <a:p>
            <a:pPr lvl="1"/>
            <a:endParaRPr lang="en-US" sz="1800" dirty="0" smtClean="0"/>
          </a:p>
          <a:p>
            <a:pPr lvl="1"/>
            <a:endParaRPr lang="en-US" sz="1800" dirty="0" smtClean="0"/>
          </a:p>
          <a:p>
            <a:pPr marL="0" indent="0">
              <a:buFont typeface="Arial"/>
              <a:buNone/>
            </a:pPr>
            <a:endParaRPr lang="en-US" dirty="0" smtClean="0"/>
          </a:p>
          <a:p>
            <a:pPr marL="0" indent="0">
              <a:buFont typeface="Arial"/>
              <a:buNone/>
            </a:pPr>
            <a:endParaRPr lang="en-US" dirty="0" smtClean="0"/>
          </a:p>
          <a:p>
            <a:pPr marL="0" indent="0">
              <a:buFont typeface="Arial"/>
              <a:buNone/>
            </a:pPr>
            <a:endParaRPr lang="en-US" dirty="0"/>
          </a:p>
        </p:txBody>
      </p:sp>
    </p:spTree>
    <p:extLst>
      <p:ext uri="{BB962C8B-B14F-4D97-AF65-F5344CB8AC3E}">
        <p14:creationId xmlns:p14="http://schemas.microsoft.com/office/powerpoint/2010/main" val="2651118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33375" indent="-282575" defTabSz="903288">
              <a:defRPr/>
            </a:pPr>
            <a:r>
              <a:rPr lang="en-US" sz="2800" u="sng" dirty="0" smtClean="0"/>
              <a:t>Burden of Proof</a:t>
            </a:r>
            <a:endParaRPr lang="en-US" sz="2800" u="sng" dirty="0"/>
          </a:p>
        </p:txBody>
      </p:sp>
      <p:sp>
        <p:nvSpPr>
          <p:cNvPr id="3" name="Content Placeholder 2"/>
          <p:cNvSpPr>
            <a:spLocks noGrp="1"/>
          </p:cNvSpPr>
          <p:nvPr>
            <p:ph idx="1"/>
          </p:nvPr>
        </p:nvSpPr>
        <p:spPr>
          <a:xfrm>
            <a:off x="457200" y="1344752"/>
            <a:ext cx="8229600" cy="4781412"/>
          </a:xfrm>
        </p:spPr>
        <p:txBody>
          <a:bodyPr>
            <a:normAutofit fontScale="92500" lnSpcReduction="10000"/>
          </a:bodyPr>
          <a:lstStyle/>
          <a:p>
            <a:pPr marL="333375" indent="-282575" defTabSz="903288">
              <a:lnSpc>
                <a:spcPct val="120000"/>
              </a:lnSpc>
              <a:spcBef>
                <a:spcPts val="600"/>
              </a:spcBef>
              <a:defRPr/>
            </a:pPr>
            <a:r>
              <a:rPr lang="en-US" sz="2400" dirty="0" smtClean="0"/>
              <a:t>The FCA is a civil statute, subject to a civil, preponderance-of-the-evidence standard of proof.</a:t>
            </a:r>
            <a:endParaRPr lang="en-US" sz="2400" dirty="0"/>
          </a:p>
          <a:p>
            <a:pPr marL="333375" indent="-282575" defTabSz="903288">
              <a:lnSpc>
                <a:spcPct val="120000"/>
              </a:lnSpc>
              <a:spcBef>
                <a:spcPts val="600"/>
              </a:spcBef>
              <a:defRPr/>
            </a:pPr>
            <a:r>
              <a:rPr lang="en-US" sz="2400" dirty="0" smtClean="0"/>
              <a:t>The AKS is a criminal statute, the violation of which must be proven beyond a reasonable doubt.</a:t>
            </a:r>
            <a:endParaRPr lang="en-US" sz="2400" dirty="0"/>
          </a:p>
          <a:p>
            <a:pPr marL="333375" indent="-282575" defTabSz="903288">
              <a:lnSpc>
                <a:spcPct val="120000"/>
              </a:lnSpc>
              <a:spcBef>
                <a:spcPts val="600"/>
              </a:spcBef>
              <a:defRPr/>
            </a:pPr>
            <a:r>
              <a:rPr lang="en-US" sz="2400" dirty="0" smtClean="0"/>
              <a:t>When litigating FCA cases premised on AKS violations, which burden of proof should apply?</a:t>
            </a:r>
            <a:endParaRPr lang="en-US" sz="2400" dirty="0"/>
          </a:p>
          <a:p>
            <a:pPr marL="733425" lvl="1" indent="-282575" defTabSz="903288">
              <a:lnSpc>
                <a:spcPct val="120000"/>
              </a:lnSpc>
              <a:spcBef>
                <a:spcPts val="600"/>
              </a:spcBef>
              <a:defRPr/>
            </a:pPr>
            <a:r>
              <a:rPr lang="en-US" sz="2000" dirty="0"/>
              <a:t>Because the AKS criminalizes conduct that is </a:t>
            </a:r>
            <a:r>
              <a:rPr lang="en-US" sz="2000" dirty="0" smtClean="0"/>
              <a:t>lawful in most industries, </a:t>
            </a:r>
            <a:r>
              <a:rPr lang="en-US" sz="2000" dirty="0"/>
              <a:t>the reasonable doubt </a:t>
            </a:r>
            <a:r>
              <a:rPr lang="en-US" sz="2000" dirty="0" smtClean="0"/>
              <a:t>standard </a:t>
            </a:r>
            <a:r>
              <a:rPr lang="en-US" sz="2000" dirty="0"/>
              <a:t>is an important part of the law’s protection of defendants</a:t>
            </a:r>
            <a:r>
              <a:rPr lang="en-US" sz="2000" dirty="0" smtClean="0"/>
              <a:t>.</a:t>
            </a:r>
          </a:p>
          <a:p>
            <a:pPr marL="733425" lvl="1" indent="-282575" defTabSz="903288">
              <a:lnSpc>
                <a:spcPct val="120000"/>
              </a:lnSpc>
              <a:spcBef>
                <a:spcPts val="600"/>
              </a:spcBef>
              <a:defRPr/>
            </a:pPr>
            <a:r>
              <a:rPr lang="en-US" sz="2000" dirty="0" smtClean="0"/>
              <a:t>In </a:t>
            </a:r>
            <a:r>
              <a:rPr lang="en-US" sz="2000" i="1" dirty="0" smtClean="0"/>
              <a:t>Jamison, </a:t>
            </a:r>
            <a:r>
              <a:rPr lang="en-US" sz="2000" dirty="0" smtClean="0"/>
              <a:t>while not reaching the question, Judge Aycock observed </a:t>
            </a:r>
            <a:r>
              <a:rPr lang="en-US" sz="2000" dirty="0"/>
              <a:t>that </a:t>
            </a:r>
            <a:r>
              <a:rPr lang="en-US" sz="2000" dirty="0" smtClean="0"/>
              <a:t>the </a:t>
            </a:r>
            <a:r>
              <a:rPr lang="en-US" sz="2000" dirty="0"/>
              <a:t>proper course would likely be to use </a:t>
            </a:r>
            <a:r>
              <a:rPr lang="en-US" sz="2000" dirty="0" smtClean="0"/>
              <a:t>the criminal standard to </a:t>
            </a:r>
            <a:r>
              <a:rPr lang="en-US" sz="2000" dirty="0"/>
              <a:t>prove a civil AKS violation</a:t>
            </a:r>
            <a:r>
              <a:rPr lang="en-US" sz="2000" dirty="0" smtClean="0"/>
              <a:t>.  </a:t>
            </a:r>
            <a:r>
              <a:rPr lang="en-US" sz="2100" dirty="0" smtClean="0"/>
              <a:t>900 </a:t>
            </a:r>
            <a:r>
              <a:rPr lang="en-US" sz="2100" dirty="0"/>
              <a:t>F. Supp. 2d </a:t>
            </a:r>
            <a:r>
              <a:rPr lang="en-US" sz="2100" dirty="0" smtClean="0"/>
              <a:t>at </a:t>
            </a:r>
            <a:r>
              <a:rPr lang="en-US" sz="2100" dirty="0"/>
              <a:t>698, n. 7</a:t>
            </a:r>
          </a:p>
          <a:p>
            <a:pPr marL="450850" lvl="1" indent="0" defTabSz="903288">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41302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33375" indent="-282575" defTabSz="903288">
              <a:defRPr/>
            </a:pPr>
            <a:r>
              <a:rPr lang="en-US" sz="2800" u="sng" dirty="0" smtClean="0"/>
              <a:t>Exceptions and Safe Harbors</a:t>
            </a:r>
            <a:endParaRPr lang="en-US" sz="2800" u="sng" dirty="0"/>
          </a:p>
        </p:txBody>
      </p:sp>
      <p:sp>
        <p:nvSpPr>
          <p:cNvPr id="3" name="Content Placeholder 2"/>
          <p:cNvSpPr>
            <a:spLocks noGrp="1"/>
          </p:cNvSpPr>
          <p:nvPr>
            <p:ph idx="1"/>
          </p:nvPr>
        </p:nvSpPr>
        <p:spPr>
          <a:xfrm>
            <a:off x="457200" y="1219200"/>
            <a:ext cx="8229600" cy="4906964"/>
          </a:xfrm>
        </p:spPr>
        <p:txBody>
          <a:bodyPr>
            <a:normAutofit fontScale="92500" lnSpcReduction="10000"/>
          </a:bodyPr>
          <a:lstStyle/>
          <a:p>
            <a:pPr marL="333375" indent="-282575" defTabSz="903288">
              <a:defRPr/>
            </a:pPr>
            <a:r>
              <a:rPr lang="en-US" sz="2400" dirty="0" smtClean="0"/>
              <a:t>Discount Statutory Exception</a:t>
            </a:r>
          </a:p>
          <a:p>
            <a:pPr marL="733425" lvl="1" indent="-282575" algn="just" defTabSz="903288">
              <a:defRPr/>
            </a:pPr>
            <a:r>
              <a:rPr lang="en-US" sz="2000" dirty="0" smtClean="0"/>
              <a:t>“[I]llegal remuneration” does not include “a </a:t>
            </a:r>
            <a:r>
              <a:rPr lang="en-US" sz="2000" dirty="0"/>
              <a:t>discount or other reduction in price obtained by a provider of services or other entity under a Federal health care program if the reduction in price is </a:t>
            </a:r>
            <a:r>
              <a:rPr lang="en-US" sz="2000" b="1" i="1" dirty="0"/>
              <a:t>properly disclosed</a:t>
            </a:r>
            <a:r>
              <a:rPr lang="en-US" sz="2000" dirty="0"/>
              <a:t> and </a:t>
            </a:r>
            <a:r>
              <a:rPr lang="en-US" sz="2000" b="1" i="1" dirty="0"/>
              <a:t>appropriately reflected</a:t>
            </a:r>
            <a:r>
              <a:rPr lang="en-US" sz="2000" dirty="0"/>
              <a:t> in the costs claimed or charges made by the provider or entity under a Federal health care program</a:t>
            </a:r>
            <a:r>
              <a:rPr lang="en-US" sz="2000" dirty="0" smtClean="0"/>
              <a:t>.” </a:t>
            </a:r>
            <a:r>
              <a:rPr lang="en-US" sz="2000" dirty="0"/>
              <a:t>42 U.S.C. § 1320a-7b(b)(3)(A) (emphasis added).</a:t>
            </a:r>
            <a:endParaRPr lang="en-US" sz="2000" dirty="0" smtClean="0"/>
          </a:p>
          <a:p>
            <a:pPr marL="333375" indent="-282575" defTabSz="903288">
              <a:defRPr/>
            </a:pPr>
            <a:r>
              <a:rPr lang="en-US" sz="2400" dirty="0" smtClean="0"/>
              <a:t>Regulatory Discount Safe Harbor</a:t>
            </a:r>
            <a:endParaRPr lang="en-US" sz="2400" dirty="0"/>
          </a:p>
          <a:p>
            <a:pPr marL="793750" lvl="1" indent="-342900" algn="just" defTabSz="903288">
              <a:defRPr/>
            </a:pPr>
            <a:r>
              <a:rPr lang="en-US" sz="2000" dirty="0" smtClean="0"/>
              <a:t>“(A</a:t>
            </a:r>
            <a:r>
              <a:rPr lang="en-US" sz="2000" dirty="0"/>
              <a:t>) Where a discount is required to be reported to Medicare or a State health care program under paragraph (h)(1) of this section, the seller must fully and accurately report such discount on the invoice, coupon or statement submitted to the buyer; inform the buyer in a manner </a:t>
            </a:r>
            <a:r>
              <a:rPr lang="en-US" sz="2000" b="1" i="1" dirty="0"/>
              <a:t>that is reasonably calculated</a:t>
            </a:r>
            <a:r>
              <a:rPr lang="en-US" sz="2000" dirty="0"/>
              <a:t> to give notice to the buyer of its obligations to report such discount and to provide information upon request under paragraph (h)(1) of this section; and refrain from doing anything that would impede the buyer from meeting its obligations under this paragraph</a:t>
            </a:r>
            <a:r>
              <a:rPr lang="en-US" sz="2000" dirty="0" smtClean="0"/>
              <a:t>.”  42 C.F.R. </a:t>
            </a:r>
            <a:r>
              <a:rPr lang="en-US" sz="2000" dirty="0"/>
              <a:t>§ 1001.952(h)(2)(ii)(A</a:t>
            </a:r>
            <a:r>
              <a:rPr lang="en-US" sz="2000" dirty="0" smtClean="0"/>
              <a:t>) (emphasis added).</a:t>
            </a: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65697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1084384" y="1548581"/>
            <a:ext cx="3083169" cy="4577582"/>
          </a:xfrm>
        </p:spPr>
        <p:txBody>
          <a:bodyPr>
            <a:normAutofit/>
          </a:bodyPr>
          <a:lstStyle/>
          <a:p>
            <a:pPr marL="0" indent="0">
              <a:buNone/>
            </a:pPr>
            <a:r>
              <a:rPr lang="en-US" sz="2000" dirty="0" smtClean="0"/>
              <a:t>Contact info:</a:t>
            </a:r>
          </a:p>
          <a:p>
            <a:pPr marL="0" indent="0">
              <a:buNone/>
            </a:pPr>
            <a:endParaRPr lang="en-US" sz="2000" dirty="0" smtClean="0"/>
          </a:p>
          <a:p>
            <a:pPr marL="0" indent="0">
              <a:buNone/>
            </a:pPr>
            <a:r>
              <a:rPr lang="en-US" sz="2000" b="1" dirty="0" smtClean="0"/>
              <a:t>Ben Berkowitz</a:t>
            </a:r>
          </a:p>
          <a:p>
            <a:pPr marL="0" indent="0">
              <a:buNone/>
            </a:pPr>
            <a:r>
              <a:rPr lang="en-US" sz="2000" dirty="0" smtClean="0"/>
              <a:t>Keker &amp; Van Nest LLP</a:t>
            </a:r>
          </a:p>
          <a:p>
            <a:pPr marL="0" indent="0">
              <a:buNone/>
            </a:pPr>
            <a:r>
              <a:rPr lang="en-US" sz="2000" dirty="0" smtClean="0"/>
              <a:t>633 Battery Street</a:t>
            </a:r>
          </a:p>
          <a:p>
            <a:pPr marL="0" indent="0">
              <a:buNone/>
            </a:pPr>
            <a:r>
              <a:rPr lang="en-US" sz="2000" dirty="0" smtClean="0"/>
              <a:t>San Francisco, CA 94941</a:t>
            </a:r>
          </a:p>
          <a:p>
            <a:pPr marL="0" indent="0">
              <a:buNone/>
            </a:pPr>
            <a:r>
              <a:rPr lang="en-US" sz="2000" dirty="0" smtClean="0"/>
              <a:t>bberkowitz@kvn.com</a:t>
            </a:r>
          </a:p>
          <a:p>
            <a:pPr marL="0" indent="0">
              <a:buNone/>
            </a:pPr>
            <a:r>
              <a:rPr lang="en-US" sz="2000" dirty="0" smtClean="0"/>
              <a:t>(415) 391-5400</a:t>
            </a:r>
          </a:p>
          <a:p>
            <a:pPr marL="0" indent="0">
              <a:buNone/>
            </a:pPr>
            <a:endParaRPr lang="en-US" sz="2000" dirty="0"/>
          </a:p>
          <a:p>
            <a:pPr marL="0" indent="0">
              <a:buNone/>
            </a:pPr>
            <a:endParaRPr lang="en-US" sz="2000" dirty="0" smtClean="0"/>
          </a:p>
        </p:txBody>
      </p:sp>
      <p:sp>
        <p:nvSpPr>
          <p:cNvPr id="4" name="Footer Placeholder 3"/>
          <p:cNvSpPr>
            <a:spLocks noGrp="1"/>
          </p:cNvSpPr>
          <p:nvPr>
            <p:ph type="ftr" sz="quarter" idx="11"/>
          </p:nvPr>
        </p:nvSpPr>
        <p:spPr/>
        <p:txBody>
          <a:bodyPr/>
          <a:lstStyle/>
          <a:p>
            <a:endParaRPr lang="en-US" dirty="0"/>
          </a:p>
        </p:txBody>
      </p:sp>
      <p:sp>
        <p:nvSpPr>
          <p:cNvPr id="5" name="Content Placeholder 2"/>
          <p:cNvSpPr txBox="1">
            <a:spLocks/>
          </p:cNvSpPr>
          <p:nvPr/>
        </p:nvSpPr>
        <p:spPr>
          <a:xfrm>
            <a:off x="4478215" y="1922585"/>
            <a:ext cx="3083169"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2000" dirty="0" smtClean="0"/>
          </a:p>
          <a:p>
            <a:pPr marL="0" indent="0">
              <a:buFont typeface="Arial"/>
              <a:buNone/>
            </a:pPr>
            <a:r>
              <a:rPr lang="en-US" sz="2000" b="1" dirty="0" smtClean="0"/>
              <a:t>Brian Stimson</a:t>
            </a:r>
          </a:p>
          <a:p>
            <a:pPr marL="0" indent="0">
              <a:buFont typeface="Arial"/>
              <a:buNone/>
            </a:pPr>
            <a:r>
              <a:rPr lang="en-US" sz="2000" dirty="0" smtClean="0"/>
              <a:t>Alston &amp; Bird LLP</a:t>
            </a:r>
          </a:p>
          <a:p>
            <a:pPr marL="0" indent="0">
              <a:buNone/>
            </a:pPr>
            <a:r>
              <a:rPr lang="en-US" sz="2000" dirty="0"/>
              <a:t>One Atlantic Center</a:t>
            </a:r>
          </a:p>
          <a:p>
            <a:pPr marL="0" indent="0">
              <a:buNone/>
            </a:pPr>
            <a:r>
              <a:rPr lang="en-US" sz="2000" dirty="0"/>
              <a:t>1201 West Peachtree Street</a:t>
            </a:r>
          </a:p>
          <a:p>
            <a:pPr marL="0" indent="0">
              <a:buNone/>
            </a:pPr>
            <a:r>
              <a:rPr lang="en-US" sz="2000" dirty="0"/>
              <a:t>Atlanta, GA </a:t>
            </a:r>
            <a:r>
              <a:rPr lang="en-US" sz="2000" dirty="0" smtClean="0"/>
              <a:t>30309</a:t>
            </a:r>
          </a:p>
          <a:p>
            <a:pPr marL="0" indent="0">
              <a:buNone/>
            </a:pPr>
            <a:r>
              <a:rPr lang="en-US" sz="2000" dirty="0"/>
              <a:t>brian.stimson@alston.com</a:t>
            </a:r>
          </a:p>
          <a:p>
            <a:pPr marL="0" indent="0">
              <a:buNone/>
            </a:pPr>
            <a:r>
              <a:rPr lang="en-US" sz="2000" dirty="0" smtClean="0"/>
              <a:t>(</a:t>
            </a:r>
            <a:r>
              <a:rPr lang="en-US" sz="2000" dirty="0"/>
              <a:t>404) 881-4972</a:t>
            </a:r>
          </a:p>
          <a:p>
            <a:pPr marL="0" indent="0">
              <a:buFont typeface="Arial"/>
              <a:buNone/>
            </a:pPr>
            <a:endParaRPr lang="en-US" sz="2000" dirty="0" smtClean="0"/>
          </a:p>
          <a:p>
            <a:pPr marL="0" indent="0">
              <a:buFont typeface="Arial"/>
              <a:buNone/>
            </a:pPr>
            <a:endParaRPr lang="en-US" sz="2000" dirty="0" smtClean="0"/>
          </a:p>
          <a:p>
            <a:pPr marL="0" indent="0">
              <a:buFont typeface="Arial"/>
              <a:buNone/>
            </a:pPr>
            <a:endParaRPr lang="en-US" sz="2000" dirty="0" smtClean="0"/>
          </a:p>
        </p:txBody>
      </p:sp>
    </p:spTree>
    <p:extLst>
      <p:ext uri="{BB962C8B-B14F-4D97-AF65-F5344CB8AC3E}">
        <p14:creationId xmlns:p14="http://schemas.microsoft.com/office/powerpoint/2010/main" val="3570235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The False Claims Act (FCA)</a:t>
            </a:r>
            <a:endParaRPr lang="en-US" sz="2800" u="sng" dirty="0"/>
          </a:p>
        </p:txBody>
      </p:sp>
      <p:sp>
        <p:nvSpPr>
          <p:cNvPr id="3" name="Content Placeholder 2"/>
          <p:cNvSpPr>
            <a:spLocks noGrp="1"/>
          </p:cNvSpPr>
          <p:nvPr>
            <p:ph idx="1"/>
          </p:nvPr>
        </p:nvSpPr>
        <p:spPr/>
        <p:txBody>
          <a:bodyPr>
            <a:normAutofit fontScale="92500"/>
          </a:bodyPr>
          <a:lstStyle/>
          <a:p>
            <a:pPr algn="just"/>
            <a:r>
              <a:rPr lang="en-US" sz="2400" dirty="0" smtClean="0"/>
              <a:t>The FCA imposes civil liability on any person or entity who “knowingly presents, or causes to be presented, to an office or employee of the United States Government . . . a false or fraudulent claim for payment or approval.”  31 U.S.C. § 3729(a)(1).</a:t>
            </a:r>
          </a:p>
          <a:p>
            <a:pPr algn="just"/>
            <a:endParaRPr lang="en-US" sz="2400" dirty="0"/>
          </a:p>
          <a:p>
            <a:pPr algn="just"/>
            <a:r>
              <a:rPr lang="en-US" sz="2400" dirty="0" smtClean="0"/>
              <a:t>A person that: (1) knowingly (2) presents or causes to be presented (3) a false (4) claim may be liable to the Government for civil penalties of $5,500 to $11,000 per claim and three times the amount of damages the Government sustains. 31 U.S.C. § 3729.</a:t>
            </a:r>
          </a:p>
          <a:p>
            <a:pPr algn="just"/>
            <a:endParaRPr lang="en-US" sz="2400" dirty="0"/>
          </a:p>
          <a:p>
            <a:pPr algn="just"/>
            <a:r>
              <a:rPr lang="en-US" sz="2400" i="1" dirty="0" smtClean="0"/>
              <a:t>Qui tam </a:t>
            </a:r>
            <a:r>
              <a:rPr lang="en-US" sz="2400" dirty="0" smtClean="0"/>
              <a:t>relators are incentivized by bounty of 15-30% of recovery, as well as attorneys’ fees.</a:t>
            </a:r>
            <a:endParaRPr lang="en-US" sz="2400" i="1" dirty="0" smtClean="0"/>
          </a:p>
          <a:p>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55063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Anti-Kickback Statute (AKS)</a:t>
            </a:r>
            <a:endParaRPr lang="en-US" sz="2800" u="sng" dirty="0"/>
          </a:p>
        </p:txBody>
      </p:sp>
      <p:sp>
        <p:nvSpPr>
          <p:cNvPr id="3" name="Content Placeholder 2"/>
          <p:cNvSpPr>
            <a:spLocks noGrp="1"/>
          </p:cNvSpPr>
          <p:nvPr>
            <p:ph idx="1"/>
          </p:nvPr>
        </p:nvSpPr>
        <p:spPr>
          <a:xfrm>
            <a:off x="457200" y="1298060"/>
            <a:ext cx="8229600" cy="4828104"/>
          </a:xfrm>
        </p:spPr>
        <p:txBody>
          <a:bodyPr>
            <a:normAutofit/>
          </a:bodyPr>
          <a:lstStyle/>
          <a:p>
            <a:pPr algn="just"/>
            <a:r>
              <a:rPr lang="en-US" sz="2200" dirty="0"/>
              <a:t>The Affordable Care Act (ACA) amended 42 U.S.C. 1320-7b(g) to provide </a:t>
            </a:r>
            <a:r>
              <a:rPr lang="en-US" sz="2200" dirty="0" smtClean="0"/>
              <a:t>that</a:t>
            </a:r>
            <a:r>
              <a:rPr lang="en-US" sz="2200" dirty="0"/>
              <a:t> </a:t>
            </a:r>
            <a:r>
              <a:rPr lang="en-US" sz="2200" dirty="0" smtClean="0"/>
              <a:t>a “claim that includes items or services resulting from a violation of” the AKS “constitutes a false or fraudulent claim” for purposes of the FCA.</a:t>
            </a:r>
          </a:p>
          <a:p>
            <a:pPr marL="0" indent="0" algn="just">
              <a:buNone/>
            </a:pPr>
            <a:endParaRPr lang="en-US" sz="2200" dirty="0" smtClean="0"/>
          </a:p>
          <a:p>
            <a:pPr algn="just"/>
            <a:r>
              <a:rPr lang="en-US" sz="2200" dirty="0" smtClean="0"/>
              <a:t>To prevail under the FCA, Plaintiffs must first prove a violation of the AKS.</a:t>
            </a:r>
          </a:p>
          <a:p>
            <a:pPr algn="just"/>
            <a:endParaRPr lang="en-US" sz="2200" dirty="0"/>
          </a:p>
          <a:p>
            <a:pPr algn="just"/>
            <a:r>
              <a:rPr lang="en-US" sz="2200" dirty="0" smtClean="0"/>
              <a:t>Defendants face risk of criminal charges, enormous damages and penalties, and exclusion from federal health care programs based on conduct that is lawful in most industries.</a:t>
            </a:r>
            <a:endParaRPr lang="en-US" sz="22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79504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Anti-Kickback Statute (AKS)</a:t>
            </a:r>
            <a:endParaRPr lang="en-US" sz="2800" u="sng" dirty="0"/>
          </a:p>
        </p:txBody>
      </p:sp>
      <p:sp>
        <p:nvSpPr>
          <p:cNvPr id="3" name="Content Placeholder 2"/>
          <p:cNvSpPr>
            <a:spLocks noGrp="1"/>
          </p:cNvSpPr>
          <p:nvPr>
            <p:ph idx="1"/>
          </p:nvPr>
        </p:nvSpPr>
        <p:spPr>
          <a:xfrm>
            <a:off x="457200" y="1417638"/>
            <a:ext cx="8229600" cy="4708526"/>
          </a:xfrm>
        </p:spPr>
        <p:txBody>
          <a:bodyPr>
            <a:normAutofit/>
          </a:bodyPr>
          <a:lstStyle/>
          <a:p>
            <a:pPr marL="228600" indent="-228600" defTabSz="903288">
              <a:lnSpc>
                <a:spcPct val="70000"/>
              </a:lnSpc>
              <a:defRPr/>
            </a:pPr>
            <a:r>
              <a:rPr lang="en-US" sz="2400" dirty="0"/>
              <a:t>Under the </a:t>
            </a:r>
            <a:r>
              <a:rPr lang="en-US" sz="2400" dirty="0" smtClean="0"/>
              <a:t>AKS, </a:t>
            </a:r>
            <a:r>
              <a:rPr lang="en-US" sz="2400" dirty="0"/>
              <a:t>it is </a:t>
            </a:r>
            <a:r>
              <a:rPr lang="en-US" sz="2400" dirty="0" smtClean="0"/>
              <a:t>a </a:t>
            </a:r>
            <a:r>
              <a:rPr lang="en-US" sz="2400" b="1" i="1" u="sng" dirty="0" smtClean="0"/>
              <a:t>felony</a:t>
            </a:r>
            <a:r>
              <a:rPr lang="en-US" sz="2400" dirty="0" smtClean="0"/>
              <a:t> to </a:t>
            </a:r>
            <a:r>
              <a:rPr lang="en-US" sz="2400" b="1" i="1" dirty="0"/>
              <a:t>knowingly or willfully</a:t>
            </a:r>
            <a:r>
              <a:rPr lang="en-US" sz="2400" dirty="0"/>
              <a:t>:</a:t>
            </a:r>
          </a:p>
          <a:p>
            <a:pPr marL="733425" lvl="1" indent="-282575" defTabSz="903288">
              <a:defRPr/>
            </a:pPr>
            <a:r>
              <a:rPr lang="en-US" sz="2400" dirty="0"/>
              <a:t>offer, pay, solicit, or receive remuneration;</a:t>
            </a:r>
          </a:p>
          <a:p>
            <a:pPr marL="733425" lvl="1" indent="-282575" defTabSz="903288">
              <a:defRPr/>
            </a:pPr>
            <a:r>
              <a:rPr lang="en-US" sz="2400" dirty="0"/>
              <a:t>directly or indirectly;</a:t>
            </a:r>
          </a:p>
          <a:p>
            <a:pPr marL="733425" lvl="1" indent="-282575" defTabSz="903288">
              <a:defRPr/>
            </a:pPr>
            <a:r>
              <a:rPr lang="en-US" sz="2400" dirty="0"/>
              <a:t>in cash or in kind;</a:t>
            </a:r>
          </a:p>
          <a:p>
            <a:pPr marL="733425" lvl="1" indent="-282575" defTabSz="903288">
              <a:defRPr/>
            </a:pPr>
            <a:r>
              <a:rPr lang="en-US" sz="2400" dirty="0"/>
              <a:t>in exchange </a:t>
            </a:r>
            <a:r>
              <a:rPr lang="en-US" sz="2400" dirty="0" smtClean="0"/>
              <a:t>for;</a:t>
            </a:r>
            <a:endParaRPr lang="en-US" sz="2400" dirty="0"/>
          </a:p>
          <a:p>
            <a:pPr marL="1128713" lvl="2" indent="-225425" defTabSz="903288">
              <a:buFont typeface="Wingdings" pitchFamily="2" charset="2"/>
              <a:buChar char="w"/>
              <a:defRPr/>
            </a:pPr>
            <a:r>
              <a:rPr lang="en-US" dirty="0"/>
              <a:t>referring an individual; or</a:t>
            </a:r>
          </a:p>
          <a:p>
            <a:pPr marL="1128713" lvl="2" indent="-225425" defTabSz="903288">
              <a:buFont typeface="Wingdings" pitchFamily="2" charset="2"/>
              <a:buChar char="w"/>
              <a:defRPr/>
            </a:pPr>
            <a:r>
              <a:rPr lang="en-US" dirty="0"/>
              <a:t>furnishing or arranging for a good or service; </a:t>
            </a:r>
          </a:p>
          <a:p>
            <a:pPr marL="733425" lvl="1" indent="-282575" defTabSz="903288">
              <a:defRPr/>
            </a:pPr>
            <a:r>
              <a:rPr lang="en-US" sz="2400" dirty="0"/>
              <a:t>for which payment may be made under Medicare or Medicaid</a:t>
            </a:r>
            <a:r>
              <a:rPr lang="en-US" sz="2400" dirty="0" smtClean="0"/>
              <a:t>.</a:t>
            </a:r>
          </a:p>
          <a:p>
            <a:pPr marL="450850" lvl="1" indent="0" defTabSz="903288">
              <a:buNone/>
              <a:defRPr/>
            </a:pPr>
            <a:r>
              <a:rPr lang="en-US" sz="2400" dirty="0" smtClean="0">
                <a:solidFill>
                  <a:prstClr val="black"/>
                </a:solidFill>
              </a:rPr>
              <a:t>42 </a:t>
            </a:r>
            <a:r>
              <a:rPr lang="en-US" sz="2400" dirty="0">
                <a:solidFill>
                  <a:prstClr val="black"/>
                </a:solidFill>
              </a:rPr>
              <a:t>U.S.C. </a:t>
            </a:r>
            <a:r>
              <a:rPr lang="en-US" sz="2400" dirty="0" smtClean="0">
                <a:solidFill>
                  <a:prstClr val="black"/>
                </a:solidFill>
              </a:rPr>
              <a:t>1320-7b(b)(1)-(2) (emphasis added).</a:t>
            </a:r>
            <a:endParaRPr lang="en-US" sz="2400" dirty="0"/>
          </a:p>
          <a:p>
            <a:pPr marL="450850" lvl="1" indent="0" defTabSz="903288">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84540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“Swapping” Theory of FCA Liability</a:t>
            </a:r>
            <a:endParaRPr lang="en-US" sz="2800" u="sng" dirty="0"/>
          </a:p>
        </p:txBody>
      </p:sp>
      <p:sp>
        <p:nvSpPr>
          <p:cNvPr id="3" name="Content Placeholder 2"/>
          <p:cNvSpPr>
            <a:spLocks noGrp="1"/>
          </p:cNvSpPr>
          <p:nvPr>
            <p:ph idx="1"/>
          </p:nvPr>
        </p:nvSpPr>
        <p:spPr>
          <a:xfrm>
            <a:off x="457200" y="1344752"/>
            <a:ext cx="8229600" cy="4781412"/>
          </a:xfrm>
        </p:spPr>
        <p:txBody>
          <a:bodyPr>
            <a:normAutofit fontScale="92500" lnSpcReduction="20000"/>
          </a:bodyPr>
          <a:lstStyle/>
          <a:p>
            <a:pPr marL="333375" indent="-282575" algn="just" defTabSz="903288">
              <a:defRPr/>
            </a:pPr>
            <a:r>
              <a:rPr lang="en-US" sz="2400" dirty="0" smtClean="0"/>
              <a:t>“Swapping” typically </a:t>
            </a:r>
            <a:r>
              <a:rPr lang="en-US" sz="2400" dirty="0"/>
              <a:t>refers to arrangements in which providers or suppliers allegedly offer </a:t>
            </a:r>
            <a:r>
              <a:rPr lang="en-US" sz="2400" dirty="0" smtClean="0"/>
              <a:t>remuneration—such as discounts on goods or services—in </a:t>
            </a:r>
            <a:r>
              <a:rPr lang="en-US" sz="2400" dirty="0"/>
              <a:t>order to “induce” referrals for business that is reimbursable under a federal healthcare </a:t>
            </a:r>
            <a:r>
              <a:rPr lang="en-US" sz="2400" dirty="0" smtClean="0"/>
              <a:t>program, such as Medicare or Medicaid.</a:t>
            </a:r>
          </a:p>
          <a:p>
            <a:pPr marL="333375" indent="-282575" defTabSz="903288">
              <a:defRPr/>
            </a:pPr>
            <a:endParaRPr lang="en-US" sz="2400" dirty="0"/>
          </a:p>
          <a:p>
            <a:pPr marL="333375" indent="-282575" algn="just" defTabSz="903288">
              <a:defRPr/>
            </a:pPr>
            <a:r>
              <a:rPr lang="en-US" sz="2400" dirty="0" smtClean="0"/>
              <a:t>For example, in a hospital or skilled nursing facility (SNF), the Government might allege that a provider or supplier has discounted Medicare Part A products and services in order to induce referrals of Medicare B or Part D patients, in violation of the AKS.</a:t>
            </a:r>
          </a:p>
          <a:p>
            <a:pPr marL="50800" indent="0" algn="just" defTabSz="903288">
              <a:buNone/>
              <a:defRPr/>
            </a:pPr>
            <a:endParaRPr lang="en-US" sz="2400" dirty="0" smtClean="0"/>
          </a:p>
          <a:p>
            <a:pPr marL="333375" lvl="0" indent="-282575" algn="just" defTabSz="903288">
              <a:defRPr/>
            </a:pPr>
            <a:r>
              <a:rPr lang="en-US" sz="2400" dirty="0">
                <a:solidFill>
                  <a:prstClr val="black"/>
                </a:solidFill>
              </a:rPr>
              <a:t>If a violation of the AKS is proven, then </a:t>
            </a:r>
            <a:r>
              <a:rPr lang="en-US" sz="2400" dirty="0" smtClean="0">
                <a:solidFill>
                  <a:prstClr val="black"/>
                </a:solidFill>
              </a:rPr>
              <a:t>the Government </a:t>
            </a:r>
            <a:r>
              <a:rPr lang="en-US" sz="2400" dirty="0">
                <a:solidFill>
                  <a:prstClr val="black"/>
                </a:solidFill>
              </a:rPr>
              <a:t>will argue that any claims for payment </a:t>
            </a:r>
            <a:r>
              <a:rPr lang="en-US" sz="2400" dirty="0" smtClean="0">
                <a:solidFill>
                  <a:prstClr val="black"/>
                </a:solidFill>
              </a:rPr>
              <a:t>for products or services furnished to the Medicare </a:t>
            </a:r>
            <a:r>
              <a:rPr lang="en-US" sz="2400" dirty="0">
                <a:solidFill>
                  <a:prstClr val="black"/>
                </a:solidFill>
              </a:rPr>
              <a:t>Part B or Part D patients are “false” under the FCA, resulting in liability for </a:t>
            </a:r>
            <a:r>
              <a:rPr lang="en-US" sz="2400" dirty="0" smtClean="0">
                <a:solidFill>
                  <a:prstClr val="black"/>
                </a:solidFill>
              </a:rPr>
              <a:t>treble damages and civil penalties.  </a:t>
            </a:r>
            <a:endParaRPr lang="en-US" sz="2400" dirty="0">
              <a:solidFill>
                <a:prstClr val="black"/>
              </a:solidFill>
            </a:endParaRPr>
          </a:p>
          <a:p>
            <a:pPr marL="333375" indent="-282575" algn="just" defTabSz="903288">
              <a:defRPr/>
            </a:pPr>
            <a:endParaRPr lang="en-US" sz="2400" dirty="0" smtClean="0"/>
          </a:p>
          <a:p>
            <a:pPr marL="333375" indent="-282575" defTabSz="903288">
              <a:defRPr/>
            </a:pPr>
            <a:endParaRPr lang="en-US" sz="2400" dirty="0"/>
          </a:p>
          <a:p>
            <a:pPr marL="450850" lvl="1" indent="0" defTabSz="903288">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00775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OIG Guidance</a:t>
            </a:r>
            <a:endParaRPr lang="en-US" sz="2800" u="sng" dirty="0"/>
          </a:p>
        </p:txBody>
      </p:sp>
      <p:sp>
        <p:nvSpPr>
          <p:cNvPr id="3" name="Content Placeholder 2"/>
          <p:cNvSpPr>
            <a:spLocks noGrp="1"/>
          </p:cNvSpPr>
          <p:nvPr>
            <p:ph idx="1"/>
          </p:nvPr>
        </p:nvSpPr>
        <p:spPr>
          <a:xfrm>
            <a:off x="457200" y="1207008"/>
            <a:ext cx="8229600" cy="4919156"/>
          </a:xfrm>
        </p:spPr>
        <p:txBody>
          <a:bodyPr>
            <a:normAutofit fontScale="55000" lnSpcReduction="20000"/>
          </a:bodyPr>
          <a:lstStyle/>
          <a:p>
            <a:pPr marL="333375" indent="-282575" algn="just" defTabSz="903288">
              <a:defRPr/>
            </a:pPr>
            <a:r>
              <a:rPr lang="en-US" sz="3600" dirty="0" smtClean="0"/>
              <a:t>The U.S. Department of Health &amp; Human Services—Office of Inspector General (OIG) has issued advisory opinions and other informal guidance setting forth its approach to AKS enforcement for swapping arrangements.</a:t>
            </a:r>
          </a:p>
          <a:p>
            <a:pPr marL="50800" indent="0" algn="just" defTabSz="903288">
              <a:buNone/>
              <a:defRPr/>
            </a:pPr>
            <a:endParaRPr lang="en-US" sz="3600" dirty="0" smtClean="0"/>
          </a:p>
          <a:p>
            <a:pPr marL="333375" indent="-282575" defTabSz="903288">
              <a:defRPr/>
            </a:pPr>
            <a:r>
              <a:rPr lang="en-US" sz="3600" dirty="0" smtClean="0"/>
              <a:t>The OIG identifies certain “suspect” arrangements:</a:t>
            </a:r>
          </a:p>
          <a:p>
            <a:pPr marL="733425" lvl="1" indent="-282575" defTabSz="903288">
              <a:defRPr/>
            </a:pPr>
            <a:r>
              <a:rPr lang="en-US" sz="3600" dirty="0" smtClean="0"/>
              <a:t>The contracting </a:t>
            </a:r>
            <a:r>
              <a:rPr lang="en-US" sz="3600" dirty="0"/>
              <a:t>party </a:t>
            </a:r>
            <a:r>
              <a:rPr lang="en-US" sz="3600" dirty="0" smtClean="0"/>
              <a:t>can direct </a:t>
            </a:r>
            <a:r>
              <a:rPr lang="en-US" sz="3600" dirty="0"/>
              <a:t>a significant amount of non-discounted federal healthcare </a:t>
            </a:r>
            <a:r>
              <a:rPr lang="en-US" sz="3600" dirty="0" smtClean="0"/>
              <a:t>business to the provider or supplier;</a:t>
            </a:r>
            <a:endParaRPr lang="en-US" sz="3600" dirty="0"/>
          </a:p>
          <a:p>
            <a:pPr marL="733425" lvl="1" indent="-282575" defTabSz="903288">
              <a:defRPr/>
            </a:pPr>
            <a:r>
              <a:rPr lang="en-US" sz="3600" dirty="0" smtClean="0"/>
              <a:t>Both parties </a:t>
            </a:r>
            <a:r>
              <a:rPr lang="en-US" sz="3600" dirty="0"/>
              <a:t>have financial motives to trade discounts for referrals of non-discounted federal healthcare </a:t>
            </a:r>
            <a:r>
              <a:rPr lang="en-US" sz="3600" dirty="0" smtClean="0"/>
              <a:t>business</a:t>
            </a:r>
            <a:r>
              <a:rPr lang="en-US" sz="3600" dirty="0"/>
              <a:t>; and</a:t>
            </a:r>
          </a:p>
          <a:p>
            <a:pPr marL="733425" lvl="1" indent="-282575" defTabSz="903288">
              <a:defRPr/>
            </a:pPr>
            <a:r>
              <a:rPr lang="en-US" sz="3600" dirty="0"/>
              <a:t>T</a:t>
            </a:r>
            <a:r>
              <a:rPr lang="en-US" sz="3600" dirty="0" smtClean="0"/>
              <a:t>he </a:t>
            </a:r>
            <a:r>
              <a:rPr lang="en-US" sz="3600" dirty="0"/>
              <a:t>linking of discounts and referrals is widespread throughout the industry, or a contracting party is likely to make the referrals to the provider or supplier as a matter of business </a:t>
            </a:r>
            <a:r>
              <a:rPr lang="en-US" sz="3600" dirty="0" smtClean="0"/>
              <a:t>convenience.</a:t>
            </a:r>
            <a:br>
              <a:rPr lang="en-US" sz="3600" dirty="0" smtClean="0"/>
            </a:br>
            <a:endParaRPr lang="en-US" sz="3600" dirty="0"/>
          </a:p>
          <a:p>
            <a:pPr marL="333375" indent="-282575" algn="just" defTabSz="903288">
              <a:defRPr/>
            </a:pPr>
            <a:r>
              <a:rPr lang="en-US" sz="3600" dirty="0" smtClean="0"/>
              <a:t>If an arrangement is “suspect,” the OIG looks for “indicia” that the discount does not make “business sense ‘standing alone’ without reference to any other business” which the target provider may receive from the other contracting party.</a:t>
            </a:r>
          </a:p>
          <a:p>
            <a:pPr marL="450850" lvl="1" indent="0" defTabSz="903288">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8551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OIG Guidance</a:t>
            </a:r>
            <a:endParaRPr lang="en-US" sz="2800" u="sng" dirty="0"/>
          </a:p>
        </p:txBody>
      </p:sp>
      <p:sp>
        <p:nvSpPr>
          <p:cNvPr id="3" name="Content Placeholder 2"/>
          <p:cNvSpPr>
            <a:spLocks noGrp="1"/>
          </p:cNvSpPr>
          <p:nvPr>
            <p:ph idx="1"/>
          </p:nvPr>
        </p:nvSpPr>
        <p:spPr>
          <a:xfrm>
            <a:off x="457200" y="1344752"/>
            <a:ext cx="8229600" cy="4781412"/>
          </a:xfrm>
        </p:spPr>
        <p:txBody>
          <a:bodyPr>
            <a:normAutofit fontScale="62500" lnSpcReduction="20000"/>
          </a:bodyPr>
          <a:lstStyle/>
          <a:p>
            <a:r>
              <a:rPr lang="en-US" sz="2900" dirty="0"/>
              <a:t>According to the OIG, an </a:t>
            </a:r>
            <a:r>
              <a:rPr lang="en-US" sz="2900" dirty="0" smtClean="0"/>
              <a:t>alleged swapping arrangement </a:t>
            </a:r>
            <a:r>
              <a:rPr lang="en-US" sz="2900" dirty="0"/>
              <a:t>may be “particularly suspect” </a:t>
            </a:r>
            <a:r>
              <a:rPr lang="en-US" sz="2900" dirty="0" smtClean="0"/>
              <a:t>if any of the following are true:</a:t>
            </a:r>
          </a:p>
          <a:p>
            <a:endParaRPr lang="en-US" sz="2900" dirty="0"/>
          </a:p>
          <a:p>
            <a:pPr lvl="1"/>
            <a:r>
              <a:rPr lang="en-US" sz="2900" dirty="0"/>
              <a:t>The discounted prices are below the provider or supplier’s costs.</a:t>
            </a:r>
          </a:p>
          <a:p>
            <a:pPr lvl="1"/>
            <a:r>
              <a:rPr lang="en-US" sz="2900" dirty="0"/>
              <a:t>The discounted prices are lower than the prices offered to a buyer that generates at least the same amount of business, and has no other potentially available federal healthcare program business that it can refer.</a:t>
            </a:r>
          </a:p>
          <a:p>
            <a:pPr lvl="1"/>
            <a:r>
              <a:rPr lang="en-US" sz="2900" dirty="0"/>
              <a:t>The discounted prices are coupled with an exclusivity arrangement.</a:t>
            </a:r>
          </a:p>
          <a:p>
            <a:pPr lvl="1"/>
            <a:r>
              <a:rPr lang="en-US" sz="2900" dirty="0"/>
              <a:t>The provider or supplier gives the discounts on items or services for capitated or all-inclusive payment patients, in conjunction with reaching an explicit or implicit agreement for the referral of other federal health care program business. </a:t>
            </a:r>
            <a:r>
              <a:rPr lang="en-US" sz="2900" dirty="0" smtClean="0"/>
              <a:t/>
            </a:r>
            <a:br>
              <a:rPr lang="en-US" sz="2900" dirty="0" smtClean="0"/>
            </a:br>
            <a:endParaRPr lang="en-US" sz="2900" dirty="0"/>
          </a:p>
          <a:p>
            <a:r>
              <a:rPr lang="en-US" sz="2900" dirty="0" smtClean="0"/>
              <a:t>But the </a:t>
            </a:r>
            <a:r>
              <a:rPr lang="en-US" sz="2900" dirty="0"/>
              <a:t>OIG does not treat “suspect” or “particularly suspect” arrangements as </a:t>
            </a:r>
            <a:r>
              <a:rPr lang="en-US" sz="2900" i="1" dirty="0"/>
              <a:t>per se</a:t>
            </a:r>
            <a:r>
              <a:rPr lang="en-US" sz="2900" dirty="0"/>
              <a:t> violations of the AKS.  </a:t>
            </a:r>
            <a:r>
              <a:rPr lang="en-US" sz="2900" dirty="0" smtClean="0"/>
              <a:t/>
            </a:r>
            <a:br>
              <a:rPr lang="en-US" sz="2900" dirty="0" smtClean="0"/>
            </a:br>
            <a:endParaRPr lang="en-US" sz="2900" dirty="0" smtClean="0"/>
          </a:p>
          <a:p>
            <a:r>
              <a:rPr lang="en-US" sz="2900" dirty="0" smtClean="0"/>
              <a:t>Instead, such arrangements “may </a:t>
            </a:r>
            <a:r>
              <a:rPr lang="en-US" sz="2900" dirty="0"/>
              <a:t>merit further investigation by the OIG depending on the facts and circumstances presented</a:t>
            </a:r>
            <a:r>
              <a:rPr lang="en-US" sz="2900" dirty="0" smtClean="0"/>
              <a:t>.”  OIG </a:t>
            </a:r>
            <a:r>
              <a:rPr lang="en-US" sz="2600" dirty="0" smtClean="0"/>
              <a:t>AO </a:t>
            </a:r>
            <a:r>
              <a:rPr lang="en-US" sz="2600" dirty="0"/>
              <a:t>99-2, 99-13.</a:t>
            </a:r>
          </a:p>
          <a:p>
            <a:pPr marL="450850" lvl="1" indent="0" defTabSz="903288">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28085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OIG Guidance</a:t>
            </a:r>
            <a:endParaRPr lang="en-US" sz="2800" u="sng" dirty="0"/>
          </a:p>
        </p:txBody>
      </p:sp>
      <p:sp>
        <p:nvSpPr>
          <p:cNvPr id="3" name="Content Placeholder 2"/>
          <p:cNvSpPr>
            <a:spLocks noGrp="1"/>
          </p:cNvSpPr>
          <p:nvPr>
            <p:ph idx="1"/>
          </p:nvPr>
        </p:nvSpPr>
        <p:spPr>
          <a:xfrm>
            <a:off x="457200" y="1344752"/>
            <a:ext cx="8229600" cy="4781412"/>
          </a:xfrm>
        </p:spPr>
        <p:txBody>
          <a:bodyPr>
            <a:normAutofit/>
          </a:bodyPr>
          <a:lstStyle/>
          <a:p>
            <a:pPr algn="just"/>
            <a:r>
              <a:rPr lang="en-US" sz="2200" dirty="0" smtClean="0"/>
              <a:t>The OIG’s advisory </a:t>
            </a:r>
            <a:r>
              <a:rPr lang="en-US" sz="2200" dirty="0"/>
              <a:t>opinions are drafted in response to specific facts supplied by the health care providers requesting them.  </a:t>
            </a:r>
            <a:endParaRPr lang="en-US" sz="2200" dirty="0" smtClean="0"/>
          </a:p>
          <a:p>
            <a:pPr algn="just"/>
            <a:endParaRPr lang="en-US" sz="2200" dirty="0" smtClean="0"/>
          </a:p>
          <a:p>
            <a:pPr algn="just"/>
            <a:r>
              <a:rPr lang="en-US" sz="2200" dirty="0" smtClean="0"/>
              <a:t>Neither </a:t>
            </a:r>
            <a:r>
              <a:rPr lang="en-US" sz="2200" dirty="0"/>
              <a:t>the advisory opinions nor any other informal </a:t>
            </a:r>
            <a:r>
              <a:rPr lang="en-US" sz="2200" dirty="0" smtClean="0"/>
              <a:t>swapping guidance </a:t>
            </a:r>
            <a:r>
              <a:rPr lang="en-US" sz="2200" dirty="0"/>
              <a:t>from the OIG purport to establish a legal standard for AKS compliance that has the force of </a:t>
            </a:r>
            <a:r>
              <a:rPr lang="en-US" sz="2200" dirty="0" smtClean="0"/>
              <a:t>law.  </a:t>
            </a:r>
          </a:p>
          <a:p>
            <a:pPr algn="just"/>
            <a:endParaRPr lang="en-US" sz="2200" dirty="0" smtClean="0"/>
          </a:p>
          <a:p>
            <a:pPr algn="just"/>
            <a:r>
              <a:rPr lang="en-US" sz="2200" dirty="0" smtClean="0"/>
              <a:t>The OIG’s swapping guidance is nevertheless critical for defense attorneys and corporate counsel to understand because it is a frequent starting point from which relators and the DOJ analyze FCA claims premised on a swapping theory.</a:t>
            </a:r>
          </a:p>
          <a:p>
            <a:pPr marL="450850" lvl="1" indent="0" defTabSz="903288">
              <a:buNone/>
              <a:defRPr/>
            </a:pPr>
            <a:endParaRPr lang="en-US" sz="2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97939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2361</Words>
  <Application>Microsoft Office PowerPoint</Application>
  <PresentationFormat>On-screen Show (4:3)</PresentationFormat>
  <Paragraphs>196</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Defending FCA Litigation Under the “Swapping” Theory of AKS Liability</vt:lpstr>
      <vt:lpstr>About Us</vt:lpstr>
      <vt:lpstr>The False Claims Act (FCA)</vt:lpstr>
      <vt:lpstr>Anti-Kickback Statute (AKS)</vt:lpstr>
      <vt:lpstr>Anti-Kickback Statute (AKS)</vt:lpstr>
      <vt:lpstr>“Swapping” Theory of FCA Liability</vt:lpstr>
      <vt:lpstr>OIG Guidance</vt:lpstr>
      <vt:lpstr>OIG Guidance</vt:lpstr>
      <vt:lpstr>OIG Guidance</vt:lpstr>
      <vt:lpstr>Klaczak v. Consolidated Medical Transport 458 F. Supp. 2d 622 (N.D. Ill. 2006)</vt:lpstr>
      <vt:lpstr>United States ex rel. Jamison v. McKesson Corporation 900 F. Supp. 2d 683 (N.D. Miss. 2012)</vt:lpstr>
      <vt:lpstr>United States ex rel. Gale v. Omnicare, Inc. No. 1:10-cv-127, (N.D. Ohio, July 23, 2013)</vt:lpstr>
      <vt:lpstr>United States ex rel. McDonough  v. Symphony Diagnostics Services, Inc.  36 F.Supp.3d 773 (S.D. Ohio 2014)</vt:lpstr>
      <vt:lpstr>United States ex rel. Carlisle v. Pacific Ambulance Inc. No. 3:09-cv-02628 (S.D. Cal. May 7, 2015)</vt:lpstr>
      <vt:lpstr>Unique Issues in Defending  FCA Claims Based on “Swapping” Allegations </vt:lpstr>
      <vt:lpstr>Defining “remuneration”:  A discount from what?</vt:lpstr>
      <vt:lpstr>Defining “remuneration”:  A discount from what?</vt:lpstr>
      <vt:lpstr>Defining “remuneration”:  A discount from what?</vt:lpstr>
      <vt:lpstr>Litigating the AKS requirement of criminal intent</vt:lpstr>
      <vt:lpstr>Burden of Proof</vt:lpstr>
      <vt:lpstr>Exceptions and Safe Harbors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