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 id="2147483715" r:id="rId2"/>
  </p:sldMasterIdLst>
  <p:notesMasterIdLst>
    <p:notesMasterId r:id="rId25"/>
  </p:notesMasterIdLst>
  <p:handoutMasterIdLst>
    <p:handoutMasterId r:id="rId26"/>
  </p:handoutMasterIdLst>
  <p:sldIdLst>
    <p:sldId id="293" r:id="rId3"/>
    <p:sldId id="323" r:id="rId4"/>
    <p:sldId id="331" r:id="rId5"/>
    <p:sldId id="324" r:id="rId6"/>
    <p:sldId id="325" r:id="rId7"/>
    <p:sldId id="326" r:id="rId8"/>
    <p:sldId id="327" r:id="rId9"/>
    <p:sldId id="335" r:id="rId10"/>
    <p:sldId id="328" r:id="rId11"/>
    <p:sldId id="329" r:id="rId12"/>
    <p:sldId id="337" r:id="rId13"/>
    <p:sldId id="332" r:id="rId14"/>
    <p:sldId id="336" r:id="rId15"/>
    <p:sldId id="320" r:id="rId16"/>
    <p:sldId id="319" r:id="rId17"/>
    <p:sldId id="338" r:id="rId18"/>
    <p:sldId id="341" r:id="rId19"/>
    <p:sldId id="340" r:id="rId20"/>
    <p:sldId id="342" r:id="rId21"/>
    <p:sldId id="344" r:id="rId22"/>
    <p:sldId id="330" r:id="rId23"/>
    <p:sldId id="345"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4" autoAdjust="0"/>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A39EBB3-DE53-4A3B-86C3-8B12BF13712C}" type="datetimeFigureOut">
              <a:rPr lang="en-US" smtClean="0"/>
              <a:pPr/>
              <a:t>11/5/2015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CE9FC7-EE02-4AFB-AE23-69ECCDA09485}" type="slidenum">
              <a:rPr lang="en-US" smtClean="0"/>
              <a:pPr/>
              <a:t>‹#›</a:t>
            </a:fld>
            <a:endParaRPr lang="en-US" dirty="0"/>
          </a:p>
        </p:txBody>
      </p:sp>
    </p:spTree>
    <p:extLst>
      <p:ext uri="{BB962C8B-B14F-4D97-AF65-F5344CB8AC3E}">
        <p14:creationId xmlns:p14="http://schemas.microsoft.com/office/powerpoint/2010/main" val="875775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8700C7-600B-441D-8D7D-BDD241F8150C}" type="datetimeFigureOut">
              <a:rPr lang="en-US" smtClean="0"/>
              <a:pPr/>
              <a:t>11/5/2015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4BD23B-E9AF-4C30-BBF1-E9BA6CC3953C}" type="slidenum">
              <a:rPr lang="en-US" smtClean="0"/>
              <a:pPr/>
              <a:t>‹#›</a:t>
            </a:fld>
            <a:endParaRPr lang="en-US" dirty="0"/>
          </a:p>
        </p:txBody>
      </p:sp>
    </p:spTree>
    <p:extLst>
      <p:ext uri="{BB962C8B-B14F-4D97-AF65-F5344CB8AC3E}">
        <p14:creationId xmlns:p14="http://schemas.microsoft.com/office/powerpoint/2010/main" val="1730190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19118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01398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17115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40608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43537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59395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09310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0479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98388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18763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8254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71900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50001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825092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4317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62534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63118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0891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887700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8103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5103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solidFill>
                  <a:srgbClr val="EEECE1"/>
                </a:solidFill>
              </a:rPr>
              <a:pPr/>
              <a:t>11/5/2015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08277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EEECE1"/>
                </a:solidFill>
              </a:rPr>
              <a:pPr/>
              <a:t>11/5/2015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31767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EEECE1"/>
                </a:solidFill>
              </a:rPr>
              <a:pPr/>
              <a:t>11/5/2015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999245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Yellow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4079773"/>
          </a:xfrm>
          <a:prstGeom prst="rect">
            <a:avLst/>
          </a:prstGeom>
          <a:solidFill>
            <a:srgbClr val="55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hasCustomPrompt="1"/>
          </p:nvPr>
        </p:nvSpPr>
        <p:spPr>
          <a:xfrm>
            <a:off x="504779" y="2562431"/>
            <a:ext cx="5610271" cy="953012"/>
          </a:xfrm>
        </p:spPr>
        <p:txBody>
          <a:bodyPr anchor="b" anchorCtr="0"/>
          <a:lstStyle>
            <a:lvl1pPr>
              <a:defRPr sz="3200" b="0" cap="none" baseline="0">
                <a:solidFill>
                  <a:schemeClr val="bg1"/>
                </a:solidFill>
                <a:latin typeface="Arial Narrow" panose="020B0506020202030204" pitchFamily="34" charset="0"/>
              </a:defRPr>
            </a:lvl1pPr>
          </a:lstStyle>
          <a:p>
            <a:r>
              <a:rPr lang="en-US" dirty="0" smtClean="0"/>
              <a:t>Client Name</a:t>
            </a:r>
            <a:endParaRPr lang="en-US" dirty="0"/>
          </a:p>
        </p:txBody>
      </p:sp>
      <p:sp>
        <p:nvSpPr>
          <p:cNvPr id="13" name="Text Placeholder 12"/>
          <p:cNvSpPr>
            <a:spLocks noGrp="1"/>
          </p:cNvSpPr>
          <p:nvPr>
            <p:ph type="body" sz="quarter" idx="10" hasCustomPrompt="1"/>
          </p:nvPr>
        </p:nvSpPr>
        <p:spPr>
          <a:xfrm>
            <a:off x="504779" y="3737785"/>
            <a:ext cx="5610271" cy="345642"/>
          </a:xfrm>
        </p:spPr>
        <p:txBody>
          <a:bodyPr anchor="ctr" anchorCtr="0"/>
          <a:lstStyle>
            <a:lvl1pPr>
              <a:buNone/>
              <a:defRPr sz="1600" baseline="0">
                <a:solidFill>
                  <a:schemeClr val="bg1"/>
                </a:solidFill>
                <a:latin typeface="Arial Narrow" panose="020B0506020202030204" pitchFamily="34" charset="0"/>
              </a:defRPr>
            </a:lvl1pPr>
          </a:lstStyle>
          <a:p>
            <a:pPr lvl="0"/>
            <a:r>
              <a:rPr lang="en-US" dirty="0" smtClean="0"/>
              <a:t>January 1, 2012</a:t>
            </a:r>
            <a:endParaRPr lang="en-US" dirty="0"/>
          </a:p>
        </p:txBody>
      </p:sp>
      <p:pic>
        <p:nvPicPr>
          <p:cNvPr id="9" name="Picture 8" descr="Stairstack.gif"/>
          <p:cNvPicPr>
            <a:picLocks noChangeAspect="1"/>
          </p:cNvPicPr>
          <p:nvPr userDrawn="1"/>
        </p:nvPicPr>
        <p:blipFill>
          <a:blip r:embed="rId2" cstate="print"/>
          <a:stretch>
            <a:fillRect/>
          </a:stretch>
        </p:blipFill>
        <p:spPr>
          <a:xfrm>
            <a:off x="5752210" y="980160"/>
            <a:ext cx="2541180" cy="4397486"/>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777" y="480409"/>
            <a:ext cx="1555389" cy="516491"/>
          </a:xfrm>
          <a:prstGeom prst="rect">
            <a:avLst/>
          </a:prstGeom>
        </p:spPr>
      </p:pic>
      <p:sp>
        <p:nvSpPr>
          <p:cNvPr id="4" name="Rectangle 3"/>
          <p:cNvSpPr/>
          <p:nvPr userDrawn="1"/>
        </p:nvSpPr>
        <p:spPr>
          <a:xfrm>
            <a:off x="0" y="5986498"/>
            <a:ext cx="9144000" cy="871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1628" y="6071928"/>
            <a:ext cx="8128582" cy="109187"/>
          </a:xfrm>
          <a:prstGeom prst="rect">
            <a:avLst/>
          </a:prstGeom>
        </p:spPr>
      </p:pic>
      <p:sp>
        <p:nvSpPr>
          <p:cNvPr id="17" name="Text Box 14"/>
          <p:cNvSpPr txBox="1">
            <a:spLocks noChangeArrowheads="1"/>
          </p:cNvSpPr>
          <p:nvPr userDrawn="1"/>
        </p:nvSpPr>
        <p:spPr bwMode="auto">
          <a:xfrm>
            <a:off x="481628" y="6321029"/>
            <a:ext cx="8128580" cy="374461"/>
          </a:xfrm>
          <a:prstGeom prst="rect">
            <a:avLst/>
          </a:prstGeom>
          <a:noFill/>
          <a:ln w="9525">
            <a:noFill/>
            <a:miter lim="800000"/>
            <a:headEnd/>
            <a:tailEnd/>
          </a:ln>
        </p:spPr>
        <p:txBody>
          <a:bodyPr wrap="square" lIns="0" rIns="0">
            <a:spAutoFit/>
          </a:bodyPr>
          <a:lstStyle/>
          <a:p>
            <a:pPr fontAlgn="auto">
              <a:lnSpc>
                <a:spcPts val="1100"/>
              </a:lnSpc>
              <a:spcBef>
                <a:spcPts val="0"/>
              </a:spcBef>
              <a:spcAft>
                <a:spcPts val="0"/>
              </a:spcAft>
              <a:tabLst>
                <a:tab pos="1544638" algn="l"/>
              </a:tabLst>
            </a:pPr>
            <a:r>
              <a:rPr lang="en-US" sz="800" dirty="0" smtClean="0">
                <a:solidFill>
                  <a:srgbClr val="6F6754"/>
                </a:solidFill>
                <a:latin typeface="Arial Narrow" panose="020B0506020202030204" pitchFamily="34" charset="0"/>
                <a:cs typeface="Arial" pitchFamily="34" charset="0"/>
              </a:rPr>
              <a:t>©2014 Navigant Consulting, Inc. All rights reserved. Navigant Consulting is not a certified public accounting firm and does not provide audit, attest, or public accounting services. See navigant.com/licensing for a complete listing of private investigator licenses. Investment banking, private placement, merger, acquisition and divestiture services offered through Navigant Capital Advisors, LLC., Member FINRA/SIPC.</a:t>
            </a:r>
            <a:endParaRPr lang="en-US" sz="800" dirty="0">
              <a:solidFill>
                <a:srgbClr val="6F6754"/>
              </a:solidFill>
              <a:latin typeface="Arial Narrow" panose="020B0506020202030204" pitchFamily="34" charset="0"/>
              <a:cs typeface="Arial" pitchFamily="34" charset="0"/>
            </a:endParaRPr>
          </a:p>
        </p:txBody>
      </p:sp>
      <p:sp>
        <p:nvSpPr>
          <p:cNvPr id="7" name="TextBox 6"/>
          <p:cNvSpPr txBox="1"/>
          <p:nvPr userDrawn="1"/>
        </p:nvSpPr>
        <p:spPr>
          <a:xfrm>
            <a:off x="481628" y="1331050"/>
            <a:ext cx="6142456" cy="707886"/>
          </a:xfrm>
          <a:prstGeom prst="rect">
            <a:avLst/>
          </a:prstGeom>
          <a:noFill/>
        </p:spPr>
        <p:txBody>
          <a:bodyPr wrap="square" lIns="0" rIns="0" rtlCol="0">
            <a:spAutoFit/>
          </a:bodyPr>
          <a:lstStyle/>
          <a:p>
            <a:pPr fontAlgn="auto">
              <a:lnSpc>
                <a:spcPts val="2400"/>
              </a:lnSpc>
              <a:spcBef>
                <a:spcPts val="0"/>
              </a:spcBef>
              <a:spcAft>
                <a:spcPts val="0"/>
              </a:spcAft>
            </a:pPr>
            <a:r>
              <a:rPr lang="en-US" sz="2600" b="1" dirty="0" smtClean="0">
                <a:solidFill>
                  <a:prstClr val="white"/>
                </a:solidFill>
                <a:latin typeface="Century Gothic" panose="020B0502020202020204" pitchFamily="34" charset="0"/>
              </a:rPr>
              <a:t>SEE HOW FAR IMPACT CAN REACH.</a:t>
            </a:r>
          </a:p>
          <a:p>
            <a:pPr fontAlgn="auto">
              <a:lnSpc>
                <a:spcPts val="2400"/>
              </a:lnSpc>
              <a:spcBef>
                <a:spcPts val="0"/>
              </a:spcBef>
              <a:spcAft>
                <a:spcPts val="0"/>
              </a:spcAft>
            </a:pPr>
            <a:r>
              <a:rPr lang="en-US" sz="1200" dirty="0" smtClean="0">
                <a:solidFill>
                  <a:prstClr val="white"/>
                </a:solidFill>
                <a:latin typeface="Century Gothic" panose="020B0502020202020204" pitchFamily="34" charset="0"/>
              </a:rPr>
              <a:t>SOLUTIONS THAT CREATE HIGH-PERFORMING HEALTHCARE ORGANIZATIONS</a:t>
            </a:r>
            <a:endParaRPr lang="en-US" sz="1200" dirty="0">
              <a:solidFill>
                <a:prstClr val="white"/>
              </a:solidFill>
              <a:latin typeface="Century Gothic" panose="020B0502020202020204" pitchFamily="34" charset="0"/>
            </a:endParaRPr>
          </a:p>
        </p:txBody>
      </p:sp>
      <p:sp>
        <p:nvSpPr>
          <p:cNvPr id="14" name="Rectangle 13"/>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363822594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Yellow - Section">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228600" y="237066"/>
            <a:ext cx="8686800" cy="4246948"/>
          </a:xfrm>
          <a:prstGeom prst="rect">
            <a:avLst/>
          </a:prstGeom>
          <a:solidFill>
            <a:srgbClr val="55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10" name="Picture 9" descr="Stairstack.gif"/>
          <p:cNvPicPr>
            <a:picLocks noChangeAspect="1"/>
          </p:cNvPicPr>
          <p:nvPr userDrawn="1"/>
        </p:nvPicPr>
        <p:blipFill>
          <a:blip r:embed="rId2" cstate="print"/>
          <a:stretch>
            <a:fillRect/>
          </a:stretch>
        </p:blipFill>
        <p:spPr>
          <a:xfrm>
            <a:off x="5528936" y="437876"/>
            <a:ext cx="2902683" cy="5023063"/>
          </a:xfrm>
          <a:prstGeom prst="rect">
            <a:avLst/>
          </a:prstGeom>
        </p:spPr>
      </p:pic>
      <p:sp>
        <p:nvSpPr>
          <p:cNvPr id="12" name="Text Placeholder 11"/>
          <p:cNvSpPr>
            <a:spLocks noGrp="1"/>
          </p:cNvSpPr>
          <p:nvPr>
            <p:ph type="body" sz="quarter" idx="11" hasCustomPrompt="1"/>
          </p:nvPr>
        </p:nvSpPr>
        <p:spPr>
          <a:xfrm>
            <a:off x="713725" y="2334467"/>
            <a:ext cx="4974694" cy="1036638"/>
          </a:xfrm>
        </p:spPr>
        <p:txBody>
          <a:bodyPr/>
          <a:lstStyle>
            <a:lvl1pPr marL="0" indent="0">
              <a:buNone/>
              <a:defRPr sz="3200" b="0" cap="none" baseline="0">
                <a:solidFill>
                  <a:schemeClr val="bg1"/>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4997569" cy="979488"/>
          </a:xfrm>
        </p:spPr>
        <p:txBody>
          <a:bodyPr/>
          <a:lstStyle>
            <a:lvl1pPr>
              <a:buNone/>
              <a:defRPr sz="1800" baseline="0">
                <a:solidFill>
                  <a:schemeClr val="bg1"/>
                </a:solidFill>
              </a:defRPr>
            </a:lvl1pPr>
          </a:lstStyle>
          <a:p>
            <a:pPr lvl="0"/>
            <a:r>
              <a:rPr lang="en-US" dirty="0" smtClean="0"/>
              <a:t>Click to Edit Selection Subtitle</a:t>
            </a:r>
            <a:endParaRPr lang="en-US" dirty="0"/>
          </a:p>
        </p:txBody>
      </p:sp>
      <p:sp>
        <p:nvSpPr>
          <p:cNvPr id="20" name="Rectangle 19"/>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Slide Number Placeholder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t>Page </a:t>
            </a:r>
            <a:fld id="{796A3E7B-4902-4996-B6E7-88CEE4C42672}" type="slidenum">
              <a:rPr/>
              <a:pPr/>
              <a:t>‹#›</a:t>
            </a:fld>
            <a:endParaRPr dirty="0"/>
          </a:p>
        </p:txBody>
      </p:sp>
    </p:spTree>
    <p:extLst>
      <p:ext uri="{BB962C8B-B14F-4D97-AF65-F5344CB8AC3E}">
        <p14:creationId xmlns:p14="http://schemas.microsoft.com/office/powerpoint/2010/main" val="149134212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13" name="Picture 12" descr="Laddertree.gif"/>
          <p:cNvPicPr>
            <a:picLocks noChangeAspect="1"/>
          </p:cNvPicPr>
          <p:nvPr userDrawn="1"/>
        </p:nvPicPr>
        <p:blipFill>
          <a:blip r:embed="rId2" cstate="print"/>
          <a:srcRect r="10039"/>
          <a:stretch>
            <a:fillRect/>
          </a:stretch>
        </p:blipFill>
        <p:spPr>
          <a:xfrm>
            <a:off x="4137072" y="435934"/>
            <a:ext cx="4582632" cy="5066837"/>
          </a:xfrm>
          <a:prstGeom prst="rect">
            <a:avLst/>
          </a:prstGeom>
        </p:spPr>
      </p:pic>
      <p:sp>
        <p:nvSpPr>
          <p:cNvPr id="12" name="Text Placeholder 11"/>
          <p:cNvSpPr>
            <a:spLocks noGrp="1"/>
          </p:cNvSpPr>
          <p:nvPr>
            <p:ph type="body" sz="quarter" idx="11" hasCustomPrompt="1"/>
          </p:nvPr>
        </p:nvSpPr>
        <p:spPr>
          <a:xfrm>
            <a:off x="713725" y="2334467"/>
            <a:ext cx="5251140"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5274015" cy="979488"/>
          </a:xfrm>
        </p:spPr>
        <p:txBody>
          <a:bodyPr/>
          <a:lstStyle>
            <a:lvl1pPr marL="0" indent="0">
              <a:buNone/>
              <a:tabLst/>
              <a:defRPr sz="1800" baseline="0">
                <a:solidFill>
                  <a:srgbClr val="6F6754"/>
                </a:solidFill>
              </a:defRPr>
            </a:lvl1pPr>
          </a:lstStyle>
          <a:p>
            <a:pPr lvl="0"/>
            <a:r>
              <a:rPr lang="en-US" dirty="0" smtClean="0"/>
              <a:t>Click to Edit Selection Subtitle</a:t>
            </a:r>
            <a:endParaRPr lang="en-US" dirty="0"/>
          </a:p>
        </p:txBody>
      </p:sp>
      <p:sp>
        <p:nvSpPr>
          <p:cNvPr id="20" name="Rectangle 19"/>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1" name="Rectangle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t>Page </a:t>
            </a:r>
            <a:fld id="{796A3E7B-4902-4996-B6E7-88CEE4C42672}" type="slidenum">
              <a:rPr/>
              <a:pPr/>
              <a:t>‹#›</a:t>
            </a:fld>
            <a:endParaRPr dirty="0"/>
          </a:p>
        </p:txBody>
      </p:sp>
    </p:spTree>
    <p:extLst>
      <p:ext uri="{BB962C8B-B14F-4D97-AF65-F5344CB8AC3E}">
        <p14:creationId xmlns:p14="http://schemas.microsoft.com/office/powerpoint/2010/main" val="60657411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Text Placeholder 11"/>
          <p:cNvSpPr>
            <a:spLocks noGrp="1"/>
          </p:cNvSpPr>
          <p:nvPr>
            <p:ph type="body" sz="quarter" idx="11" hasCustomPrompt="1"/>
          </p:nvPr>
        </p:nvSpPr>
        <p:spPr>
          <a:xfrm>
            <a:off x="713725" y="2334467"/>
            <a:ext cx="5676442"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5699316"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pic>
        <p:nvPicPr>
          <p:cNvPr id="9" name="Picture 8" descr="TwoWayWindow.gif"/>
          <p:cNvPicPr>
            <a:picLocks noChangeAspect="1"/>
          </p:cNvPicPr>
          <p:nvPr userDrawn="1"/>
        </p:nvPicPr>
        <p:blipFill>
          <a:blip r:embed="rId2" cstate="print"/>
          <a:stretch>
            <a:fillRect/>
          </a:stretch>
        </p:blipFill>
        <p:spPr>
          <a:xfrm>
            <a:off x="6230688" y="467830"/>
            <a:ext cx="1889091" cy="5007229"/>
          </a:xfrm>
          <a:prstGeom prst="rect">
            <a:avLst/>
          </a:prstGeom>
        </p:spPr>
      </p:pic>
      <p:sp>
        <p:nvSpPr>
          <p:cNvPr id="18" name="Rectangle 17"/>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0" name="Rectangle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t>Page </a:t>
            </a:r>
            <a:fld id="{796A3E7B-4902-4996-B6E7-88CEE4C42672}" type="slidenum">
              <a:rPr/>
              <a:pPr/>
              <a:t>‹#›</a:t>
            </a:fld>
            <a:endParaRPr dirty="0"/>
          </a:p>
        </p:txBody>
      </p:sp>
    </p:spTree>
    <p:extLst>
      <p:ext uri="{BB962C8B-B14F-4D97-AF65-F5344CB8AC3E}">
        <p14:creationId xmlns:p14="http://schemas.microsoft.com/office/powerpoint/2010/main" val="158945684"/>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10" name="Picture 9" descr="WaterRoll.gif"/>
          <p:cNvPicPr>
            <a:picLocks noChangeAspect="1"/>
          </p:cNvPicPr>
          <p:nvPr userDrawn="1"/>
        </p:nvPicPr>
        <p:blipFill>
          <a:blip r:embed="rId2" cstate="print"/>
          <a:srcRect r="10171"/>
          <a:stretch>
            <a:fillRect/>
          </a:stretch>
        </p:blipFill>
        <p:spPr>
          <a:xfrm>
            <a:off x="4736805" y="1720177"/>
            <a:ext cx="4178595" cy="3441102"/>
          </a:xfrm>
          <a:prstGeom prst="rect">
            <a:avLst/>
          </a:prstGeom>
        </p:spPr>
      </p:pic>
      <p:sp>
        <p:nvSpPr>
          <p:cNvPr id="13" name="Rectangle 12"/>
          <p:cNvSpPr/>
          <p:nvPr userDrawn="1"/>
        </p:nvSpPr>
        <p:spPr>
          <a:xfrm>
            <a:off x="228600" y="237066"/>
            <a:ext cx="8686800" cy="1546909"/>
          </a:xfrm>
          <a:prstGeom prst="rect">
            <a:avLst/>
          </a:prstGeom>
          <a:solidFill>
            <a:srgbClr val="94B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Text Placeholder 11"/>
          <p:cNvSpPr>
            <a:spLocks noGrp="1"/>
          </p:cNvSpPr>
          <p:nvPr>
            <p:ph type="body" sz="quarter" idx="11" hasCustomPrompt="1"/>
          </p:nvPr>
        </p:nvSpPr>
        <p:spPr>
          <a:xfrm>
            <a:off x="713724" y="2334467"/>
            <a:ext cx="4538759"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3849251"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sp>
        <p:nvSpPr>
          <p:cNvPr id="19" name="Rectangle 18"/>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61704894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Yellow -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902" y="1295400"/>
            <a:ext cx="8180195" cy="4956343"/>
          </a:xfrm>
        </p:spPr>
        <p:txBody>
          <a:bodyPr/>
          <a:lstStyle>
            <a:lvl1pPr>
              <a:buClr>
                <a:srgbClr val="6F6754"/>
              </a:buClr>
              <a:defRPr/>
            </a:lvl1pPr>
            <a:lvl2pPr>
              <a:buClr>
                <a:srgbClr val="6F6754"/>
              </a:buClr>
              <a:defRPr/>
            </a:lvl2pPr>
            <a:lvl3pPr>
              <a:buClr>
                <a:srgbClr val="6F6754"/>
              </a:buClr>
              <a:defRPr/>
            </a:lvl3pPr>
            <a:lvl4pPr>
              <a:buClr>
                <a:srgbClr val="6F6754"/>
              </a:buClr>
              <a:defRPr/>
            </a:lvl4pPr>
            <a:lvl5pPr>
              <a:buClr>
                <a:srgbClr val="6F6754"/>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hasCustomPrompt="1"/>
          </p:nvPr>
        </p:nvSpPr>
        <p:spPr>
          <a:xfrm>
            <a:off x="481902" y="237067"/>
            <a:ext cx="8180195" cy="914400"/>
          </a:xfrm>
        </p:spPr>
        <p:txBody>
          <a:bodyPr/>
          <a:lstStyle>
            <a:lvl1pPr>
              <a:defRPr sz="2800" b="0" baseline="0">
                <a:solidFill>
                  <a:srgbClr val="6F6754"/>
                </a:solidFill>
              </a:defRPr>
            </a:lvl1pPr>
          </a:lstStyle>
          <a:p>
            <a:r>
              <a:rPr lang="en-US" dirty="0" smtClean="0"/>
              <a:t>Click to edit title</a:t>
            </a:r>
            <a:endParaRPr lang="en-US" dirty="0"/>
          </a:p>
        </p:txBody>
      </p:sp>
      <p:cxnSp>
        <p:nvCxnSpPr>
          <p:cNvPr id="7" name="Straight Connector 6"/>
          <p:cNvCxnSpPr/>
          <p:nvPr userDrawn="1"/>
        </p:nvCxnSpPr>
        <p:spPr>
          <a:xfrm flipH="1">
            <a:off x="481903" y="1151467"/>
            <a:ext cx="8662097"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243478"/>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Yellow - Unchanged Opening">
    <p:spTree>
      <p:nvGrpSpPr>
        <p:cNvPr id="1" name=""/>
        <p:cNvGrpSpPr/>
        <p:nvPr/>
      </p:nvGrpSpPr>
      <p:grpSpPr>
        <a:xfrm>
          <a:off x="0" y="0"/>
          <a:ext cx="0" cy="0"/>
          <a:chOff x="0" y="0"/>
          <a:chExt cx="0" cy="0"/>
        </a:xfrm>
      </p:grpSpPr>
      <p:sp>
        <p:nvSpPr>
          <p:cNvPr id="6149" name="Rectangle 5"/>
          <p:cNvSpPr>
            <a:spLocks noGrp="1" noChangeArrowheads="1"/>
          </p:cNvSpPr>
          <p:nvPr>
            <p:ph type="subTitle" idx="1" hasCustomPrompt="1"/>
          </p:nvPr>
        </p:nvSpPr>
        <p:spPr>
          <a:xfrm>
            <a:off x="481901" y="548651"/>
            <a:ext cx="8180195" cy="5069416"/>
          </a:xfrm>
        </p:spPr>
        <p:txBody>
          <a:bodyPr/>
          <a:lstStyle>
            <a:lvl1pPr marL="0" indent="0" algn="l" rtl="0" fontAlgn="base">
              <a:spcBef>
                <a:spcPts val="1800"/>
              </a:spcBef>
              <a:spcAft>
                <a:spcPct val="0"/>
              </a:spcAft>
              <a:buSzPct val="125000"/>
              <a:buFont typeface="Arial Narrow" pitchFamily="34" charset="0"/>
              <a:buNone/>
              <a:defRPr lang="en-US" sz="2000" dirty="0">
                <a:solidFill>
                  <a:srgbClr val="6F6754"/>
                </a:solidFill>
                <a:latin typeface="Arial Narrow" pitchFamily="34" charset="0"/>
                <a:ea typeface="+mn-ea"/>
                <a:cs typeface="+mn-cs"/>
              </a:defRPr>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Narrow"/>
            </a:endParaRPr>
          </a:p>
        </p:txBody>
      </p:sp>
      <p:sp>
        <p:nvSpPr>
          <p:cNvPr id="8" name="TextBox 7"/>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sp>
        <p:nvSpPr>
          <p:cNvPr id="11" name="TextBox 10"/>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2"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849717142"/>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Yellow White BG - Professionals">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149" name="Rectangle 5"/>
          <p:cNvSpPr>
            <a:spLocks noGrp="1" noChangeArrowheads="1"/>
          </p:cNvSpPr>
          <p:nvPr>
            <p:ph type="subTitle" idx="1" hasCustomPrompt="1"/>
          </p:nvPr>
        </p:nvSpPr>
        <p:spPr>
          <a:xfrm>
            <a:off x="1922078" y="1295400"/>
            <a:ext cx="6740018" cy="4956343"/>
          </a:xfrm>
        </p:spPr>
        <p:txBody>
          <a:bodyPr/>
          <a:lstStyle>
            <a:lvl1pPr marL="0" indent="0" algn="l" rtl="0" fontAlgn="base">
              <a:spcBef>
                <a:spcPct val="40000"/>
              </a:spcBef>
              <a:spcAft>
                <a:spcPct val="0"/>
              </a:spcAft>
              <a:buSzPct val="125000"/>
              <a:buFont typeface="Palatino LT Std" pitchFamily="18" charset="0"/>
              <a:buNone/>
              <a:defRPr lang="en-US" sz="2400" dirty="0">
                <a:solidFill>
                  <a:srgbClr val="6F6754"/>
                </a:solidFill>
                <a:latin typeface="Arial Narrow" pitchFamily="34" charset="0"/>
                <a:ea typeface="+mn-ea"/>
                <a:cs typeface="+mn-cs"/>
              </a:defRPr>
            </a:lvl1pPr>
          </a:lstStyle>
          <a:p>
            <a:r>
              <a:rPr lang="en-US" dirty="0"/>
              <a:t>Click to edit </a:t>
            </a:r>
            <a:r>
              <a:rPr lang="en-US" dirty="0" smtClean="0"/>
              <a:t>paragraph</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Narrow"/>
            </a:endParaRPr>
          </a:p>
        </p:txBody>
      </p:sp>
      <p:sp>
        <p:nvSpPr>
          <p:cNvPr id="10" name="Title 1"/>
          <p:cNvSpPr>
            <a:spLocks noGrp="1"/>
          </p:cNvSpPr>
          <p:nvPr>
            <p:ph type="title" hasCustomPrompt="1"/>
          </p:nvPr>
        </p:nvSpPr>
        <p:spPr>
          <a:xfrm>
            <a:off x="481902" y="237067"/>
            <a:ext cx="8180195" cy="914400"/>
          </a:xfrm>
        </p:spPr>
        <p:txBody>
          <a:bodyPr/>
          <a:lstStyle>
            <a:lvl1pPr>
              <a:defRPr sz="2800" b="0" baseline="0">
                <a:solidFill>
                  <a:srgbClr val="6F6754"/>
                </a:solidFill>
              </a:defRPr>
            </a:lvl1pPr>
          </a:lstStyle>
          <a:p>
            <a:r>
              <a:rPr lang="en-US" dirty="0" smtClean="0"/>
              <a:t>Click to edit title</a:t>
            </a:r>
            <a:endParaRPr lang="en-US" dirty="0"/>
          </a:p>
        </p:txBody>
      </p:sp>
      <p:sp>
        <p:nvSpPr>
          <p:cNvPr id="14" name="TextBox 13"/>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cxnSp>
        <p:nvCxnSpPr>
          <p:cNvPr id="15" name="Straight Connector 14"/>
          <p:cNvCxnSpPr/>
          <p:nvPr userDrawn="1"/>
        </p:nvCxnSpPr>
        <p:spPr>
          <a:xfrm flipH="1">
            <a:off x="481903" y="1151467"/>
            <a:ext cx="8662097"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7"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30602359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CEF607B-A47E-422C-9BEF-122CCDB7C526}" type="datetime1">
              <a:rPr lang="en-US" smtClean="0">
                <a:solidFill>
                  <a:srgbClr val="EEECE1"/>
                </a:solidFill>
              </a:rPr>
              <a:pPr/>
              <a:t>11/5/2015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538939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Yellow White BG - Professionals">
    <p:spTree>
      <p:nvGrpSpPr>
        <p:cNvPr id="1" name=""/>
        <p:cNvGrpSpPr/>
        <p:nvPr/>
      </p:nvGrpSpPr>
      <p:grpSpPr>
        <a:xfrm>
          <a:off x="0" y="0"/>
          <a:ext cx="0" cy="0"/>
          <a:chOff x="0" y="0"/>
          <a:chExt cx="0" cy="0"/>
        </a:xfrm>
      </p:grpSpPr>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800" b="0" spc="0" baseline="0" dirty="0" smtClean="0">
                <a:solidFill>
                  <a:srgbClr val="6F6754"/>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Narrow"/>
            </a:endParaRPr>
          </a:p>
        </p:txBody>
      </p:sp>
      <p:sp>
        <p:nvSpPr>
          <p:cNvPr id="10" name="Content Placeholder 2"/>
          <p:cNvSpPr>
            <a:spLocks noGrp="1"/>
          </p:cNvSpPr>
          <p:nvPr>
            <p:ph idx="10"/>
          </p:nvPr>
        </p:nvSpPr>
        <p:spPr>
          <a:xfrm>
            <a:off x="4810125" y="1295400"/>
            <a:ext cx="3851972" cy="4956343"/>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1"/>
          </p:nvPr>
        </p:nvSpPr>
        <p:spPr>
          <a:xfrm>
            <a:off x="481903" y="1295400"/>
            <a:ext cx="3851972" cy="4956343"/>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userDrawn="1"/>
        </p:nvCxnSpPr>
        <p:spPr>
          <a:xfrm flipH="1">
            <a:off x="481902" y="1151467"/>
            <a:ext cx="8180195"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sp>
        <p:nvSpPr>
          <p:cNvPr id="17" name="TextBox 16"/>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8"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324654527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EEECE1"/>
                </a:solidFill>
              </a:rPr>
              <a:pPr/>
              <a:t>11/5/2015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57252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solidFill>
                  <a:srgbClr val="EEECE1"/>
                </a:solidFill>
              </a:rPr>
              <a:pPr/>
              <a:t>11/5/2015</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29522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EEECE1"/>
                </a:solidFill>
              </a:rPr>
              <a:pPr/>
              <a:t>11/5/2015</a:t>
            </a:fld>
            <a:endParaRPr lang="en-US">
              <a:solidFill>
                <a:srgbClr val="EEECE1"/>
              </a:solidFill>
            </a:endParaRPr>
          </a:p>
        </p:txBody>
      </p:sp>
      <p:sp>
        <p:nvSpPr>
          <p:cNvPr id="8" name="Footer Placeholder 7"/>
          <p:cNvSpPr>
            <a:spLocks noGrp="1"/>
          </p:cNvSpPr>
          <p:nvPr>
            <p:ph type="ftr" sz="quarter" idx="11"/>
          </p:nvPr>
        </p:nvSpPr>
        <p:spPr/>
        <p:txBody>
          <a:bodyPr/>
          <a:lstStyle/>
          <a:p>
            <a:endParaRPr lang="en-US">
              <a:solidFill>
                <a:srgbClr val="EEECE1"/>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54529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2B28685-4D0C-42D5-8013-B5904CD1FCBC}" type="datetime1">
              <a:rPr lang="en-US" smtClean="0">
                <a:solidFill>
                  <a:srgbClr val="EEECE1"/>
                </a:solidFill>
              </a:rPr>
              <a:pPr/>
              <a:t>11/5/2015</a:t>
            </a:fld>
            <a:endParaRPr lang="en-US">
              <a:solidFill>
                <a:srgbClr val="EEECE1"/>
              </a:solidFill>
            </a:endParaRPr>
          </a:p>
        </p:txBody>
      </p:sp>
      <p:sp>
        <p:nvSpPr>
          <p:cNvPr id="4" name="Footer Placeholder 3"/>
          <p:cNvSpPr>
            <a:spLocks noGrp="1"/>
          </p:cNvSpPr>
          <p:nvPr>
            <p:ph type="ftr" sz="quarter" idx="11"/>
          </p:nvPr>
        </p:nvSpPr>
        <p:spPr/>
        <p:txBody>
          <a:bodyPr/>
          <a:lstStyle/>
          <a:p>
            <a:endParaRPr lang="en-US">
              <a:solidFill>
                <a:srgbClr val="EEECE1"/>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02319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EEECE1"/>
                </a:solidFill>
              </a:rPr>
              <a:pPr/>
              <a:t>11/5/2015</a:t>
            </a:fld>
            <a:endParaRPr lang="en-US">
              <a:solidFill>
                <a:srgbClr val="EEECE1"/>
              </a:solidFill>
            </a:endParaRPr>
          </a:p>
        </p:txBody>
      </p:sp>
      <p:sp>
        <p:nvSpPr>
          <p:cNvPr id="3" name="Footer Placeholder 2"/>
          <p:cNvSpPr>
            <a:spLocks noGrp="1"/>
          </p:cNvSpPr>
          <p:nvPr>
            <p:ph type="ftr" sz="quarter" idx="11"/>
          </p:nvPr>
        </p:nvSpPr>
        <p:spPr/>
        <p:txBody>
          <a:bodyPr/>
          <a:lstStyle/>
          <a:p>
            <a:endParaRPr lang="en-US">
              <a:solidFill>
                <a:srgbClr val="EEECE1"/>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57346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solidFill>
                  <a:srgbClr val="EEECE1"/>
                </a:solidFill>
              </a:rPr>
              <a:pPr/>
              <a:t>11/5/2015</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8856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solidFill>
                  <a:srgbClr val="EEECE1"/>
                </a:solidFill>
              </a:rPr>
              <a:pPr/>
              <a:t>11/5/2015</a:t>
            </a:fld>
            <a:endParaRPr lang="en-US" dirty="0">
              <a:solidFill>
                <a:srgbClr val="EEECE1"/>
              </a:solidFill>
            </a:endParaRPr>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EEECE1"/>
              </a:solidFill>
            </a:endParaRPr>
          </a:p>
        </p:txBody>
      </p:sp>
    </p:spTree>
    <p:extLst>
      <p:ext uri="{BB962C8B-B14F-4D97-AF65-F5344CB8AC3E}">
        <p14:creationId xmlns:p14="http://schemas.microsoft.com/office/powerpoint/2010/main" val="29579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1.v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auto">
              <a:spcBef>
                <a:spcPts val="0"/>
              </a:spcBef>
              <a:spcAft>
                <a:spcPts val="0"/>
              </a:spcAft>
            </a:pPr>
            <a:fld id="{6E2D2B3B-882E-40F3-A32F-6DD516915044}" type="slidenum">
              <a:rPr lang="en-US" smtClean="0">
                <a:latin typeface="Calibri"/>
              </a:rPr>
              <a:pPr fontAlgn="auto">
                <a:spcBef>
                  <a:spcPts val="0"/>
                </a:spcBef>
                <a:spcAft>
                  <a:spcPts val="0"/>
                </a:spcAft>
              </a:pPr>
              <a:t>‹#›</a:t>
            </a:fld>
            <a:endParaRPr lang="en-US" dirty="0">
              <a:latin typeface="Calibri"/>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auto">
              <a:spcBef>
                <a:spcPts val="0"/>
              </a:spcBef>
              <a:spcAft>
                <a:spcPts val="0"/>
              </a:spcAft>
            </a:pPr>
            <a:endParaRPr lang="en-US" dirty="0">
              <a:solidFill>
                <a:srgbClr val="EEECE1"/>
              </a:solidFill>
              <a:latin typeface="Calibri"/>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auto">
              <a:spcBef>
                <a:spcPts val="0"/>
              </a:spcBef>
              <a:spcAft>
                <a:spcPts val="0"/>
              </a:spcAft>
            </a:pPr>
            <a:fld id="{327B613C-1AD7-49D3-885D-F654C5CDBAA6}" type="datetime1">
              <a:rPr lang="en-US" smtClean="0">
                <a:solidFill>
                  <a:srgbClr val="EEECE1"/>
                </a:solidFill>
                <a:latin typeface="Calibri"/>
              </a:rPr>
              <a:pPr fontAlgn="auto">
                <a:spcBef>
                  <a:spcPts val="0"/>
                </a:spcBef>
                <a:spcAft>
                  <a:spcPts val="0"/>
                </a:spcAft>
              </a:pPr>
              <a:t>11/5/2015</a:t>
            </a:fld>
            <a:endParaRPr lang="en-US" dirty="0">
              <a:solidFill>
                <a:srgbClr val="EEECE1"/>
              </a:solidFill>
              <a:latin typeface="Calibri"/>
            </a:endParaRPr>
          </a:p>
        </p:txBody>
      </p:sp>
    </p:spTree>
    <p:extLst>
      <p:ext uri="{BB962C8B-B14F-4D97-AF65-F5344CB8AC3E}">
        <p14:creationId xmlns:p14="http://schemas.microsoft.com/office/powerpoint/2010/main" val="337297840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2"/>
            </p:custDataLst>
            <p:extLst>
              <p:ext uri="{D42A27DB-BD31-4B8C-83A1-F6EECF244321}">
                <p14:modId xmlns:p14="http://schemas.microsoft.com/office/powerpoint/2010/main" val="16436727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01"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5124" name="Rectangle 4"/>
          <p:cNvSpPr>
            <a:spLocks noChangeArrowheads="1"/>
          </p:cNvSpPr>
          <p:nvPr/>
        </p:nvSpPr>
        <p:spPr bwMode="auto">
          <a:xfrm>
            <a:off x="3124200" y="6381750"/>
            <a:ext cx="2895600" cy="476250"/>
          </a:xfrm>
          <a:prstGeom prst="rect">
            <a:avLst/>
          </a:prstGeom>
          <a:noFill/>
          <a:ln w="9525">
            <a:noFill/>
            <a:miter lim="800000"/>
            <a:headEnd/>
            <a:tailEnd/>
          </a:ln>
          <a:effectLst/>
        </p:spPr>
        <p:txBody>
          <a:bodyPr/>
          <a:lstStyle/>
          <a:p>
            <a:pPr algn="ctr"/>
            <a:endParaRPr lang="en-US" sz="1400" smtClean="0">
              <a:solidFill>
                <a:srgbClr val="000000"/>
              </a:solidFill>
              <a:latin typeface="Arial Narrow" pitchFamily="34" charset="0"/>
            </a:endParaRPr>
          </a:p>
        </p:txBody>
      </p:sp>
      <p:sp>
        <p:nvSpPr>
          <p:cNvPr id="5128" name="Rectangle 8"/>
          <p:cNvSpPr>
            <a:spLocks noGrp="1" noChangeArrowheads="1"/>
          </p:cNvSpPr>
          <p:nvPr>
            <p:ph type="body" idx="1"/>
          </p:nvPr>
        </p:nvSpPr>
        <p:spPr bwMode="auto">
          <a:xfrm>
            <a:off x="481902" y="1295400"/>
            <a:ext cx="8180195" cy="495634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129" name="Rectangle 9"/>
          <p:cNvSpPr>
            <a:spLocks noGrp="1" noChangeArrowheads="1"/>
          </p:cNvSpPr>
          <p:nvPr>
            <p:ph type="title"/>
          </p:nvPr>
        </p:nvSpPr>
        <p:spPr bwMode="auto">
          <a:xfrm>
            <a:off x="481902" y="237067"/>
            <a:ext cx="8180195" cy="914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title</a:t>
            </a:r>
          </a:p>
        </p:txBody>
      </p:sp>
      <p:sp>
        <p:nvSpPr>
          <p:cNvPr id="13" name="TextBox 12"/>
          <p:cNvSpPr txBox="1"/>
          <p:nvPr/>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Georgia Health Lawyers ● Trends in Population Health ● October 2014</a:t>
            </a:r>
            <a:endParaRPr lang="en-US" sz="800" dirty="0">
              <a:solidFill>
                <a:srgbClr val="6F6754"/>
              </a:solidFill>
              <a:latin typeface="Arial Narrow" pitchFamily="34" charset="0"/>
            </a:endParaRPr>
          </a:p>
        </p:txBody>
      </p:sp>
      <p:sp>
        <p:nvSpPr>
          <p:cNvPr id="15" name="TextBox 14"/>
          <p:cNvSpPr txBox="1"/>
          <p:nvPr/>
        </p:nvSpPr>
        <p:spPr>
          <a:xfrm>
            <a:off x="55522" y="6552548"/>
            <a:ext cx="2105247" cy="169277"/>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p:txBody>
      </p:sp>
      <p:pic>
        <p:nvPicPr>
          <p:cNvPr id="14" name="Picture 1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cxnSp>
        <p:nvCxnSpPr>
          <p:cNvPr id="17" name="Straight Connector 16"/>
          <p:cNvCxnSpPr/>
          <p:nvPr/>
        </p:nvCxnSpPr>
        <p:spPr>
          <a:xfrm flipH="1">
            <a:off x="481903" y="1151467"/>
            <a:ext cx="8662097" cy="0"/>
          </a:xfrm>
          <a:prstGeom prst="line">
            <a:avLst/>
          </a:prstGeom>
          <a:ln w="19050">
            <a:solidFill>
              <a:srgbClr val="00539B"/>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18917441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lang="en-US" sz="2400" b="0" cap="none" spc="0" baseline="0" dirty="0" smtClean="0">
          <a:solidFill>
            <a:srgbClr val="6F6754"/>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p:titleStyle>
    <p:bodyStyle>
      <a:lvl1pPr marL="0" indent="0" algn="l" rtl="0" eaLnBrk="1" fontAlgn="base" hangingPunct="1">
        <a:spcBef>
          <a:spcPct val="40000"/>
        </a:spcBef>
        <a:spcAft>
          <a:spcPct val="0"/>
        </a:spcAft>
        <a:buClr>
          <a:srgbClr val="6F6754"/>
        </a:buClr>
        <a:buSzPct val="125000"/>
        <a:buFont typeface="Arial Narrow" pitchFamily="34" charset="0"/>
        <a:buNone/>
        <a:defRPr sz="1800">
          <a:solidFill>
            <a:srgbClr val="6F6754"/>
          </a:solidFill>
          <a:latin typeface="Arial Narrow" pitchFamily="34" charset="0"/>
          <a:ea typeface="+mn-ea"/>
          <a:cs typeface="+mn-cs"/>
        </a:defRPr>
      </a:lvl1pPr>
      <a:lvl2pPr marL="0" indent="0" algn="ctr" rtl="0" eaLnBrk="1" fontAlgn="base" hangingPunct="1">
        <a:spcBef>
          <a:spcPct val="20000"/>
        </a:spcBef>
        <a:spcAft>
          <a:spcPct val="0"/>
        </a:spcAft>
        <a:buClr>
          <a:srgbClr val="6F6754"/>
        </a:buClr>
        <a:buFont typeface="Arial Narrow" pitchFamily="34" charset="0"/>
        <a:buNone/>
        <a:defRPr sz="1800" b="1">
          <a:solidFill>
            <a:srgbClr val="6F6754"/>
          </a:solidFill>
          <a:latin typeface="Arial Narrow" pitchFamily="34" charset="0"/>
        </a:defRPr>
      </a:lvl2pPr>
      <a:lvl3pPr marL="212725" indent="-212725" algn="l" rtl="0" eaLnBrk="1" fontAlgn="base" hangingPunct="1">
        <a:spcBef>
          <a:spcPct val="20000"/>
        </a:spcBef>
        <a:spcAft>
          <a:spcPct val="0"/>
        </a:spcAft>
        <a:buClr>
          <a:srgbClr val="6F6754"/>
        </a:buClr>
        <a:buSzPct val="125000"/>
        <a:buFont typeface="Arial Narrow" panose="020B0606020202030204" pitchFamily="34" charset="0"/>
        <a:buChar char="»"/>
        <a:defRPr sz="1800">
          <a:solidFill>
            <a:srgbClr val="6F6754"/>
          </a:solidFill>
          <a:latin typeface="Arial Narrow" pitchFamily="34" charset="0"/>
        </a:defRPr>
      </a:lvl3pPr>
      <a:lvl4pPr marL="458788" indent="-193675" algn="l" rtl="0" eaLnBrk="1" fontAlgn="base" hangingPunct="1">
        <a:spcBef>
          <a:spcPct val="20000"/>
        </a:spcBef>
        <a:spcAft>
          <a:spcPct val="0"/>
        </a:spcAft>
        <a:buClr>
          <a:srgbClr val="6F6754"/>
        </a:buClr>
        <a:buSzPct val="125000"/>
        <a:buFont typeface="Arial Narrow" panose="020B0606020202030204" pitchFamily="34" charset="0"/>
        <a:buChar char="›"/>
        <a:defRPr sz="1800">
          <a:solidFill>
            <a:srgbClr val="6F6754"/>
          </a:solidFill>
          <a:latin typeface="Arial Narrow" pitchFamily="34" charset="0"/>
        </a:defRPr>
      </a:lvl4pPr>
      <a:lvl5pPr marL="747713" indent="-207963" algn="l" rtl="0" eaLnBrk="1" fontAlgn="base" hangingPunct="1">
        <a:spcBef>
          <a:spcPct val="20000"/>
        </a:spcBef>
        <a:spcAft>
          <a:spcPct val="0"/>
        </a:spcAft>
        <a:buClr>
          <a:srgbClr val="6F6754"/>
        </a:buClr>
        <a:buSzPct val="125000"/>
        <a:buFont typeface="Arial" panose="020B0604020202020204" pitchFamily="34" charset="0"/>
        <a:buChar char="•"/>
        <a:defRPr sz="1800">
          <a:solidFill>
            <a:srgbClr val="6F6754"/>
          </a:solidFill>
          <a:latin typeface="Arial Narrow" pitchFamily="34" charset="0"/>
        </a:defRPr>
      </a:lvl5pPr>
      <a:lvl6pPr marL="1701800" indent="-207963" algn="l" rtl="0" eaLnBrk="1" fontAlgn="base" hangingPunct="1">
        <a:spcBef>
          <a:spcPct val="20000"/>
        </a:spcBef>
        <a:spcAft>
          <a:spcPct val="0"/>
        </a:spcAft>
        <a:buChar char="»"/>
        <a:defRPr>
          <a:solidFill>
            <a:schemeClr val="tx1"/>
          </a:solidFill>
          <a:latin typeface="+mn-lt"/>
        </a:defRPr>
      </a:lvl6pPr>
      <a:lvl7pPr marL="2159000" indent="-207963" algn="l" rtl="0" eaLnBrk="1" fontAlgn="base" hangingPunct="1">
        <a:spcBef>
          <a:spcPct val="20000"/>
        </a:spcBef>
        <a:spcAft>
          <a:spcPct val="0"/>
        </a:spcAft>
        <a:buChar char="»"/>
        <a:defRPr>
          <a:solidFill>
            <a:schemeClr val="tx1"/>
          </a:solidFill>
          <a:latin typeface="+mn-lt"/>
        </a:defRPr>
      </a:lvl7pPr>
      <a:lvl8pPr marL="2616200" indent="-207963" algn="l" rtl="0" eaLnBrk="1" fontAlgn="base" hangingPunct="1">
        <a:spcBef>
          <a:spcPct val="20000"/>
        </a:spcBef>
        <a:spcAft>
          <a:spcPct val="0"/>
        </a:spcAft>
        <a:buChar char="»"/>
        <a:defRPr>
          <a:solidFill>
            <a:schemeClr val="tx1"/>
          </a:solidFill>
          <a:latin typeface="+mn-lt"/>
        </a:defRPr>
      </a:lvl8pPr>
      <a:lvl9pPr marL="3073400" indent="-207963"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543800" cy="2517775"/>
          </a:xfrm>
        </p:spPr>
        <p:txBody>
          <a:bodyPr/>
          <a:lstStyle/>
          <a:p>
            <a:r>
              <a:rPr lang="en-US" sz="4400" dirty="0" smtClean="0"/>
              <a:t>Narrow Networks and</a:t>
            </a:r>
            <a:br>
              <a:rPr lang="en-US" sz="4400" dirty="0" smtClean="0"/>
            </a:br>
            <a:r>
              <a:rPr lang="en-US" sz="4400" dirty="0" smtClean="0"/>
              <a:t>Out-of-Network Litigation</a:t>
            </a:r>
            <a:endParaRPr lang="en-US" sz="4400" dirty="0"/>
          </a:p>
        </p:txBody>
      </p:sp>
      <p:sp>
        <p:nvSpPr>
          <p:cNvPr id="4" name="Subtitle 3"/>
          <p:cNvSpPr>
            <a:spLocks noGrp="1"/>
          </p:cNvSpPr>
          <p:nvPr>
            <p:ph type="subTitle" idx="1"/>
          </p:nvPr>
        </p:nvSpPr>
        <p:spPr>
          <a:xfrm>
            <a:off x="685800" y="4572000"/>
            <a:ext cx="6461760" cy="1524000"/>
          </a:xfrm>
        </p:spPr>
        <p:txBody>
          <a:bodyPr>
            <a:normAutofit fontScale="92500" lnSpcReduction="20000"/>
          </a:bodyPr>
          <a:lstStyle/>
          <a:p>
            <a:r>
              <a:rPr lang="en-US" dirty="0" smtClean="0"/>
              <a:t>Brian R. Stimson – Partner – Alston &amp; Bird LLP</a:t>
            </a:r>
          </a:p>
          <a:p>
            <a:r>
              <a:rPr lang="en-US" dirty="0" smtClean="0"/>
              <a:t>Jordan Edwards – Associate – Alston &amp; Bird LLP</a:t>
            </a:r>
          </a:p>
          <a:p>
            <a:r>
              <a:rPr lang="en-US" dirty="0" smtClean="0"/>
              <a:t>Caitlin Hosmer – Associate – Alston &amp; Bird LLP</a:t>
            </a:r>
          </a:p>
          <a:p>
            <a:r>
              <a:rPr lang="en-US" dirty="0" smtClean="0"/>
              <a:t>Advanced Health Care Law CLE</a:t>
            </a:r>
          </a:p>
          <a:p>
            <a:r>
              <a:rPr lang="en-US" dirty="0" smtClean="0"/>
              <a:t>October 30, 2015</a:t>
            </a:r>
          </a:p>
        </p:txBody>
      </p:sp>
    </p:spTree>
    <p:extLst>
      <p:ext uri="{BB962C8B-B14F-4D97-AF65-F5344CB8AC3E}">
        <p14:creationId xmlns:p14="http://schemas.microsoft.com/office/powerpoint/2010/main" val="422032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a:t>
            </a:r>
            <a:endParaRPr lang="en-US" sz="4000" u="sng" dirty="0"/>
          </a:p>
        </p:txBody>
      </p:sp>
      <p:sp>
        <p:nvSpPr>
          <p:cNvPr id="3" name="Content Placeholder 2"/>
          <p:cNvSpPr>
            <a:spLocks noGrp="1"/>
          </p:cNvSpPr>
          <p:nvPr>
            <p:ph idx="1"/>
          </p:nvPr>
        </p:nvSpPr>
        <p:spPr>
          <a:xfrm>
            <a:off x="457200" y="1219200"/>
            <a:ext cx="7620000" cy="5410200"/>
          </a:xfrm>
        </p:spPr>
        <p:txBody>
          <a:bodyPr>
            <a:normAutofit fontScale="55000" lnSpcReduction="20000"/>
          </a:bodyPr>
          <a:lstStyle/>
          <a:p>
            <a:pPr marL="342900" lvl="1" algn="just">
              <a:buClr>
                <a:schemeClr val="accent1"/>
              </a:buClr>
            </a:pPr>
            <a:r>
              <a:rPr lang="en-US" sz="3600" u="sng" dirty="0" smtClean="0">
                <a:latin typeface="+mn-lt"/>
              </a:rPr>
              <a:t>Federal Requirements for QHP Provider Directories</a:t>
            </a:r>
            <a:r>
              <a:rPr lang="en-US" sz="3200" baseline="30000" dirty="0" smtClean="0"/>
              <a:t>12</a:t>
            </a:r>
            <a:endParaRPr lang="en-US" sz="3600" u="sng" dirty="0" smtClean="0">
              <a:latin typeface="+mn-lt"/>
            </a:endParaRPr>
          </a:p>
          <a:p>
            <a:pPr lvl="1" algn="just"/>
            <a:r>
              <a:rPr lang="en-US" sz="3200" dirty="0" smtClean="0">
                <a:latin typeface="+mn-lt"/>
              </a:rPr>
              <a:t>Beginning in 2016, QHPs must make provider directories available to the exchanges for publication online. </a:t>
            </a:r>
          </a:p>
          <a:p>
            <a:pPr lvl="1" algn="just"/>
            <a:r>
              <a:rPr lang="en-US" sz="3200" dirty="0" smtClean="0">
                <a:latin typeface="+mn-lt"/>
              </a:rPr>
              <a:t>“[A] QHP issuer must publish an </a:t>
            </a:r>
            <a:r>
              <a:rPr lang="en-US" sz="3200" b="1" i="1" dirty="0" smtClean="0">
                <a:latin typeface="+mn-lt"/>
              </a:rPr>
              <a:t>up-to-date, accurate, and complete </a:t>
            </a:r>
            <a:r>
              <a:rPr lang="en-US" sz="3200" dirty="0" smtClean="0">
                <a:latin typeface="+mn-lt"/>
              </a:rPr>
              <a:t>provider directory, including information on which providers are accepting new patients, [as well as] the provider’s location, contact information, specialty, medical group, and any institutional affiliations, in a manner that is </a:t>
            </a:r>
            <a:r>
              <a:rPr lang="en-US" sz="3200" b="1" i="1" dirty="0" smtClean="0">
                <a:latin typeface="+mn-lt"/>
              </a:rPr>
              <a:t>easily accessible </a:t>
            </a:r>
            <a:r>
              <a:rPr lang="en-US" sz="3200" dirty="0" smtClean="0">
                <a:latin typeface="+mn-lt"/>
              </a:rPr>
              <a:t>… .” (emphasis added).</a:t>
            </a:r>
          </a:p>
          <a:p>
            <a:pPr lvl="1" algn="just"/>
            <a:r>
              <a:rPr lang="en-US" sz="3200" dirty="0" smtClean="0">
                <a:latin typeface="+mn-lt"/>
              </a:rPr>
              <a:t>“Up-to-date” means “updated </a:t>
            </a:r>
            <a:r>
              <a:rPr lang="en-US" sz="3200" b="1" i="1" dirty="0" smtClean="0">
                <a:latin typeface="+mn-lt"/>
              </a:rPr>
              <a:t>at least monthly </a:t>
            </a:r>
            <a:r>
              <a:rPr lang="en-US" sz="3200" dirty="0" smtClean="0">
                <a:latin typeface="+mn-lt"/>
              </a:rPr>
              <a:t>and easily accessible when the general public is able to view all of the current providers for a plan in the provider directory on the issuer’s public website … without having to create or access an account or enter a policy number.”</a:t>
            </a:r>
          </a:p>
          <a:p>
            <a:pPr marL="411480" lvl="1" indent="0" algn="just">
              <a:buNone/>
            </a:pPr>
            <a:endParaRPr lang="en-US" sz="3200" dirty="0" smtClean="0">
              <a:latin typeface="+mn-lt"/>
            </a:endParaRPr>
          </a:p>
          <a:p>
            <a:pPr algn="just"/>
            <a:r>
              <a:rPr lang="en-US" sz="3600" u="sng" dirty="0" smtClean="0">
                <a:latin typeface="+mn-lt"/>
              </a:rPr>
              <a:t>Georgia Requirements</a:t>
            </a:r>
          </a:p>
          <a:p>
            <a:pPr lvl="1" algn="just"/>
            <a:r>
              <a:rPr lang="en-US" sz="3200" dirty="0" smtClean="0">
                <a:latin typeface="+mn-lt"/>
              </a:rPr>
              <a:t>No network adequacy requirements for QHPs.</a:t>
            </a:r>
          </a:p>
          <a:p>
            <a:pPr lvl="1" algn="just"/>
            <a:r>
              <a:rPr lang="en-US" sz="3200" dirty="0" smtClean="0">
                <a:latin typeface="+mn-lt"/>
              </a:rPr>
              <a:t>SB 158 would require all health insurers to pass network adequacy assessment by Insurance Commissioner as part of licensing process.</a:t>
            </a:r>
          </a:p>
          <a:p>
            <a:pPr lvl="1" algn="just"/>
            <a:r>
              <a:rPr lang="en-US" sz="3300" dirty="0">
                <a:latin typeface="+mn-lt"/>
              </a:rPr>
              <a:t>Any willing provider statute applies only to non-profit health care corporations.  O.C.G.A. §§ 33-20-5, 33-20-16.</a:t>
            </a:r>
          </a:p>
          <a:p>
            <a:pPr lvl="1" algn="just"/>
            <a:endParaRPr lang="en-US" sz="2900" dirty="0"/>
          </a:p>
          <a:p>
            <a:pPr algn="just"/>
            <a:endParaRPr lang="en-US" sz="2900" dirty="0" smtClean="0">
              <a:latin typeface="+mn-lt"/>
            </a:endParaRPr>
          </a:p>
          <a:p>
            <a:endParaRPr lang="en-US" dirty="0"/>
          </a:p>
        </p:txBody>
      </p:sp>
    </p:spTree>
    <p:extLst>
      <p:ext uri="{BB962C8B-B14F-4D97-AF65-F5344CB8AC3E}">
        <p14:creationId xmlns:p14="http://schemas.microsoft.com/office/powerpoint/2010/main" val="330724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000" dirty="0" smtClean="0"/>
              <a:t>Out-of-Network </a:t>
            </a:r>
            <a:r>
              <a:rPr lang="en-US" sz="5000" dirty="0"/>
              <a:t>Litigation</a:t>
            </a:r>
          </a:p>
        </p:txBody>
      </p:sp>
      <p:sp>
        <p:nvSpPr>
          <p:cNvPr id="5" name="Subtitle 4"/>
          <p:cNvSpPr>
            <a:spLocks noGrp="1"/>
          </p:cNvSpPr>
          <p:nvPr>
            <p:ph type="subTitle" idx="1"/>
          </p:nvPr>
        </p:nvSpPr>
        <p:spPr>
          <a:xfrm>
            <a:off x="685800" y="4572000"/>
            <a:ext cx="6629400" cy="1066800"/>
          </a:xfrm>
        </p:spPr>
        <p:txBody>
          <a:bodyPr/>
          <a:lstStyle/>
          <a:p>
            <a:r>
              <a:rPr lang="en-US" i="1" dirty="0" smtClean="0"/>
              <a:t>Disputes continue despite ongoing shift from volume to value</a:t>
            </a:r>
            <a:endParaRPr lang="en-US" i="1" dirty="0"/>
          </a:p>
        </p:txBody>
      </p:sp>
    </p:spTree>
    <p:extLst>
      <p:ext uri="{BB962C8B-B14F-4D97-AF65-F5344CB8AC3E}">
        <p14:creationId xmlns:p14="http://schemas.microsoft.com/office/powerpoint/2010/main" val="61521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t>Georgia Case Law: Assignments</a:t>
            </a:r>
            <a:endParaRPr lang="en-US" sz="4000" u="sng" dirty="0"/>
          </a:p>
        </p:txBody>
      </p:sp>
      <p:sp>
        <p:nvSpPr>
          <p:cNvPr id="3" name="Content Placeholder 2"/>
          <p:cNvSpPr>
            <a:spLocks noGrp="1"/>
          </p:cNvSpPr>
          <p:nvPr>
            <p:ph idx="1"/>
          </p:nvPr>
        </p:nvSpPr>
        <p:spPr>
          <a:xfrm>
            <a:off x="457200" y="1295400"/>
            <a:ext cx="7620000" cy="5105400"/>
          </a:xfrm>
        </p:spPr>
        <p:txBody>
          <a:bodyPr>
            <a:normAutofit fontScale="92500" lnSpcReduction="20000"/>
          </a:bodyPr>
          <a:lstStyle/>
          <a:p>
            <a:pPr algn="just"/>
            <a:r>
              <a:rPr lang="en-US" dirty="0" smtClean="0">
                <a:latin typeface="+mn-lt"/>
              </a:rPr>
              <a:t>An </a:t>
            </a:r>
            <a:r>
              <a:rPr lang="en-US" dirty="0">
                <a:latin typeface="+mn-lt"/>
              </a:rPr>
              <a:t>assignment </a:t>
            </a:r>
            <a:r>
              <a:rPr lang="en-US" dirty="0" smtClean="0">
                <a:latin typeface="+mn-lt"/>
              </a:rPr>
              <a:t>is </a:t>
            </a:r>
            <a:r>
              <a:rPr lang="en-US" dirty="0">
                <a:latin typeface="+mn-lt"/>
              </a:rPr>
              <a:t>“an absolute, unconditional, and completed transfer of all right, title, and interest in the property that is the subject of the assignment … .”  </a:t>
            </a:r>
            <a:r>
              <a:rPr lang="en-US" i="1" dirty="0">
                <a:latin typeface="+mn-lt"/>
              </a:rPr>
              <a:t>Allianz Life Ins. Co. of N. Am. v. </a:t>
            </a:r>
            <a:r>
              <a:rPr lang="en-US" i="1" dirty="0" err="1">
                <a:latin typeface="+mn-lt"/>
              </a:rPr>
              <a:t>Riedl</a:t>
            </a:r>
            <a:r>
              <a:rPr lang="en-US" dirty="0">
                <a:latin typeface="+mn-lt"/>
              </a:rPr>
              <a:t>, 264 Ga. 395, 396-97 (1994) (internal citations omitted</a:t>
            </a:r>
            <a:r>
              <a:rPr lang="en-US" dirty="0" smtClean="0">
                <a:latin typeface="+mn-lt"/>
              </a:rPr>
              <a:t>).</a:t>
            </a:r>
          </a:p>
          <a:p>
            <a:pPr algn="just"/>
            <a:r>
              <a:rPr lang="en-US" dirty="0" smtClean="0">
                <a:latin typeface="+mn-lt"/>
              </a:rPr>
              <a:t>“[</a:t>
            </a:r>
            <a:r>
              <a:rPr lang="en-US" dirty="0">
                <a:latin typeface="+mn-lt"/>
              </a:rPr>
              <a:t>I]n the absence of a contrary intention, an assignment usually passes as incidents all ancillary remedies and rights of action which the assignor had or would have had </a:t>
            </a:r>
            <a:r>
              <a:rPr lang="en-US" dirty="0" smtClean="0">
                <a:latin typeface="+mn-lt"/>
              </a:rPr>
              <a:t> … .”</a:t>
            </a:r>
            <a:r>
              <a:rPr lang="en-US" dirty="0">
                <a:latin typeface="+mn-lt"/>
              </a:rPr>
              <a:t>  </a:t>
            </a:r>
            <a:r>
              <a:rPr lang="en-US" i="1" dirty="0">
                <a:latin typeface="+mn-lt"/>
              </a:rPr>
              <a:t>Id</a:t>
            </a:r>
            <a:r>
              <a:rPr lang="en-US" dirty="0">
                <a:latin typeface="+mn-lt"/>
              </a:rPr>
              <a:t>. </a:t>
            </a:r>
            <a:endParaRPr lang="en-US" dirty="0" smtClean="0">
              <a:latin typeface="+mn-lt"/>
            </a:endParaRPr>
          </a:p>
          <a:p>
            <a:pPr algn="just"/>
            <a:r>
              <a:rPr lang="en-US" dirty="0" smtClean="0">
                <a:latin typeface="+mn-lt"/>
              </a:rPr>
              <a:t>When the insurance product provides that benefits are payable to a participating provider, the DOI licensee must pay </a:t>
            </a:r>
            <a:r>
              <a:rPr lang="en-US" dirty="0">
                <a:latin typeface="+mn-lt"/>
              </a:rPr>
              <a:t>participating or preferred benefits to </a:t>
            </a:r>
            <a:r>
              <a:rPr lang="en-US" dirty="0" smtClean="0">
                <a:latin typeface="+mn-lt"/>
              </a:rPr>
              <a:t>certain non-participating </a:t>
            </a:r>
            <a:r>
              <a:rPr lang="en-US" dirty="0">
                <a:latin typeface="+mn-lt"/>
              </a:rPr>
              <a:t>or non-preferred </a:t>
            </a:r>
            <a:r>
              <a:rPr lang="en-US" dirty="0" smtClean="0">
                <a:latin typeface="+mn-lt"/>
              </a:rPr>
              <a:t>providers </a:t>
            </a:r>
            <a:r>
              <a:rPr lang="en-US" dirty="0">
                <a:latin typeface="+mn-lt"/>
              </a:rPr>
              <a:t>that </a:t>
            </a:r>
            <a:r>
              <a:rPr lang="en-US" dirty="0" smtClean="0">
                <a:latin typeface="+mn-lt"/>
              </a:rPr>
              <a:t>have obtained </a:t>
            </a:r>
            <a:r>
              <a:rPr lang="en-US" dirty="0">
                <a:latin typeface="+mn-lt"/>
              </a:rPr>
              <a:t>a written assignment of benefits </a:t>
            </a:r>
            <a:r>
              <a:rPr lang="en-US" i="1" u="sng" dirty="0">
                <a:latin typeface="+mn-lt"/>
              </a:rPr>
              <a:t>and</a:t>
            </a:r>
            <a:r>
              <a:rPr lang="en-US" dirty="0">
                <a:latin typeface="+mn-lt"/>
              </a:rPr>
              <a:t> given notice of the assignment to the DOI licensee.  § 33-24-54(a</a:t>
            </a:r>
            <a:r>
              <a:rPr lang="en-US" dirty="0" smtClean="0">
                <a:latin typeface="+mn-lt"/>
              </a:rPr>
              <a:t>).</a:t>
            </a:r>
          </a:p>
          <a:p>
            <a:pPr algn="just"/>
            <a:r>
              <a:rPr lang="en-US" dirty="0" smtClean="0">
                <a:latin typeface="+mn-lt"/>
              </a:rPr>
              <a:t>A “health care insurer” must pay a provider’s claim directly if the provider certifies that it has an assignment when filing the claim.  O.C.G.A. § 33-24-59.3.</a:t>
            </a:r>
          </a:p>
          <a:p>
            <a:pPr algn="just"/>
            <a:r>
              <a:rPr lang="en-US" dirty="0" smtClean="0">
                <a:latin typeface="+mn-lt"/>
              </a:rPr>
              <a:t>Anti-assignment clauses in ERISA plans are enforceable against otherwise valid assignments.  </a:t>
            </a:r>
            <a:r>
              <a:rPr lang="en-US" i="1" dirty="0" smtClean="0">
                <a:latin typeface="+mn-lt"/>
              </a:rPr>
              <a:t>Phys. </a:t>
            </a:r>
            <a:r>
              <a:rPr lang="en-US" i="1" dirty="0">
                <a:latin typeface="+mn-lt"/>
              </a:rPr>
              <a:t>Multispecialty </a:t>
            </a:r>
            <a:r>
              <a:rPr lang="en-US" i="1" dirty="0" smtClean="0">
                <a:latin typeface="+mn-lt"/>
              </a:rPr>
              <a:t>Grp. v</a:t>
            </a:r>
            <a:r>
              <a:rPr lang="en-US" i="1" dirty="0">
                <a:latin typeface="+mn-lt"/>
              </a:rPr>
              <a:t>. Health Care Plan of Horton Homes, Inc.</a:t>
            </a:r>
            <a:r>
              <a:rPr lang="en-US" dirty="0">
                <a:latin typeface="+mn-lt"/>
              </a:rPr>
              <a:t>, 371 F.3d 1291 (11th Cir. 2004</a:t>
            </a:r>
            <a:r>
              <a:rPr lang="en-US" dirty="0" smtClean="0">
                <a:latin typeface="+mn-lt"/>
              </a:rPr>
              <a:t>).</a:t>
            </a:r>
          </a:p>
          <a:p>
            <a:pPr lvl="1"/>
            <a:endParaRPr lang="en-US" dirty="0">
              <a:latin typeface="+mn-lt"/>
            </a:endParaRPr>
          </a:p>
        </p:txBody>
      </p:sp>
    </p:spTree>
    <p:extLst>
      <p:ext uri="{BB962C8B-B14F-4D97-AF65-F5344CB8AC3E}">
        <p14:creationId xmlns:p14="http://schemas.microsoft.com/office/powerpoint/2010/main" val="604711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t>Georgia Case Law: Payment</a:t>
            </a:r>
            <a:endParaRPr lang="en-US" sz="4000" u="sng" dirty="0"/>
          </a:p>
        </p:txBody>
      </p:sp>
      <p:sp>
        <p:nvSpPr>
          <p:cNvPr id="3" name="Content Placeholder 2"/>
          <p:cNvSpPr>
            <a:spLocks noGrp="1"/>
          </p:cNvSpPr>
          <p:nvPr>
            <p:ph idx="1"/>
          </p:nvPr>
        </p:nvSpPr>
        <p:spPr>
          <a:xfrm>
            <a:off x="457200" y="1295400"/>
            <a:ext cx="7620000" cy="5105400"/>
          </a:xfrm>
        </p:spPr>
        <p:txBody>
          <a:bodyPr>
            <a:normAutofit/>
          </a:bodyPr>
          <a:lstStyle/>
          <a:p>
            <a:pPr algn="just"/>
            <a:r>
              <a:rPr lang="en-US" dirty="0" smtClean="0">
                <a:latin typeface="+mn-lt"/>
              </a:rPr>
              <a:t>“A physician in an action to recover for professional services rendered has the burden of proving the value as represented by the ordinary and reasonable fee for the services.”  </a:t>
            </a:r>
            <a:r>
              <a:rPr lang="en-US" i="1" dirty="0" err="1" smtClean="0">
                <a:latin typeface="+mn-lt"/>
              </a:rPr>
              <a:t>Bouldin</a:t>
            </a:r>
            <a:r>
              <a:rPr lang="en-US" i="1" dirty="0" smtClean="0">
                <a:latin typeface="+mn-lt"/>
              </a:rPr>
              <a:t> v. Baum</a:t>
            </a:r>
            <a:r>
              <a:rPr lang="en-US" dirty="0" smtClean="0">
                <a:latin typeface="+mn-lt"/>
              </a:rPr>
              <a:t>, 134 </a:t>
            </a:r>
            <a:r>
              <a:rPr lang="en-US" dirty="0" err="1" smtClean="0">
                <a:latin typeface="+mn-lt"/>
              </a:rPr>
              <a:t>Ga.App</a:t>
            </a:r>
            <a:r>
              <a:rPr lang="en-US" dirty="0" smtClean="0">
                <a:latin typeface="+mn-lt"/>
              </a:rPr>
              <a:t>. 484, 485 (1975)</a:t>
            </a:r>
          </a:p>
          <a:p>
            <a:pPr algn="just"/>
            <a:r>
              <a:rPr lang="en-US" dirty="0" smtClean="0">
                <a:latin typeface="+mn-lt"/>
              </a:rPr>
              <a:t>Recitation of “magic words” is not enough; some testimony is “required tending to prove [the fee’s] correctness and the fact that it is due and owing … .”  </a:t>
            </a:r>
            <a:r>
              <a:rPr lang="en-US" i="1" dirty="0" smtClean="0">
                <a:latin typeface="+mn-lt"/>
              </a:rPr>
              <a:t>McAllister v. </a:t>
            </a:r>
            <a:r>
              <a:rPr lang="en-US" i="1" dirty="0" err="1" smtClean="0">
                <a:latin typeface="+mn-lt"/>
              </a:rPr>
              <a:t>Razook</a:t>
            </a:r>
            <a:r>
              <a:rPr lang="en-US" dirty="0" smtClean="0">
                <a:latin typeface="+mn-lt"/>
              </a:rPr>
              <a:t>, 180 </a:t>
            </a:r>
            <a:r>
              <a:rPr lang="en-US" dirty="0" err="1" smtClean="0">
                <a:latin typeface="+mn-lt"/>
              </a:rPr>
              <a:t>Ga.App</a:t>
            </a:r>
            <a:r>
              <a:rPr lang="en-US" dirty="0" smtClean="0">
                <a:latin typeface="+mn-lt"/>
              </a:rPr>
              <a:t>. 585, 587 (1986); </a:t>
            </a:r>
            <a:r>
              <a:rPr lang="en-US" i="1" dirty="0" smtClean="0">
                <a:latin typeface="+mn-lt"/>
              </a:rPr>
              <a:t>but see Johnson v. Ga. Baptist Hosp.</a:t>
            </a:r>
            <a:r>
              <a:rPr lang="en-US" dirty="0" smtClean="0">
                <a:latin typeface="+mn-lt"/>
              </a:rPr>
              <a:t>, 166 </a:t>
            </a:r>
            <a:r>
              <a:rPr lang="en-US" dirty="0" err="1" smtClean="0">
                <a:latin typeface="+mn-lt"/>
              </a:rPr>
              <a:t>Ga.App</a:t>
            </a:r>
            <a:r>
              <a:rPr lang="en-US" dirty="0" smtClean="0">
                <a:latin typeface="+mn-lt"/>
              </a:rPr>
              <a:t>. 571 (1983) (finding prima facie case where insurer made partial payment without objection).</a:t>
            </a:r>
          </a:p>
          <a:p>
            <a:pPr algn="just"/>
            <a:r>
              <a:rPr lang="en-US" dirty="0" smtClean="0">
                <a:latin typeface="+mn-lt"/>
              </a:rPr>
              <a:t>The Supreme Court of Georgia recently held that in-network rates and charges to the uninsured are relevant to the reasonableness issue and discoverable.  </a:t>
            </a:r>
            <a:r>
              <a:rPr lang="en-US" i="1" dirty="0" smtClean="0">
                <a:latin typeface="+mn-lt"/>
              </a:rPr>
              <a:t>Bowden v. The Med. Ctr., Inc.</a:t>
            </a:r>
            <a:r>
              <a:rPr lang="en-US" dirty="0" smtClean="0">
                <a:latin typeface="+mn-lt"/>
              </a:rPr>
              <a:t>, 297 Ga. 285, 292 (2015).</a:t>
            </a:r>
          </a:p>
          <a:p>
            <a:pPr algn="just"/>
            <a:endParaRPr lang="en-US" dirty="0" smtClean="0">
              <a:latin typeface="+mn-lt"/>
            </a:endParaRPr>
          </a:p>
          <a:p>
            <a:pPr lvl="1"/>
            <a:endParaRPr lang="en-US" dirty="0">
              <a:latin typeface="+mn-lt"/>
            </a:endParaRPr>
          </a:p>
        </p:txBody>
      </p:sp>
    </p:spTree>
    <p:extLst>
      <p:ext uri="{BB962C8B-B14F-4D97-AF65-F5344CB8AC3E}">
        <p14:creationId xmlns:p14="http://schemas.microsoft.com/office/powerpoint/2010/main" val="109814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smtClean="0">
                <a:latin typeface="Cambria" panose="02040503050406030204" pitchFamily="18" charset="0"/>
              </a:rPr>
              <a:t>11th Circuit Developments</a:t>
            </a:r>
            <a:endParaRPr lang="en-US" sz="4400" dirty="0">
              <a:latin typeface="Arial Narrow" pitchFamily="34" charset="0"/>
            </a:endParaRPr>
          </a:p>
        </p:txBody>
      </p:sp>
      <p:sp>
        <p:nvSpPr>
          <p:cNvPr id="3" name="Content Placeholder 2"/>
          <p:cNvSpPr>
            <a:spLocks noGrp="1"/>
          </p:cNvSpPr>
          <p:nvPr>
            <p:ph idx="1"/>
          </p:nvPr>
        </p:nvSpPr>
        <p:spPr>
          <a:xfrm>
            <a:off x="457200" y="1417638"/>
            <a:ext cx="7848600" cy="5211762"/>
          </a:xfrm>
        </p:spPr>
        <p:txBody>
          <a:bodyPr>
            <a:normAutofit fontScale="92500" lnSpcReduction="10000"/>
          </a:bodyPr>
          <a:lstStyle/>
          <a:p>
            <a:r>
              <a:rPr lang="en-US" sz="2400" i="1" dirty="0">
                <a:latin typeface="+mn-lt"/>
                <a:cs typeface="Arial" pitchFamily="34" charset="0"/>
              </a:rPr>
              <a:t>Peacock Med. Lab, LLC v. UnitedHealth Grp., Inc.</a:t>
            </a:r>
            <a:r>
              <a:rPr lang="en-US" sz="2400" dirty="0">
                <a:latin typeface="+mn-lt"/>
                <a:cs typeface="Arial" pitchFamily="34" charset="0"/>
              </a:rPr>
              <a:t>, No. 14-cv-81271, 2015 WL 5118122 (S.D. Fla. Sept. 1, 2015)</a:t>
            </a:r>
          </a:p>
          <a:p>
            <a:pPr lvl="1">
              <a:buClr>
                <a:schemeClr val="tx2">
                  <a:lumMod val="40000"/>
                  <a:lumOff val="60000"/>
                </a:schemeClr>
              </a:buClr>
            </a:pPr>
            <a:r>
              <a:rPr lang="en-US" dirty="0">
                <a:latin typeface="+mn-lt"/>
                <a:cs typeface="Arial" pitchFamily="34" charset="0"/>
              </a:rPr>
              <a:t>Laboratories sued United under ERISA and breach of contract theories, alleging they </a:t>
            </a:r>
            <a:r>
              <a:rPr lang="en-US" dirty="0" smtClean="0">
                <a:latin typeface="+mn-lt"/>
                <a:cs typeface="Arial" pitchFamily="34" charset="0"/>
              </a:rPr>
              <a:t>were owed $2 </a:t>
            </a:r>
            <a:r>
              <a:rPr lang="en-US" dirty="0">
                <a:latin typeface="+mn-lt"/>
                <a:cs typeface="Arial" pitchFamily="34" charset="0"/>
              </a:rPr>
              <a:t>million </a:t>
            </a:r>
            <a:r>
              <a:rPr lang="en-US" dirty="0" smtClean="0">
                <a:latin typeface="+mn-lt"/>
                <a:cs typeface="Arial" pitchFamily="34" charset="0"/>
              </a:rPr>
              <a:t>for drug testing services.</a:t>
            </a:r>
            <a:endParaRPr lang="en-US" dirty="0">
              <a:latin typeface="+mn-lt"/>
              <a:cs typeface="Arial" pitchFamily="34" charset="0"/>
            </a:endParaRPr>
          </a:p>
          <a:p>
            <a:pPr lvl="1">
              <a:buClr>
                <a:schemeClr val="tx2">
                  <a:lumMod val="40000"/>
                  <a:lumOff val="60000"/>
                </a:schemeClr>
              </a:buClr>
            </a:pPr>
            <a:r>
              <a:rPr lang="en-US" dirty="0">
                <a:latin typeface="+mn-lt"/>
                <a:cs typeface="Arial" pitchFamily="34" charset="0"/>
              </a:rPr>
              <a:t>District court dismissed ERISA claims with prejudice, finding that neither the assignment of benefits agreement nor the durable power of attorney executed by patients conferred standing upon </a:t>
            </a:r>
            <a:r>
              <a:rPr lang="en-US" dirty="0" smtClean="0">
                <a:latin typeface="+mn-lt"/>
                <a:cs typeface="Arial" pitchFamily="34" charset="0"/>
              </a:rPr>
              <a:t>laboratories.</a:t>
            </a:r>
            <a:endParaRPr lang="en-US" dirty="0">
              <a:latin typeface="+mn-lt"/>
              <a:cs typeface="Arial" pitchFamily="34" charset="0"/>
            </a:endParaRPr>
          </a:p>
          <a:p>
            <a:pPr lvl="1">
              <a:buClr>
                <a:schemeClr val="tx2">
                  <a:lumMod val="40000"/>
                  <a:lumOff val="60000"/>
                </a:schemeClr>
              </a:buClr>
            </a:pPr>
            <a:r>
              <a:rPr lang="en-US" dirty="0">
                <a:latin typeface="+mn-lt"/>
                <a:cs typeface="Arial" pitchFamily="34" charset="0"/>
              </a:rPr>
              <a:t>To resolve preemption issue, district court converted United’s motion to dismiss into motion for summary </a:t>
            </a:r>
            <a:r>
              <a:rPr lang="en-US" dirty="0" smtClean="0">
                <a:latin typeface="+mn-lt"/>
                <a:cs typeface="Arial" pitchFamily="34" charset="0"/>
              </a:rPr>
              <a:t>judgment; case remains pending.</a:t>
            </a:r>
            <a:endParaRPr lang="en-US" sz="2400" i="1" dirty="0" smtClean="0">
              <a:latin typeface="+mn-lt"/>
            </a:endParaRPr>
          </a:p>
          <a:p>
            <a:pPr marL="342900" lvl="1" algn="just">
              <a:buClr>
                <a:schemeClr val="accent1"/>
              </a:buClr>
            </a:pPr>
            <a:r>
              <a:rPr lang="en-US" sz="2200" i="1" dirty="0">
                <a:latin typeface="+mn-lt"/>
              </a:rPr>
              <a:t>United Healthcare </a:t>
            </a:r>
            <a:r>
              <a:rPr lang="en-US" sz="2200" i="1" dirty="0" err="1">
                <a:latin typeface="+mn-lt"/>
              </a:rPr>
              <a:t>Servs</a:t>
            </a:r>
            <a:r>
              <a:rPr lang="en-US" sz="2200" i="1" dirty="0">
                <a:latin typeface="+mn-lt"/>
              </a:rPr>
              <a:t>., Inc. v. Sanctuary Surgical Ctr., Inc.</a:t>
            </a:r>
            <a:r>
              <a:rPr lang="en-US" sz="2200" dirty="0">
                <a:latin typeface="+mn-lt"/>
              </a:rPr>
              <a:t>, 5 F. Supp. 3d 1350, 1353-55, 1365 (S.D. Fla. 2014)</a:t>
            </a:r>
          </a:p>
          <a:p>
            <a:pPr marL="708660" lvl="2" algn="just">
              <a:buClr>
                <a:schemeClr val="accent1"/>
              </a:buClr>
            </a:pPr>
            <a:r>
              <a:rPr lang="en-US" sz="2100" dirty="0">
                <a:latin typeface="+mn-lt"/>
              </a:rPr>
              <a:t>United </a:t>
            </a:r>
            <a:r>
              <a:rPr lang="en-US" sz="2100" dirty="0" smtClean="0">
                <a:latin typeface="+mn-lt"/>
              </a:rPr>
              <a:t>counterclaimed against ASCs for submitting bills that arose from illegal kickbacks and fee-splitting arrangements with chiropractors and stated falsely that osteopathic physicians (and not chiropractors) provided the services.</a:t>
            </a:r>
          </a:p>
          <a:p>
            <a:pPr marL="708660" lvl="2" algn="just">
              <a:buClr>
                <a:schemeClr val="accent1"/>
              </a:buClr>
            </a:pPr>
            <a:r>
              <a:rPr lang="en-US" sz="2100" dirty="0" smtClean="0">
                <a:latin typeface="+mn-lt"/>
              </a:rPr>
              <a:t>The district court found that United’s state law counterclaims were not preempted by ERISA.</a:t>
            </a:r>
            <a:endParaRPr lang="en-US" sz="2100" dirty="0">
              <a:latin typeface="+mn-lt"/>
            </a:endParaRPr>
          </a:p>
          <a:p>
            <a:endParaRPr lang="en-US" sz="2400" i="1" dirty="0" smtClean="0">
              <a:latin typeface="+mn-lt"/>
            </a:endParaRPr>
          </a:p>
          <a:p>
            <a:pPr marL="411480" lvl="1" indent="0">
              <a:buClr>
                <a:schemeClr val="tx2">
                  <a:lumMod val="40000"/>
                  <a:lumOff val="60000"/>
                </a:schemeClr>
              </a:buClr>
              <a:buNone/>
            </a:pPr>
            <a:endParaRPr lang="en-US" dirty="0" smtClean="0">
              <a:latin typeface="+mn-lt"/>
              <a:cs typeface="Arial" pitchFamily="34" charset="0"/>
            </a:endParaRP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55255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smtClean="0">
                <a:latin typeface="Cambria" panose="02040503050406030204" pitchFamily="18" charset="0"/>
              </a:rPr>
              <a:t>11th Circuit Developments</a:t>
            </a:r>
            <a:endParaRPr lang="en-US" sz="4400" dirty="0">
              <a:latin typeface="Arial Narrow" pitchFamily="34" charset="0"/>
            </a:endParaRPr>
          </a:p>
        </p:txBody>
      </p:sp>
      <p:sp>
        <p:nvSpPr>
          <p:cNvPr id="3" name="Content Placeholder 2"/>
          <p:cNvSpPr>
            <a:spLocks noGrp="1"/>
          </p:cNvSpPr>
          <p:nvPr>
            <p:ph idx="1"/>
          </p:nvPr>
        </p:nvSpPr>
        <p:spPr>
          <a:xfrm>
            <a:off x="304800" y="1600200"/>
            <a:ext cx="8077200" cy="4800600"/>
          </a:xfrm>
        </p:spPr>
        <p:txBody>
          <a:bodyPr>
            <a:normAutofit fontScale="85000" lnSpcReduction="20000"/>
          </a:bodyPr>
          <a:lstStyle/>
          <a:p>
            <a:r>
              <a:rPr lang="en-US" sz="2400" i="1" dirty="0">
                <a:latin typeface="+mn-lt"/>
              </a:rPr>
              <a:t>La Ley Recovery Sys.-OB, Inc. v. Blue Cross and Blue Shield of Fla.</a:t>
            </a:r>
            <a:r>
              <a:rPr lang="en-US" sz="2400" dirty="0">
                <a:latin typeface="+mn-lt"/>
              </a:rPr>
              <a:t>, No. 14-cv-23735, 2014 WL 7525661 (S.D. Fla. Nov. 18, 2014)</a:t>
            </a:r>
          </a:p>
          <a:p>
            <a:pPr lvl="1">
              <a:buClr>
                <a:schemeClr val="tx2">
                  <a:lumMod val="40000"/>
                  <a:lumOff val="60000"/>
                </a:schemeClr>
              </a:buClr>
            </a:pPr>
            <a:r>
              <a:rPr lang="en-US" dirty="0">
                <a:latin typeface="+mn-lt"/>
                <a:cs typeface="Arial" pitchFamily="34" charset="0"/>
              </a:rPr>
              <a:t>La Ley sued Florida Blue, claiming it was the successor-in-interest to the third-party beneficiary of Florida Blue’s contract with the insured</a:t>
            </a:r>
          </a:p>
          <a:p>
            <a:pPr lvl="1">
              <a:buClr>
                <a:schemeClr val="tx2">
                  <a:lumMod val="40000"/>
                  <a:lumOff val="60000"/>
                </a:schemeClr>
              </a:buClr>
            </a:pPr>
            <a:r>
              <a:rPr lang="en-US" dirty="0">
                <a:latin typeface="+mn-lt"/>
                <a:cs typeface="Arial" pitchFamily="34" charset="0"/>
              </a:rPr>
              <a:t>District court dismissed action without prejudice to allow La Ley to pursue administrative remedies under ERISA </a:t>
            </a:r>
            <a:endParaRPr lang="en-US" sz="2400" i="1" dirty="0" smtClean="0">
              <a:latin typeface="+mn-lt"/>
              <a:cs typeface="Arial" pitchFamily="34" charset="0"/>
            </a:endParaRPr>
          </a:p>
          <a:p>
            <a:r>
              <a:rPr lang="en-US" sz="2400" i="1" dirty="0" smtClean="0">
                <a:latin typeface="+mn-lt"/>
                <a:cs typeface="Arial" pitchFamily="34" charset="0"/>
              </a:rPr>
              <a:t>MRI </a:t>
            </a:r>
            <a:r>
              <a:rPr lang="en-US" sz="2400" i="1" dirty="0">
                <a:latin typeface="+mn-lt"/>
                <a:cs typeface="Arial" pitchFamily="34" charset="0"/>
              </a:rPr>
              <a:t>Scan Ctr., LLC v. Nat’l Imaging Assocs., Inc.</a:t>
            </a:r>
            <a:r>
              <a:rPr lang="en-US" sz="2400" dirty="0">
                <a:latin typeface="+mn-lt"/>
                <a:cs typeface="Arial" pitchFamily="34" charset="0"/>
              </a:rPr>
              <a:t>, No. 13-cv-60051, 2013 WL 1899689 (S.D. Fla. May 7, 2013)</a:t>
            </a:r>
          </a:p>
          <a:p>
            <a:pPr lvl="1">
              <a:buClr>
                <a:schemeClr val="tx2">
                  <a:lumMod val="40000"/>
                  <a:lumOff val="60000"/>
                </a:schemeClr>
              </a:buClr>
            </a:pPr>
            <a:r>
              <a:rPr lang="en-US" dirty="0">
                <a:latin typeface="+mn-lt"/>
                <a:cs typeface="Arial" pitchFamily="34" charset="0"/>
              </a:rPr>
              <a:t>MRI Scan Center (a provider of imaging services) sued Cigna and two of its </a:t>
            </a:r>
            <a:r>
              <a:rPr lang="en-US" dirty="0" smtClean="0">
                <a:latin typeface="+mn-lt"/>
                <a:cs typeface="Arial" pitchFamily="34" charset="0"/>
              </a:rPr>
              <a:t>TPAs , </a:t>
            </a:r>
            <a:r>
              <a:rPr lang="en-US" dirty="0">
                <a:latin typeface="+mn-lt"/>
                <a:cs typeface="Arial" pitchFamily="34" charset="0"/>
              </a:rPr>
              <a:t>claiming that total allowed amounts were inflated to include administrative costs paid by Cigna to </a:t>
            </a:r>
            <a:r>
              <a:rPr lang="en-US" dirty="0" smtClean="0">
                <a:latin typeface="+mn-lt"/>
                <a:cs typeface="Arial" pitchFamily="34" charset="0"/>
              </a:rPr>
              <a:t>TPAs</a:t>
            </a:r>
            <a:endParaRPr lang="en-US" dirty="0">
              <a:latin typeface="+mn-lt"/>
              <a:cs typeface="Arial" pitchFamily="34" charset="0"/>
            </a:endParaRPr>
          </a:p>
          <a:p>
            <a:pPr lvl="1">
              <a:buClr>
                <a:schemeClr val="tx2">
                  <a:lumMod val="40000"/>
                  <a:lumOff val="60000"/>
                </a:schemeClr>
              </a:buClr>
            </a:pPr>
            <a:r>
              <a:rPr lang="en-US" dirty="0">
                <a:latin typeface="+mn-lt"/>
                <a:cs typeface="Arial" pitchFamily="34" charset="0"/>
              </a:rPr>
              <a:t>District court dismissed, finding that MSC did not have direct standing, </a:t>
            </a:r>
            <a:r>
              <a:rPr lang="en-US" dirty="0" smtClean="0">
                <a:latin typeface="+mn-lt"/>
                <a:cs typeface="Arial" pitchFamily="34" charset="0"/>
              </a:rPr>
              <a:t>or an </a:t>
            </a:r>
            <a:r>
              <a:rPr lang="en-US" dirty="0">
                <a:latin typeface="+mn-lt"/>
                <a:cs typeface="Arial" pitchFamily="34" charset="0"/>
              </a:rPr>
              <a:t>assignment broad enough to encompass its </a:t>
            </a:r>
            <a:r>
              <a:rPr lang="en-US" dirty="0" smtClean="0">
                <a:latin typeface="+mn-lt"/>
                <a:cs typeface="Arial" pitchFamily="34" charset="0"/>
              </a:rPr>
              <a:t>claims</a:t>
            </a:r>
            <a:endParaRPr lang="en-US" sz="2400" i="1" dirty="0" smtClean="0">
              <a:latin typeface="+mn-lt"/>
            </a:endParaRPr>
          </a:p>
          <a:p>
            <a:r>
              <a:rPr lang="en-US" sz="2400" i="1" dirty="0" smtClean="0">
                <a:latin typeface="+mn-lt"/>
              </a:rPr>
              <a:t>Sanctuary </a:t>
            </a:r>
            <a:r>
              <a:rPr lang="en-US" sz="2400" i="1" dirty="0">
                <a:latin typeface="+mn-lt"/>
              </a:rPr>
              <a:t>Surgical Ctr., Inc. v. </a:t>
            </a:r>
            <a:r>
              <a:rPr lang="en-US" sz="2400" i="1" dirty="0" smtClean="0">
                <a:latin typeface="+mn-lt"/>
              </a:rPr>
              <a:t>Aetna </a:t>
            </a:r>
            <a:r>
              <a:rPr lang="en-US" sz="2400" i="1" dirty="0">
                <a:latin typeface="+mn-lt"/>
              </a:rPr>
              <a:t>Inc.</a:t>
            </a:r>
            <a:r>
              <a:rPr lang="en-US" sz="2400" dirty="0">
                <a:latin typeface="+mn-lt"/>
              </a:rPr>
              <a:t>, </a:t>
            </a:r>
            <a:r>
              <a:rPr lang="en-US" sz="2400" dirty="0" smtClean="0">
                <a:latin typeface="+mn-lt"/>
              </a:rPr>
              <a:t>546 F. </a:t>
            </a:r>
            <a:r>
              <a:rPr lang="en-US" sz="2400" dirty="0" err="1" smtClean="0">
                <a:latin typeface="+mn-lt"/>
              </a:rPr>
              <a:t>App’x</a:t>
            </a:r>
            <a:r>
              <a:rPr lang="en-US" sz="2400" dirty="0" smtClean="0">
                <a:latin typeface="+mn-lt"/>
              </a:rPr>
              <a:t> 846 (11th Cir. 2013)</a:t>
            </a:r>
            <a:endParaRPr lang="en-US" sz="2400" dirty="0">
              <a:latin typeface="+mn-lt"/>
            </a:endParaRPr>
          </a:p>
          <a:p>
            <a:pPr lvl="1">
              <a:buClr>
                <a:schemeClr val="tx2">
                  <a:lumMod val="40000"/>
                  <a:lumOff val="60000"/>
                </a:schemeClr>
              </a:buClr>
            </a:pPr>
            <a:r>
              <a:rPr lang="en-US" dirty="0">
                <a:latin typeface="+mn-lt"/>
                <a:cs typeface="Arial" pitchFamily="34" charset="0"/>
              </a:rPr>
              <a:t>Sanctuary sued </a:t>
            </a:r>
            <a:r>
              <a:rPr lang="en-US" dirty="0" smtClean="0">
                <a:latin typeface="+mn-lt"/>
                <a:cs typeface="Arial" pitchFamily="34" charset="0"/>
              </a:rPr>
              <a:t>Aetna under ERISA for benefits due, </a:t>
            </a:r>
            <a:r>
              <a:rPr lang="en-US" dirty="0">
                <a:latin typeface="+mn-lt"/>
                <a:cs typeface="Arial" pitchFamily="34" charset="0"/>
              </a:rPr>
              <a:t>breach of fiduciary duty, failure to perform full and fair review, and equitable estoppel</a:t>
            </a:r>
          </a:p>
          <a:p>
            <a:pPr lvl="1">
              <a:buClr>
                <a:schemeClr val="tx2">
                  <a:lumMod val="40000"/>
                  <a:lumOff val="60000"/>
                </a:schemeClr>
              </a:buClr>
            </a:pPr>
            <a:r>
              <a:rPr lang="en-US" dirty="0">
                <a:latin typeface="+mn-lt"/>
                <a:cs typeface="Arial" pitchFamily="34" charset="0"/>
              </a:rPr>
              <a:t>District court dismissed and </a:t>
            </a:r>
            <a:r>
              <a:rPr lang="en-US" dirty="0" smtClean="0">
                <a:latin typeface="+mn-lt"/>
                <a:cs typeface="Arial" pitchFamily="34" charset="0"/>
              </a:rPr>
              <a:t>11th Circuit </a:t>
            </a:r>
            <a:r>
              <a:rPr lang="en-US" dirty="0">
                <a:latin typeface="+mn-lt"/>
                <a:cs typeface="Arial" pitchFamily="34" charset="0"/>
              </a:rPr>
              <a:t>affirmed, reasoning that Sanctuary “did not plead specific facts creating a plausible inference that the [procedures] were medically necessary, and thus covered benefits, for each patient in question</a:t>
            </a:r>
            <a:r>
              <a:rPr lang="en-US" dirty="0" smtClean="0">
                <a:latin typeface="+mn-lt"/>
                <a:cs typeface="Arial" pitchFamily="34" charset="0"/>
              </a:rPr>
              <a:t>”</a:t>
            </a:r>
          </a:p>
          <a:p>
            <a:pPr marL="411480" lvl="1" indent="0">
              <a:buClr>
                <a:schemeClr val="tx2">
                  <a:lumMod val="40000"/>
                  <a:lumOff val="60000"/>
                </a:schemeClr>
              </a:buClr>
              <a:buNone/>
            </a:pPr>
            <a:endParaRPr lang="en-US" dirty="0" smtClean="0">
              <a:cs typeface="Arial" pitchFamily="34" charset="0"/>
            </a:endParaRP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9993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400" dirty="0" smtClean="0"/>
              <a:t>MA Network Adequacy</a:t>
            </a:r>
            <a:endParaRPr lang="en-US" sz="5400" dirty="0"/>
          </a:p>
        </p:txBody>
      </p:sp>
      <p:sp>
        <p:nvSpPr>
          <p:cNvPr id="5" name="Subtitle 4"/>
          <p:cNvSpPr>
            <a:spLocks noGrp="1"/>
          </p:cNvSpPr>
          <p:nvPr>
            <p:ph type="subTitle" idx="1"/>
          </p:nvPr>
        </p:nvSpPr>
        <p:spPr/>
        <p:txBody>
          <a:bodyPr/>
          <a:lstStyle/>
          <a:p>
            <a:r>
              <a:rPr lang="en-US" i="1" dirty="0" smtClean="0"/>
              <a:t>An emerging compliance focus for CY 2016</a:t>
            </a:r>
            <a:endParaRPr lang="en-US" i="1" dirty="0"/>
          </a:p>
        </p:txBody>
      </p:sp>
    </p:spTree>
    <p:extLst>
      <p:ext uri="{BB962C8B-B14F-4D97-AF65-F5344CB8AC3E}">
        <p14:creationId xmlns:p14="http://schemas.microsoft.com/office/powerpoint/2010/main" val="582628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a:t>
            </a:r>
            <a:endParaRPr lang="en-US" u="sng" dirty="0"/>
          </a:p>
        </p:txBody>
      </p:sp>
      <p:sp>
        <p:nvSpPr>
          <p:cNvPr id="3" name="Content Placeholder 2"/>
          <p:cNvSpPr>
            <a:spLocks noGrp="1"/>
          </p:cNvSpPr>
          <p:nvPr>
            <p:ph idx="1"/>
          </p:nvPr>
        </p:nvSpPr>
        <p:spPr>
          <a:xfrm>
            <a:off x="304800" y="1417638"/>
            <a:ext cx="8077200" cy="5287962"/>
          </a:xfrm>
        </p:spPr>
        <p:txBody>
          <a:bodyPr>
            <a:normAutofit fontScale="85000" lnSpcReduction="10000"/>
          </a:bodyPr>
          <a:lstStyle/>
          <a:p>
            <a:pPr algn="just"/>
            <a:r>
              <a:rPr lang="en-US" sz="2600" u="sng" dirty="0" smtClean="0">
                <a:latin typeface="+mn-lt"/>
              </a:rPr>
              <a:t>MA Disclosure Standards</a:t>
            </a:r>
          </a:p>
          <a:p>
            <a:pPr lvl="1" algn="just"/>
            <a:r>
              <a:rPr lang="en-US" dirty="0" smtClean="0">
                <a:latin typeface="+mn-lt"/>
              </a:rPr>
              <a:t>Disclose at the time of enrollment and annually thereafter “[t]he number, mix, and distribution (addresses) of providers from whom enrollees may reasonably be expected to obtain services … .”  42 C.F.R. § 422.111(b)(</a:t>
            </a:r>
            <a:r>
              <a:rPr lang="en-US" dirty="0">
                <a:latin typeface="+mn-lt"/>
              </a:rPr>
              <a:t>3</a:t>
            </a:r>
            <a:r>
              <a:rPr lang="en-US" dirty="0" smtClean="0">
                <a:latin typeface="+mn-lt"/>
              </a:rPr>
              <a:t>).</a:t>
            </a:r>
          </a:p>
          <a:p>
            <a:pPr lvl="1" algn="just"/>
            <a:r>
              <a:rPr lang="en-US" dirty="0" smtClean="0">
                <a:latin typeface="+mn-lt"/>
              </a:rPr>
              <a:t>Make “a good faith effort to provide written notice of a termination of a contracted provider at least 30 calendar days before the termination effective date to all enrollees who are patients seen on a regular basis by the provider … .” </a:t>
            </a:r>
            <a:r>
              <a:rPr lang="en-US" dirty="0">
                <a:latin typeface="+mn-lt"/>
              </a:rPr>
              <a:t>42 C.F.R. § </a:t>
            </a:r>
            <a:r>
              <a:rPr lang="en-US" dirty="0" smtClean="0">
                <a:latin typeface="+mn-lt"/>
              </a:rPr>
              <a:t>422.111(e).</a:t>
            </a:r>
          </a:p>
          <a:p>
            <a:pPr lvl="1" algn="just"/>
            <a:endParaRPr lang="en-US" dirty="0" smtClean="0">
              <a:latin typeface="+mn-lt"/>
            </a:endParaRPr>
          </a:p>
          <a:p>
            <a:pPr algn="just"/>
            <a:r>
              <a:rPr lang="en-US" sz="2600" u="sng" dirty="0" smtClean="0">
                <a:latin typeface="+mn-lt"/>
              </a:rPr>
              <a:t>MA Network Adequacy Standards</a:t>
            </a:r>
          </a:p>
          <a:p>
            <a:pPr lvl="1" algn="just"/>
            <a:r>
              <a:rPr lang="en-US" dirty="0" smtClean="0">
                <a:latin typeface="+mn-lt"/>
              </a:rPr>
              <a:t>“Maintain and monitor a network of </a:t>
            </a:r>
            <a:r>
              <a:rPr lang="en-US" b="1" i="1" dirty="0" smtClean="0">
                <a:latin typeface="+mn-lt"/>
              </a:rPr>
              <a:t>appropriate providers </a:t>
            </a:r>
            <a:r>
              <a:rPr lang="en-US" dirty="0" smtClean="0">
                <a:latin typeface="+mn-lt"/>
              </a:rPr>
              <a:t>that is supported by written agreements and is </a:t>
            </a:r>
            <a:r>
              <a:rPr lang="en-US" b="1" i="1" dirty="0" smtClean="0">
                <a:latin typeface="+mn-lt"/>
              </a:rPr>
              <a:t>sufficient to provide adequate access </a:t>
            </a:r>
            <a:r>
              <a:rPr lang="en-US" dirty="0" smtClean="0">
                <a:latin typeface="+mn-lt"/>
              </a:rPr>
              <a:t>to covered services to </a:t>
            </a:r>
            <a:r>
              <a:rPr lang="en-US" b="1" i="1" dirty="0" smtClean="0">
                <a:latin typeface="+mn-lt"/>
              </a:rPr>
              <a:t>meet the needs of the population served</a:t>
            </a:r>
            <a:r>
              <a:rPr lang="en-US" dirty="0" smtClean="0">
                <a:latin typeface="+mn-lt"/>
              </a:rPr>
              <a:t>.”  42 C.F.R. § 422.112(a)(1)(</a:t>
            </a:r>
            <a:r>
              <a:rPr lang="en-US" dirty="0" err="1" smtClean="0">
                <a:latin typeface="+mn-lt"/>
              </a:rPr>
              <a:t>i</a:t>
            </a:r>
            <a:r>
              <a:rPr lang="en-US" dirty="0" smtClean="0">
                <a:latin typeface="+mn-lt"/>
              </a:rPr>
              <a:t>) (emphasis added).</a:t>
            </a:r>
          </a:p>
          <a:p>
            <a:pPr lvl="1" algn="just"/>
            <a:r>
              <a:rPr lang="en-US" dirty="0" smtClean="0">
                <a:latin typeface="+mn-lt"/>
              </a:rPr>
              <a:t>Establish written standards for “[t]</a:t>
            </a:r>
            <a:r>
              <a:rPr lang="en-US" dirty="0" err="1" smtClean="0">
                <a:latin typeface="+mn-lt"/>
              </a:rPr>
              <a:t>imeliness</a:t>
            </a:r>
            <a:r>
              <a:rPr lang="en-US" dirty="0" smtClean="0">
                <a:latin typeface="+mn-lt"/>
              </a:rPr>
              <a:t> of access to care and member services that meet or exceed standards established by CMS.  Timeliness of access … must be continuously monitored … .” </a:t>
            </a:r>
            <a:r>
              <a:rPr lang="en-US" dirty="0">
                <a:latin typeface="+mn-lt"/>
              </a:rPr>
              <a:t>42 C.F.R. § 422.112(a</a:t>
            </a:r>
            <a:r>
              <a:rPr lang="en-US" dirty="0" smtClean="0">
                <a:latin typeface="+mn-lt"/>
              </a:rPr>
              <a:t>)(6)(</a:t>
            </a:r>
            <a:r>
              <a:rPr lang="en-US" dirty="0" err="1">
                <a:latin typeface="+mn-lt"/>
              </a:rPr>
              <a:t>i</a:t>
            </a:r>
            <a:r>
              <a:rPr lang="en-US" dirty="0" smtClean="0">
                <a:latin typeface="+mn-lt"/>
              </a:rPr>
              <a:t>).</a:t>
            </a:r>
          </a:p>
          <a:p>
            <a:pPr lvl="1" algn="just"/>
            <a:r>
              <a:rPr lang="en-US" dirty="0" smtClean="0">
                <a:latin typeface="+mn-lt"/>
              </a:rPr>
              <a:t>The three basic CMS standards</a:t>
            </a:r>
            <a:r>
              <a:rPr lang="en-US" dirty="0">
                <a:latin typeface="+mn-lt"/>
              </a:rPr>
              <a:t> </a:t>
            </a:r>
            <a:r>
              <a:rPr lang="en-US" dirty="0" smtClean="0">
                <a:latin typeface="+mn-lt"/>
              </a:rPr>
              <a:t>are  (1) minimum number of providers/facility, (2) maximum travel time, and (3) maximum travel distance.</a:t>
            </a:r>
            <a:r>
              <a:rPr lang="en-US" baseline="30000" dirty="0" smtClean="0">
                <a:latin typeface="+mn-lt"/>
              </a:rPr>
              <a:t>13</a:t>
            </a:r>
            <a:endParaRPr lang="en-US" baseline="30000" dirty="0">
              <a:latin typeface="+mn-lt"/>
            </a:endParaRPr>
          </a:p>
          <a:p>
            <a:pPr lvl="1" algn="just"/>
            <a:endParaRPr lang="en-US" dirty="0" smtClean="0"/>
          </a:p>
          <a:p>
            <a:pPr lvl="2" algn="just"/>
            <a:endParaRPr lang="en-US" dirty="0" smtClean="0"/>
          </a:p>
          <a:p>
            <a:pPr lvl="1" algn="just"/>
            <a:endParaRPr lang="en-US" dirty="0"/>
          </a:p>
        </p:txBody>
      </p:sp>
    </p:spTree>
    <p:extLst>
      <p:ext uri="{BB962C8B-B14F-4D97-AF65-F5344CB8AC3E}">
        <p14:creationId xmlns:p14="http://schemas.microsoft.com/office/powerpoint/2010/main" val="2572023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a:t>
            </a:r>
            <a:endParaRPr lang="en-US" u="sng" dirty="0"/>
          </a:p>
        </p:txBody>
      </p:sp>
      <p:sp>
        <p:nvSpPr>
          <p:cNvPr id="3" name="Content Placeholder 2"/>
          <p:cNvSpPr>
            <a:spLocks noGrp="1"/>
          </p:cNvSpPr>
          <p:nvPr>
            <p:ph idx="1"/>
          </p:nvPr>
        </p:nvSpPr>
        <p:spPr>
          <a:xfrm>
            <a:off x="457200" y="1417638"/>
            <a:ext cx="7620000" cy="4983162"/>
          </a:xfrm>
        </p:spPr>
        <p:txBody>
          <a:bodyPr>
            <a:normAutofit lnSpcReduction="10000"/>
          </a:bodyPr>
          <a:lstStyle/>
          <a:p>
            <a:pPr algn="just"/>
            <a:r>
              <a:rPr lang="en-US" u="sng" dirty="0" smtClean="0">
                <a:latin typeface="+mn-lt"/>
              </a:rPr>
              <a:t>GAO Report (August 2015)</a:t>
            </a:r>
            <a:r>
              <a:rPr lang="en-US" u="sng" baseline="30000" dirty="0" smtClean="0">
                <a:latin typeface="+mn-lt"/>
              </a:rPr>
              <a:t>14</a:t>
            </a:r>
          </a:p>
          <a:p>
            <a:pPr lvl="1" algn="just"/>
            <a:r>
              <a:rPr lang="en-US" dirty="0" smtClean="0">
                <a:latin typeface="+mn-lt"/>
              </a:rPr>
              <a:t>“MA criteria do not reflect aspects of provider availability, such as how often a provider practices at a given location.”</a:t>
            </a:r>
          </a:p>
          <a:p>
            <a:pPr lvl="1" algn="just"/>
            <a:r>
              <a:rPr lang="en-US" dirty="0" smtClean="0">
                <a:latin typeface="+mn-lt"/>
              </a:rPr>
              <a:t>“CMS limits its annual application of the criteria that [MAOs] … propose to enter in the upcoming year.”</a:t>
            </a:r>
          </a:p>
          <a:p>
            <a:pPr lvl="1" algn="just"/>
            <a:r>
              <a:rPr lang="en-US" dirty="0" smtClean="0">
                <a:latin typeface="+mn-lt"/>
              </a:rPr>
              <a:t>“CMS does little to assess the accuracy of the network data in applications that MAOs submit, even though the submissions contain the same data elements as in provider directories, which have been shown to be inaccurate.”</a:t>
            </a:r>
          </a:p>
          <a:p>
            <a:pPr lvl="1" algn="just"/>
            <a:r>
              <a:rPr lang="en-US" dirty="0" smtClean="0">
                <a:latin typeface="+mn-lt"/>
              </a:rPr>
              <a:t>“CMS does not require MAOs to routinely submit updated network information for review … contrary to internal control standards, CMS does not measure ongoing MAO networks against its current MA criteria.”</a:t>
            </a:r>
          </a:p>
          <a:p>
            <a:pPr lvl="1" algn="just"/>
            <a:r>
              <a:rPr lang="en-US" dirty="0" smtClean="0">
                <a:latin typeface="+mn-lt"/>
              </a:rPr>
              <a:t>“While CMS requires that MAOs give enrollees advance notice when a provider contract is terminated, the agency has not established information requirements for those notices … .”</a:t>
            </a:r>
          </a:p>
          <a:p>
            <a:pPr lvl="2" algn="just"/>
            <a:endParaRPr lang="en-US" dirty="0" smtClean="0"/>
          </a:p>
          <a:p>
            <a:pPr lvl="1" algn="just"/>
            <a:endParaRPr lang="en-US" dirty="0"/>
          </a:p>
        </p:txBody>
      </p:sp>
    </p:spTree>
    <p:extLst>
      <p:ext uri="{BB962C8B-B14F-4D97-AF65-F5344CB8AC3E}">
        <p14:creationId xmlns:p14="http://schemas.microsoft.com/office/powerpoint/2010/main" val="2404243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a:t>
            </a:r>
            <a:endParaRPr lang="en-US" u="sng" dirty="0"/>
          </a:p>
        </p:txBody>
      </p:sp>
      <p:sp>
        <p:nvSpPr>
          <p:cNvPr id="3" name="Content Placeholder 2"/>
          <p:cNvSpPr>
            <a:spLocks noGrp="1"/>
          </p:cNvSpPr>
          <p:nvPr>
            <p:ph idx="1"/>
          </p:nvPr>
        </p:nvSpPr>
        <p:spPr>
          <a:xfrm>
            <a:off x="457200" y="1417638"/>
            <a:ext cx="7620000" cy="4983162"/>
          </a:xfrm>
        </p:spPr>
        <p:txBody>
          <a:bodyPr>
            <a:normAutofit fontScale="85000" lnSpcReduction="10000"/>
          </a:bodyPr>
          <a:lstStyle/>
          <a:p>
            <a:pPr algn="just"/>
            <a:r>
              <a:rPr lang="en-US" u="sng" dirty="0" smtClean="0">
                <a:latin typeface="+mn-lt"/>
              </a:rPr>
              <a:t>Special Enrollment Periods (SEPs)</a:t>
            </a:r>
            <a:r>
              <a:rPr lang="en-US" baseline="30000" dirty="0" smtClean="0">
                <a:latin typeface="+mn-lt"/>
              </a:rPr>
              <a:t>15</a:t>
            </a:r>
            <a:endParaRPr lang="en-US" dirty="0" smtClean="0">
              <a:latin typeface="+mn-lt"/>
            </a:endParaRPr>
          </a:p>
          <a:p>
            <a:pPr lvl="1" algn="just"/>
            <a:r>
              <a:rPr lang="en-US" dirty="0" smtClean="0">
                <a:latin typeface="+mn-lt"/>
              </a:rPr>
              <a:t>CMS will establish a SEP, if it determines “that changes to an MA plan’s provider network that occur outside the course of routine contract initiation and renew cycles are considered significant based on the affect or potential to affect current plan enrollees.”</a:t>
            </a:r>
          </a:p>
          <a:p>
            <a:pPr algn="just"/>
            <a:r>
              <a:rPr lang="en-US" u="sng" dirty="0" smtClean="0">
                <a:latin typeface="+mn-lt"/>
              </a:rPr>
              <a:t>CMS Approach for Calendar Year 2016</a:t>
            </a:r>
            <a:r>
              <a:rPr lang="en-US" baseline="30000" dirty="0" smtClean="0">
                <a:latin typeface="+mn-lt"/>
              </a:rPr>
              <a:t>16</a:t>
            </a:r>
          </a:p>
          <a:p>
            <a:pPr lvl="1" algn="just"/>
            <a:r>
              <a:rPr lang="en-US" dirty="0" smtClean="0">
                <a:latin typeface="+mn-lt"/>
              </a:rPr>
              <a:t>“Providers whose practices are closed or who are otherwise unavailable cannot be used to successfully meet our network adequacy standards.”</a:t>
            </a:r>
          </a:p>
          <a:p>
            <a:pPr lvl="1" algn="just"/>
            <a:r>
              <a:rPr lang="en-US" dirty="0" smtClean="0">
                <a:latin typeface="+mn-lt"/>
              </a:rPr>
              <a:t>“CMS may view inaccurate provider directories as an indication that the MAO may be failing established CMS access standards.”</a:t>
            </a:r>
          </a:p>
          <a:p>
            <a:pPr lvl="1" algn="just"/>
            <a:r>
              <a:rPr lang="en-US" dirty="0" smtClean="0">
                <a:latin typeface="+mn-lt"/>
              </a:rPr>
              <a:t>“MAOs are expected to update their online provider directories in real-time … MAOs are expected to communicate with providers monthly regarding their network status.”</a:t>
            </a:r>
          </a:p>
          <a:p>
            <a:pPr lvl="1" algn="just"/>
            <a:r>
              <a:rPr lang="en-US" dirty="0" smtClean="0">
                <a:latin typeface="+mn-lt"/>
              </a:rPr>
              <a:t>“MAOs are expected to establish and maintain a proactive, structured process that enables them to assess, on a timely basis, the true availability of contracted providers … .”</a:t>
            </a:r>
          </a:p>
          <a:p>
            <a:pPr lvl="1" algn="just"/>
            <a:r>
              <a:rPr lang="en-US" dirty="0" smtClean="0">
                <a:latin typeface="+mn-lt"/>
              </a:rPr>
              <a:t>CMS will initiate a three-pronged approach to monitor compliance:  (1) direct monitoring, (2) new audit protocol, and (3) compliance or enforcement actions. </a:t>
            </a:r>
          </a:p>
          <a:p>
            <a:pPr algn="just"/>
            <a:endParaRPr lang="en-US" dirty="0" smtClean="0"/>
          </a:p>
          <a:p>
            <a:pPr lvl="2" algn="just"/>
            <a:endParaRPr lang="en-US" dirty="0" smtClean="0"/>
          </a:p>
          <a:p>
            <a:pPr lvl="1" algn="just"/>
            <a:endParaRPr lang="en-US" dirty="0"/>
          </a:p>
        </p:txBody>
      </p:sp>
    </p:spTree>
    <p:extLst>
      <p:ext uri="{BB962C8B-B14F-4D97-AF65-F5344CB8AC3E}">
        <p14:creationId xmlns:p14="http://schemas.microsoft.com/office/powerpoint/2010/main" val="96370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Agenda</a:t>
            </a:r>
            <a:endParaRPr lang="en-US" u="sng" dirty="0"/>
          </a:p>
        </p:txBody>
      </p:sp>
      <p:sp>
        <p:nvSpPr>
          <p:cNvPr id="3" name="Content Placeholder 2"/>
          <p:cNvSpPr>
            <a:spLocks noGrp="1"/>
          </p:cNvSpPr>
          <p:nvPr>
            <p:ph idx="1"/>
          </p:nvPr>
        </p:nvSpPr>
        <p:spPr>
          <a:xfrm>
            <a:off x="457200" y="1417638"/>
            <a:ext cx="7620000" cy="4525962"/>
          </a:xfrm>
        </p:spPr>
        <p:txBody>
          <a:bodyPr>
            <a:normAutofit/>
          </a:bodyPr>
          <a:lstStyle/>
          <a:p>
            <a:pPr>
              <a:lnSpc>
                <a:spcPct val="120000"/>
              </a:lnSpc>
              <a:spcBef>
                <a:spcPts val="0"/>
              </a:spcBef>
            </a:pPr>
            <a:r>
              <a:rPr lang="en-US" sz="3600" dirty="0" smtClean="0">
                <a:latin typeface="+mn-lt"/>
              </a:rPr>
              <a:t>Industry Changes</a:t>
            </a:r>
          </a:p>
          <a:p>
            <a:pPr>
              <a:lnSpc>
                <a:spcPct val="120000"/>
              </a:lnSpc>
              <a:spcBef>
                <a:spcPts val="0"/>
              </a:spcBef>
            </a:pPr>
            <a:r>
              <a:rPr lang="en-US" sz="3600" dirty="0" smtClean="0">
                <a:latin typeface="+mn-lt"/>
              </a:rPr>
              <a:t>QHP Network Adequacy</a:t>
            </a:r>
          </a:p>
          <a:p>
            <a:pPr>
              <a:lnSpc>
                <a:spcPct val="120000"/>
              </a:lnSpc>
              <a:spcBef>
                <a:spcPts val="0"/>
              </a:spcBef>
            </a:pPr>
            <a:r>
              <a:rPr lang="en-US" sz="3600" dirty="0" smtClean="0">
                <a:latin typeface="+mn-lt"/>
              </a:rPr>
              <a:t>Georgia Out-of-Network Case Law</a:t>
            </a:r>
          </a:p>
          <a:p>
            <a:pPr>
              <a:lnSpc>
                <a:spcPct val="120000"/>
              </a:lnSpc>
              <a:spcBef>
                <a:spcPts val="0"/>
              </a:spcBef>
            </a:pPr>
            <a:r>
              <a:rPr lang="en-US" sz="3600" dirty="0" smtClean="0">
                <a:latin typeface="+mn-lt"/>
              </a:rPr>
              <a:t>Recent Out-of-Network Case Law from the 11th Circuit</a:t>
            </a:r>
          </a:p>
          <a:p>
            <a:r>
              <a:rPr lang="en-US" sz="3600" dirty="0" smtClean="0">
                <a:latin typeface="+mn-lt"/>
              </a:rPr>
              <a:t>MA Network Adequacy</a:t>
            </a:r>
          </a:p>
          <a:p>
            <a:pPr marL="114300" indent="0">
              <a:buNone/>
            </a:pPr>
            <a:endParaRPr lang="en-US" sz="3600" dirty="0">
              <a:latin typeface="+mn-lt"/>
            </a:endParaRPr>
          </a:p>
          <a:p>
            <a:endParaRPr lang="en-US" sz="3200" dirty="0" smtClean="0">
              <a:latin typeface="+mn-lt"/>
            </a:endParaRPr>
          </a:p>
          <a:p>
            <a:endParaRPr lang="en-US" sz="3200" dirty="0" smtClean="0">
              <a:latin typeface="+mn-lt"/>
            </a:endParaRPr>
          </a:p>
          <a:p>
            <a:endParaRPr lang="en-US" sz="3200" dirty="0">
              <a:latin typeface="+mn-lt"/>
            </a:endParaRPr>
          </a:p>
        </p:txBody>
      </p:sp>
    </p:spTree>
    <p:extLst>
      <p:ext uri="{BB962C8B-B14F-4D97-AF65-F5344CB8AC3E}">
        <p14:creationId xmlns:p14="http://schemas.microsoft.com/office/powerpoint/2010/main" val="310498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Out-of-Network Rules</a:t>
            </a:r>
            <a:endParaRPr lang="en-US" u="sng" dirty="0"/>
          </a:p>
        </p:txBody>
      </p:sp>
      <p:sp>
        <p:nvSpPr>
          <p:cNvPr id="3" name="Content Placeholder 2"/>
          <p:cNvSpPr>
            <a:spLocks noGrp="1"/>
          </p:cNvSpPr>
          <p:nvPr>
            <p:ph idx="1"/>
          </p:nvPr>
        </p:nvSpPr>
        <p:spPr/>
        <p:txBody>
          <a:bodyPr>
            <a:normAutofit/>
          </a:bodyPr>
          <a:lstStyle/>
          <a:p>
            <a:r>
              <a:rPr lang="en-US" dirty="0">
                <a:latin typeface="+mn-lt"/>
              </a:rPr>
              <a:t>If </a:t>
            </a:r>
            <a:r>
              <a:rPr lang="en-US" dirty="0" smtClean="0">
                <a:latin typeface="+mn-lt"/>
              </a:rPr>
              <a:t>MAO has </a:t>
            </a:r>
            <a:r>
              <a:rPr lang="en-US" dirty="0">
                <a:latin typeface="+mn-lt"/>
              </a:rPr>
              <a:t>not contracted with a provider, then </a:t>
            </a:r>
            <a:r>
              <a:rPr lang="en-US" dirty="0" smtClean="0">
                <a:latin typeface="+mn-lt"/>
              </a:rPr>
              <a:t>MAO pays </a:t>
            </a:r>
            <a:r>
              <a:rPr lang="en-US" dirty="0">
                <a:latin typeface="+mn-lt"/>
              </a:rPr>
              <a:t>what original Medicare would pay.  42 C.F.R. §§ 422.100(b)(2), 422.216(a)(2).  </a:t>
            </a:r>
            <a:endParaRPr lang="en-US" dirty="0" smtClean="0">
              <a:latin typeface="+mn-lt"/>
            </a:endParaRPr>
          </a:p>
          <a:p>
            <a:r>
              <a:rPr lang="en-US" dirty="0" smtClean="0">
                <a:latin typeface="+mn-lt"/>
              </a:rPr>
              <a:t>Non-contract </a:t>
            </a:r>
            <a:r>
              <a:rPr lang="en-US" dirty="0">
                <a:latin typeface="+mn-lt"/>
              </a:rPr>
              <a:t>provider must accept </a:t>
            </a:r>
            <a:r>
              <a:rPr lang="en-US" dirty="0" smtClean="0">
                <a:latin typeface="+mn-lt"/>
              </a:rPr>
              <a:t>that amount </a:t>
            </a:r>
            <a:r>
              <a:rPr lang="en-US" dirty="0">
                <a:latin typeface="+mn-lt"/>
              </a:rPr>
              <a:t>as payment in full.  42 C.F.R. § 422.214(a)(1</a:t>
            </a:r>
            <a:r>
              <a:rPr lang="en-US" dirty="0" smtClean="0">
                <a:latin typeface="+mn-lt"/>
              </a:rPr>
              <a:t>).</a:t>
            </a:r>
          </a:p>
          <a:p>
            <a:r>
              <a:rPr lang="en-US" dirty="0" smtClean="0">
                <a:latin typeface="+mn-lt"/>
              </a:rPr>
              <a:t>Non-contract provider may contest “MA organization determinations” regarding MA plan benefits through four-level Medicare appeals process.</a:t>
            </a:r>
            <a:r>
              <a:rPr lang="en-US" baseline="30000" dirty="0" smtClean="0">
                <a:latin typeface="+mn-lt"/>
              </a:rPr>
              <a:t>17</a:t>
            </a:r>
            <a:r>
              <a:rPr lang="en-US" dirty="0" smtClean="0">
                <a:latin typeface="+mn-lt"/>
              </a:rPr>
              <a:t> </a:t>
            </a:r>
          </a:p>
          <a:p>
            <a:r>
              <a:rPr lang="en-US" dirty="0" smtClean="0">
                <a:latin typeface="+mn-lt"/>
              </a:rPr>
              <a:t>Once </a:t>
            </a:r>
            <a:r>
              <a:rPr lang="en-US" dirty="0">
                <a:latin typeface="+mn-lt"/>
              </a:rPr>
              <a:t>the four levels of the appeals process are </a:t>
            </a:r>
            <a:r>
              <a:rPr lang="en-US" dirty="0" smtClean="0">
                <a:latin typeface="+mn-lt"/>
              </a:rPr>
              <a:t>exhausted </a:t>
            </a:r>
            <a:r>
              <a:rPr lang="en-US" dirty="0">
                <a:latin typeface="+mn-lt"/>
              </a:rPr>
              <a:t>and the amount-in-controversy threshold ($1,430.00) is met, “any party” may obtain judicial review by suing the Secretary of HHS in federal district </a:t>
            </a:r>
            <a:r>
              <a:rPr lang="en-US" dirty="0" smtClean="0">
                <a:latin typeface="+mn-lt"/>
              </a:rPr>
              <a:t>court.</a:t>
            </a:r>
            <a:r>
              <a:rPr lang="en-US" baseline="30000" dirty="0" smtClean="0">
                <a:latin typeface="+mn-lt"/>
              </a:rPr>
              <a:t>18</a:t>
            </a:r>
            <a:endParaRPr lang="en-US" baseline="30000" dirty="0">
              <a:latin typeface="+mn-lt"/>
            </a:endParaRPr>
          </a:p>
        </p:txBody>
      </p:sp>
    </p:spTree>
    <p:extLst>
      <p:ext uri="{BB962C8B-B14F-4D97-AF65-F5344CB8AC3E}">
        <p14:creationId xmlns:p14="http://schemas.microsoft.com/office/powerpoint/2010/main" val="69380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u="sng" dirty="0" smtClean="0"/>
              <a:t>Notes</a:t>
            </a:r>
            <a:endParaRPr lang="en-US" u="sng" dirty="0"/>
          </a:p>
        </p:txBody>
      </p:sp>
      <p:sp>
        <p:nvSpPr>
          <p:cNvPr id="4" name="Content Placeholder 3"/>
          <p:cNvSpPr txBox="1">
            <a:spLocks noGrp="1"/>
          </p:cNvSpPr>
          <p:nvPr>
            <p:ph idx="1"/>
          </p:nvPr>
        </p:nvSpPr>
        <p:spPr>
          <a:xfrm>
            <a:off x="457200" y="990600"/>
            <a:ext cx="7620000" cy="6300186"/>
          </a:xfrm>
          <a:prstGeom prst="rect">
            <a:avLst/>
          </a:prstGeom>
          <a:noFill/>
        </p:spPr>
        <p:txBody>
          <a:bodyPr wrap="square" rtlCol="0">
            <a:spAutoFit/>
          </a:bodyPr>
          <a:lstStyle/>
          <a:p>
            <a:pPr marL="0" lvl="2" indent="0">
              <a:buNone/>
            </a:pPr>
            <a:r>
              <a:rPr lang="en-US" sz="1300" baseline="30000" dirty="0" smtClean="0">
                <a:latin typeface="+mn-lt"/>
              </a:rPr>
              <a:t>1</a:t>
            </a:r>
            <a:r>
              <a:rPr lang="en-US" sz="1300" dirty="0" smtClean="0">
                <a:latin typeface="+mn-lt"/>
              </a:rPr>
              <a:t>Total Marketplace Enrollment and Fin. Assistance, The Henry J. Kaiser Family Foundation, </a:t>
            </a:r>
            <a:r>
              <a:rPr lang="en-US" sz="1300" i="1" dirty="0" smtClean="0">
                <a:latin typeface="+mn-lt"/>
              </a:rPr>
              <a:t>available at</a:t>
            </a:r>
            <a:r>
              <a:rPr lang="en-US" sz="1300" dirty="0" smtClean="0">
                <a:latin typeface="+mn-lt"/>
              </a:rPr>
              <a:t>: http://kff.org/health-reform/state-indicator/total-marketplace-enrollment-and-financial-assistance/ (last visited Oct. 28, 2015).</a:t>
            </a:r>
          </a:p>
          <a:p>
            <a:pPr marL="0" lvl="2" indent="0">
              <a:buNone/>
            </a:pPr>
            <a:r>
              <a:rPr lang="en-US" sz="1300" baseline="30000" dirty="0" smtClean="0">
                <a:latin typeface="+mn-lt"/>
              </a:rPr>
              <a:t>2</a:t>
            </a:r>
            <a:r>
              <a:rPr lang="en-US" sz="1300" dirty="0" smtClean="0">
                <a:latin typeface="+mn-lt"/>
              </a:rPr>
              <a:t>Medicare Advantage 2015 Spotlight:  Enrollment Market Update, The Henry J. Kaiser Family Foundation, </a:t>
            </a:r>
            <a:r>
              <a:rPr lang="en-US" sz="1300" i="1" dirty="0" smtClean="0">
                <a:latin typeface="+mn-lt"/>
              </a:rPr>
              <a:t>available at</a:t>
            </a:r>
            <a:r>
              <a:rPr lang="en-US" sz="1300" dirty="0" smtClean="0">
                <a:latin typeface="+mn-lt"/>
              </a:rPr>
              <a:t>: http://kff.org/medicare/issue-brief/medicare-advantage-2015-spotlight-enrollment-market-update/ (last visited Oct. 28, 2015).</a:t>
            </a:r>
          </a:p>
          <a:p>
            <a:pPr marL="0" lvl="2" indent="0">
              <a:buNone/>
            </a:pPr>
            <a:r>
              <a:rPr lang="en-US" sz="1300" baseline="30000" dirty="0" smtClean="0">
                <a:latin typeface="+mn-lt"/>
              </a:rPr>
              <a:t>3</a:t>
            </a:r>
            <a:r>
              <a:rPr lang="en-US" sz="1300" dirty="0" smtClean="0">
                <a:latin typeface="+mn-lt"/>
              </a:rPr>
              <a:t>Total Medicaid Managed Care Enrollment, The Henry J. Kaiser Foundation, </a:t>
            </a:r>
            <a:r>
              <a:rPr lang="en-US" sz="1300" i="1" dirty="0" smtClean="0">
                <a:latin typeface="+mn-lt"/>
              </a:rPr>
              <a:t>available at</a:t>
            </a:r>
            <a:r>
              <a:rPr lang="en-US" sz="1300" dirty="0" smtClean="0">
                <a:latin typeface="+mn-lt"/>
              </a:rPr>
              <a:t>:  http://kff.org/medicaid/state-indicator/total-medicaid-mc-enrollment/ (last visited Oct. 28, 2015).</a:t>
            </a:r>
          </a:p>
          <a:p>
            <a:pPr marL="0" lvl="2" indent="0">
              <a:buNone/>
            </a:pPr>
            <a:r>
              <a:rPr lang="en-US" sz="1300" baseline="30000" dirty="0" smtClean="0">
                <a:latin typeface="+mn-lt"/>
              </a:rPr>
              <a:t>4</a:t>
            </a:r>
            <a:r>
              <a:rPr lang="en-US" sz="1300" dirty="0" smtClean="0">
                <a:latin typeface="+mn-lt"/>
              </a:rPr>
              <a:t>Avalere Analysis: Medicaid Managed Care Enrollment Set to Grow by 13.5 Million, </a:t>
            </a:r>
            <a:r>
              <a:rPr lang="en-US" sz="1300" i="1" dirty="0" smtClean="0">
                <a:latin typeface="+mn-lt"/>
              </a:rPr>
              <a:t>available at</a:t>
            </a:r>
            <a:r>
              <a:rPr lang="en-US" sz="1300" dirty="0" smtClean="0">
                <a:latin typeface="+mn-lt"/>
              </a:rPr>
              <a:t>: http://avalere.com/expertise/managed-care/insights/avalere-analysis-medicaid-managed-care-enrollment-set-to-grow-by-13.5-milli (last visited Oct. 28, 2015).</a:t>
            </a:r>
          </a:p>
          <a:p>
            <a:pPr marL="0" lvl="2" indent="0">
              <a:buNone/>
            </a:pPr>
            <a:r>
              <a:rPr lang="en-US" sz="1300" baseline="30000" dirty="0" smtClean="0">
                <a:latin typeface="+mn-lt"/>
              </a:rPr>
              <a:t>5 </a:t>
            </a:r>
            <a:r>
              <a:rPr lang="en-US" sz="1300" dirty="0" smtClean="0">
                <a:latin typeface="+mn-lt"/>
              </a:rPr>
              <a:t>The Skinny on Narrow Networks in Health Insurance, Penn LDI, </a:t>
            </a:r>
            <a:r>
              <a:rPr lang="en-US" sz="1300" i="1" dirty="0" smtClean="0">
                <a:latin typeface="+mn-lt"/>
              </a:rPr>
              <a:t>available at</a:t>
            </a:r>
            <a:r>
              <a:rPr lang="en-US" sz="1300" dirty="0" smtClean="0">
                <a:latin typeface="+mn-lt"/>
              </a:rPr>
              <a:t>: http://ldi.upenn.edu/brief/skinny-narrow-networks-health-insurance-marketplace-plans (last visited Oct. 28, 2015).</a:t>
            </a:r>
          </a:p>
          <a:p>
            <a:pPr marL="0" lvl="2" indent="0">
              <a:buNone/>
            </a:pPr>
            <a:r>
              <a:rPr lang="en-US" sz="1300" baseline="30000" dirty="0" smtClean="0">
                <a:latin typeface="+mn-lt"/>
              </a:rPr>
              <a:t>6</a:t>
            </a:r>
            <a:r>
              <a:rPr lang="en-US" sz="1300" dirty="0" smtClean="0">
                <a:latin typeface="+mn-lt"/>
              </a:rPr>
              <a:t> Bob Herman, </a:t>
            </a:r>
            <a:r>
              <a:rPr lang="en-US" sz="1300" i="1" dirty="0" smtClean="0">
                <a:latin typeface="+mn-lt"/>
              </a:rPr>
              <a:t>Network squeeze:  Controversies continue over narrow health plans</a:t>
            </a:r>
            <a:r>
              <a:rPr lang="en-US" sz="1300" dirty="0" smtClean="0">
                <a:latin typeface="+mn-lt"/>
              </a:rPr>
              <a:t>, </a:t>
            </a:r>
            <a:r>
              <a:rPr lang="en-US" sz="1300" cap="small" dirty="0" smtClean="0">
                <a:latin typeface="+mn-lt"/>
              </a:rPr>
              <a:t>Modern Healthcare </a:t>
            </a:r>
            <a:r>
              <a:rPr lang="en-US" sz="1300" dirty="0" smtClean="0">
                <a:latin typeface="+mn-lt"/>
              </a:rPr>
              <a:t>March 28, 2015.</a:t>
            </a:r>
          </a:p>
          <a:p>
            <a:pPr marL="0" lvl="2" indent="0">
              <a:buNone/>
            </a:pPr>
            <a:r>
              <a:rPr lang="en-US" sz="1300" baseline="30000" dirty="0" smtClean="0">
                <a:latin typeface="+mn-lt"/>
              </a:rPr>
              <a:t>7</a:t>
            </a:r>
            <a:r>
              <a:rPr lang="en-US" sz="1300" dirty="0" smtClean="0">
                <a:latin typeface="+mn-lt"/>
              </a:rPr>
              <a:t>Total Marketplace Enrollment and Fin. Assistance, The Henry J. Kaiser Family Foundation, </a:t>
            </a:r>
            <a:r>
              <a:rPr lang="en-US" sz="1300" i="1" dirty="0" smtClean="0">
                <a:latin typeface="+mn-lt"/>
              </a:rPr>
              <a:t>available at</a:t>
            </a:r>
            <a:r>
              <a:rPr lang="en-US" sz="1300" dirty="0" smtClean="0">
                <a:latin typeface="+mn-lt"/>
              </a:rPr>
              <a:t>: http://kff.org/health-reform/state-indicator/total-marketplace-enrollment-and-financial-assistance/ (last visited Oct. 28, 2015).</a:t>
            </a:r>
          </a:p>
          <a:p>
            <a:pPr marL="0" lvl="2" indent="0">
              <a:buNone/>
            </a:pPr>
            <a:r>
              <a:rPr lang="en-US" sz="1300" baseline="30000" dirty="0" smtClean="0">
                <a:latin typeface="+mn-lt"/>
              </a:rPr>
              <a:t>8</a:t>
            </a:r>
            <a:r>
              <a:rPr lang="en-US" sz="1300" dirty="0" smtClean="0">
                <a:latin typeface="+mn-lt"/>
              </a:rPr>
              <a:t>State Variation in Narrow Networks on the ACA Marketplace, Penn LDI, </a:t>
            </a:r>
            <a:r>
              <a:rPr lang="en-US" sz="1300" i="1" dirty="0" smtClean="0">
                <a:latin typeface="+mn-lt"/>
              </a:rPr>
              <a:t>available at</a:t>
            </a:r>
            <a:r>
              <a:rPr lang="en-US" sz="1300" dirty="0" smtClean="0">
                <a:latin typeface="+mn-lt"/>
              </a:rPr>
              <a:t>: http://www.rwjf.org/en/library/research/2015/08/state-variation-in-narrow-networks-on-the-aca-marketplaces.html (last visited Oct. 28, 2015).</a:t>
            </a:r>
          </a:p>
          <a:p>
            <a:pPr marL="0" lvl="2" indent="0">
              <a:buNone/>
            </a:pPr>
            <a:r>
              <a:rPr lang="en-US" sz="1300" baseline="30000" dirty="0" smtClean="0">
                <a:latin typeface="+mn-lt"/>
              </a:rPr>
              <a:t>9</a:t>
            </a:r>
            <a:r>
              <a:rPr lang="en-US" sz="1300" dirty="0" smtClean="0">
                <a:latin typeface="+mn-lt"/>
              </a:rPr>
              <a:t> </a:t>
            </a:r>
            <a:r>
              <a:rPr lang="en-US" sz="1300" i="1" dirty="0" smtClean="0">
                <a:latin typeface="+mn-lt"/>
              </a:rPr>
              <a:t>Narrow’ networks are the exchange norm here</a:t>
            </a:r>
            <a:r>
              <a:rPr lang="en-US" sz="1300" dirty="0" smtClean="0">
                <a:latin typeface="+mn-lt"/>
              </a:rPr>
              <a:t>, </a:t>
            </a:r>
            <a:r>
              <a:rPr lang="en-US" sz="1300" cap="small" dirty="0" smtClean="0">
                <a:latin typeface="+mn-lt"/>
              </a:rPr>
              <a:t>Georgia Health News </a:t>
            </a:r>
            <a:r>
              <a:rPr lang="en-US" sz="1300" dirty="0" smtClean="0">
                <a:latin typeface="+mn-lt"/>
              </a:rPr>
              <a:t>(Aug. 25, 2015), </a:t>
            </a:r>
            <a:r>
              <a:rPr lang="en-US" sz="1300" i="1" dirty="0" smtClean="0">
                <a:latin typeface="+mn-lt"/>
              </a:rPr>
              <a:t>available at</a:t>
            </a:r>
            <a:r>
              <a:rPr lang="en-US" sz="1300" dirty="0" smtClean="0">
                <a:latin typeface="+mn-lt"/>
              </a:rPr>
              <a:t>: http://www.georgiahealthnews.com/2015/08/narrow-networks-exchange-norm/ (last visited at Oct. 28, 2015).</a:t>
            </a:r>
          </a:p>
          <a:p>
            <a:pPr marL="0" lvl="2" indent="0">
              <a:buNone/>
            </a:pPr>
            <a:endParaRPr lang="en-US" sz="800" dirty="0">
              <a:latin typeface="+mn-lt"/>
            </a:endParaRPr>
          </a:p>
          <a:p>
            <a:pPr marL="0" lvl="2"/>
            <a:endParaRPr lang="en-US" sz="800" dirty="0">
              <a:latin typeface="+mn-lt"/>
            </a:endParaRPr>
          </a:p>
          <a:p>
            <a:pPr marL="0" lvl="2"/>
            <a:endParaRPr lang="en-US" sz="800" dirty="0" smtClean="0">
              <a:latin typeface="+mn-lt"/>
            </a:endParaRPr>
          </a:p>
          <a:p>
            <a:pPr marL="0" lvl="2"/>
            <a:endParaRPr lang="en-US" sz="800" dirty="0" smtClean="0">
              <a:latin typeface="+mn-lt"/>
            </a:endParaRPr>
          </a:p>
          <a:p>
            <a:pPr marL="0" lvl="2"/>
            <a:endParaRPr lang="en-US" sz="800" dirty="0">
              <a:latin typeface="+mn-lt"/>
            </a:endParaRPr>
          </a:p>
          <a:p>
            <a:endParaRPr lang="en-US" sz="800" dirty="0">
              <a:latin typeface="+mn-lt"/>
            </a:endParaRPr>
          </a:p>
        </p:txBody>
      </p:sp>
      <p:sp>
        <p:nvSpPr>
          <p:cNvPr id="3" name="Footer Placeholder 2"/>
          <p:cNvSpPr>
            <a:spLocks noGrp="1"/>
          </p:cNvSpPr>
          <p:nvPr>
            <p:ph type="ftr" sz="quarter" idx="11"/>
          </p:nvPr>
        </p:nvSpPr>
        <p:spPr/>
        <p:txBody>
          <a:bodyPr/>
          <a:lstStyle/>
          <a:p>
            <a:endParaRPr lang="en-US">
              <a:solidFill>
                <a:srgbClr val="EEECE1"/>
              </a:solidFill>
            </a:endParaRPr>
          </a:p>
        </p:txBody>
      </p:sp>
    </p:spTree>
    <p:extLst>
      <p:ext uri="{BB962C8B-B14F-4D97-AF65-F5344CB8AC3E}">
        <p14:creationId xmlns:p14="http://schemas.microsoft.com/office/powerpoint/2010/main" val="3623301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u="sng" dirty="0" smtClean="0"/>
              <a:t>Notes</a:t>
            </a:r>
            <a:endParaRPr lang="en-US" u="sng" dirty="0"/>
          </a:p>
        </p:txBody>
      </p:sp>
      <p:sp>
        <p:nvSpPr>
          <p:cNvPr id="3" name="Content Placeholder 2"/>
          <p:cNvSpPr>
            <a:spLocks noGrp="1"/>
          </p:cNvSpPr>
          <p:nvPr>
            <p:ph idx="1"/>
          </p:nvPr>
        </p:nvSpPr>
        <p:spPr>
          <a:xfrm>
            <a:off x="457200" y="1143000"/>
            <a:ext cx="7620000" cy="5257800"/>
          </a:xfrm>
        </p:spPr>
        <p:txBody>
          <a:bodyPr>
            <a:normAutofit fontScale="92500" lnSpcReduction="20000"/>
          </a:bodyPr>
          <a:lstStyle/>
          <a:p>
            <a:pPr marL="0" lvl="2" indent="0">
              <a:buNone/>
            </a:pPr>
            <a:r>
              <a:rPr lang="en-US" sz="1400" baseline="30000" dirty="0" smtClean="0">
                <a:latin typeface="+mn-lt"/>
              </a:rPr>
              <a:t>10</a:t>
            </a:r>
            <a:r>
              <a:rPr lang="en-US" sz="1400" dirty="0" smtClean="0">
                <a:latin typeface="+mn-lt"/>
              </a:rPr>
              <a:t>Patient </a:t>
            </a:r>
            <a:r>
              <a:rPr lang="en-US" sz="1400" dirty="0">
                <a:latin typeface="+mn-lt"/>
              </a:rPr>
              <a:t>Protection and Affordable Care Act; Establishment of Exchanges and Qualified Health Plans, 76 Fed. Reg. 41,866, 41,893 (proposed July 15, 2011) (to be codified at 45 C.F.R. pts. 155-56).</a:t>
            </a:r>
          </a:p>
          <a:p>
            <a:pPr marL="0" lvl="2" indent="0">
              <a:buNone/>
            </a:pPr>
            <a:r>
              <a:rPr lang="en-US" sz="1400" baseline="30000" dirty="0" smtClean="0">
                <a:latin typeface="+mn-lt"/>
              </a:rPr>
              <a:t>11</a:t>
            </a:r>
            <a:r>
              <a:rPr lang="en-US" sz="1400" dirty="0" smtClean="0">
                <a:latin typeface="+mn-lt"/>
              </a:rPr>
              <a:t>FINAL </a:t>
            </a:r>
            <a:r>
              <a:rPr lang="en-US" sz="1400" dirty="0">
                <a:latin typeface="+mn-lt"/>
              </a:rPr>
              <a:t>2016 Letter to Issuers in the Federally-facilitated Marketplaces, Center for Consumer Information and Insurance Oversight (CCIIO), Centers for Medicare &amp; Medicaid Services, at pp. 22-25 (Feb. 20, 2015), </a:t>
            </a:r>
            <a:r>
              <a:rPr lang="en-US" sz="1400" i="1" dirty="0">
                <a:latin typeface="+mn-lt"/>
              </a:rPr>
              <a:t>available at</a:t>
            </a:r>
            <a:r>
              <a:rPr lang="en-US" sz="1400" dirty="0">
                <a:latin typeface="+mn-lt"/>
              </a:rPr>
              <a:t>: https://www.cms.gov/CCIIO/Resources/Regulations-and-Guidance/Downloads/2016-Letter-to-Issuers-2-20-2015-R.pdf (last visited Oct. 28, 2015).</a:t>
            </a:r>
          </a:p>
          <a:p>
            <a:pPr marL="0" lvl="2" indent="0">
              <a:buNone/>
            </a:pPr>
            <a:r>
              <a:rPr lang="en-US" sz="1400" baseline="30000" dirty="0">
                <a:latin typeface="+mn-lt"/>
              </a:rPr>
              <a:t>12</a:t>
            </a:r>
            <a:r>
              <a:rPr lang="en-US" sz="1400" i="1" dirty="0">
                <a:latin typeface="+mn-lt"/>
              </a:rPr>
              <a:t>Id</a:t>
            </a:r>
            <a:r>
              <a:rPr lang="en-US" sz="1400" dirty="0">
                <a:latin typeface="+mn-lt"/>
              </a:rPr>
              <a:t>.</a:t>
            </a:r>
          </a:p>
          <a:p>
            <a:pPr marL="0" lvl="2" indent="0">
              <a:buNone/>
            </a:pPr>
            <a:r>
              <a:rPr lang="en-US" sz="1400" baseline="30000" dirty="0">
                <a:latin typeface="+mn-lt"/>
              </a:rPr>
              <a:t>13</a:t>
            </a:r>
            <a:r>
              <a:rPr lang="en-US" sz="1400" dirty="0">
                <a:latin typeface="+mn-lt"/>
              </a:rPr>
              <a:t>CY2016 MA HSD Provider and Facility Specialties and Network Adequacy Guidance, at p. 1, </a:t>
            </a:r>
            <a:r>
              <a:rPr lang="en-US" sz="1400" i="1" dirty="0">
                <a:latin typeface="+mn-lt"/>
              </a:rPr>
              <a:t>available at</a:t>
            </a:r>
            <a:r>
              <a:rPr lang="en-US" sz="1400" dirty="0">
                <a:latin typeface="+mn-lt"/>
              </a:rPr>
              <a:t>: https://www.cms.gov/Medicare/Medicare-Advantage/MedicareAdvantageApps/Downloads/CY2016_MA_HSD_Network_Criteria_Guidance.pdf (last visited Oct. 28, 2015)</a:t>
            </a:r>
          </a:p>
          <a:p>
            <a:pPr marL="0" lvl="2" indent="0">
              <a:buNone/>
            </a:pPr>
            <a:r>
              <a:rPr lang="en-US" sz="1400" baseline="30000" dirty="0" smtClean="0">
                <a:latin typeface="+mn-lt"/>
              </a:rPr>
              <a:t>14</a:t>
            </a:r>
            <a:r>
              <a:rPr lang="en-US" sz="1400" dirty="0" smtClean="0">
                <a:latin typeface="+mn-lt"/>
              </a:rPr>
              <a:t>Medicare </a:t>
            </a:r>
            <a:r>
              <a:rPr lang="en-US" sz="1400" dirty="0">
                <a:latin typeface="+mn-lt"/>
              </a:rPr>
              <a:t>Advantage:  Actions Needed to Enhance CMS oversight of Provider Network Adequacy, GAO-15-710 (August 2015)</a:t>
            </a:r>
          </a:p>
          <a:p>
            <a:pPr marL="0" lvl="2" indent="0">
              <a:buNone/>
            </a:pPr>
            <a:r>
              <a:rPr lang="en-US" sz="1400" baseline="30000" dirty="0">
                <a:latin typeface="+mn-lt"/>
              </a:rPr>
              <a:t>15</a:t>
            </a:r>
            <a:r>
              <a:rPr lang="en-US" sz="1400" dirty="0">
                <a:latin typeface="+mn-lt"/>
              </a:rPr>
              <a:t>Medicare Managed Care Manual, Ch. 2, § 30.4.6.</a:t>
            </a:r>
          </a:p>
          <a:p>
            <a:pPr marL="0" lvl="2" indent="0">
              <a:buNone/>
            </a:pPr>
            <a:r>
              <a:rPr lang="en-US" sz="1400" baseline="30000" dirty="0">
                <a:latin typeface="+mn-lt"/>
              </a:rPr>
              <a:t>16</a:t>
            </a:r>
            <a:r>
              <a:rPr lang="en-US" sz="1400" dirty="0">
                <a:latin typeface="+mn-lt"/>
              </a:rPr>
              <a:t>Announcement of Calendar Year (CY) 2016 Medicare Advantage Capitation Rates and Medicare Advantage and Part D Payment Policies and Final Call Letter, at Attachment VII, pp. 138-140 (Final Call Letter) (April 6, 2015), </a:t>
            </a:r>
            <a:r>
              <a:rPr lang="en-US" sz="1400" i="1" dirty="0">
                <a:latin typeface="+mn-lt"/>
              </a:rPr>
              <a:t>available at</a:t>
            </a:r>
            <a:r>
              <a:rPr lang="en-US" sz="1400" dirty="0">
                <a:latin typeface="+mn-lt"/>
              </a:rPr>
              <a:t>: https://www.cms.gov/Medicare/Health-Plans/MedicareAdvtgSpecRateStats/Announcements-and-Documents-Items/2016Announcement.html (last visited Oct. 28, 2015).</a:t>
            </a:r>
          </a:p>
          <a:p>
            <a:pPr marL="0" lvl="2" indent="0">
              <a:buNone/>
            </a:pPr>
            <a:r>
              <a:rPr lang="en-US" sz="1400" baseline="30000" dirty="0">
                <a:latin typeface="+mn-lt"/>
              </a:rPr>
              <a:t>17</a:t>
            </a:r>
            <a:r>
              <a:rPr lang="en-US" sz="1400" dirty="0">
                <a:latin typeface="+mn-lt"/>
              </a:rPr>
              <a:t>A non-contract provider may seek reconsideration of an organization determination as a representative of the enrollee.  42 C.F.R. §§ 422.582(a), (d); Medicare Managed Care Manual Ch. 13, §§ 10.4.1 – 10.4.3, 60.1, 70.1.  Alternatively, a non-contract provider may seek reconsideration directly if they complete a waiver of liability statement, which provides that they will not bill the enrollee regardless of the outcome of the appeal.  42 C.F.R. §§ 422.582(a), (d); Medicare Managed Care Manual Ch. 13, §§ 60.1 – 60.1.1, 70.1.  After the non-contract provider completes the waiver of liability, the enrollee ceases to have an appealable interest.  Medicare Managed Care Manual Ch. 13, § 60.1.1.</a:t>
            </a:r>
          </a:p>
          <a:p>
            <a:pPr marL="0" lvl="2" indent="0">
              <a:buNone/>
            </a:pPr>
            <a:r>
              <a:rPr lang="en-US" sz="1400" baseline="30000" dirty="0">
                <a:latin typeface="+mn-lt"/>
              </a:rPr>
              <a:t>18</a:t>
            </a:r>
            <a:r>
              <a:rPr lang="en-US" sz="1400" dirty="0">
                <a:latin typeface="+mn-lt"/>
              </a:rPr>
              <a:t>42 U.S.C. §§ 1395w-22(g)(5); 42 C.F.R. §§ 405.1006, 405.1136, 422.612(a)-(c); Medicare Managed Care Manual Ch. 4, §§ 120, 121.1; 79 Fed. Reg. 57,934 (announcing increase from $1,430.00 in 2014 to $1,460.00 in 2015).</a:t>
            </a:r>
          </a:p>
          <a:p>
            <a:pPr marL="114300" indent="0">
              <a:buNone/>
            </a:pPr>
            <a:endParaRPr lang="en-US" dirty="0"/>
          </a:p>
        </p:txBody>
      </p:sp>
      <p:sp>
        <p:nvSpPr>
          <p:cNvPr id="4" name="Footer Placeholder 3"/>
          <p:cNvSpPr>
            <a:spLocks noGrp="1"/>
          </p:cNvSpPr>
          <p:nvPr>
            <p:ph type="ftr" sz="quarter" idx="11"/>
          </p:nvPr>
        </p:nvSpPr>
        <p:spPr/>
        <p:txBody>
          <a:bodyPr/>
          <a:lstStyle/>
          <a:p>
            <a:endParaRPr lang="en-US">
              <a:solidFill>
                <a:srgbClr val="EEECE1"/>
              </a:solidFill>
            </a:endParaRPr>
          </a:p>
        </p:txBody>
      </p:sp>
    </p:spTree>
    <p:extLst>
      <p:ext uri="{BB962C8B-B14F-4D97-AF65-F5344CB8AC3E}">
        <p14:creationId xmlns:p14="http://schemas.microsoft.com/office/powerpoint/2010/main" val="140167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Industry Changes</a:t>
            </a:r>
            <a:endParaRPr lang="en-US" dirty="0"/>
          </a:p>
        </p:txBody>
      </p:sp>
      <p:sp>
        <p:nvSpPr>
          <p:cNvPr id="5" name="Subtitle 4"/>
          <p:cNvSpPr>
            <a:spLocks noGrp="1"/>
          </p:cNvSpPr>
          <p:nvPr>
            <p:ph type="subTitle" idx="1"/>
          </p:nvPr>
        </p:nvSpPr>
        <p:spPr/>
        <p:txBody>
          <a:bodyPr/>
          <a:lstStyle/>
          <a:p>
            <a:r>
              <a:rPr lang="en-US" i="1" dirty="0" smtClean="0"/>
              <a:t>Managed Care Enrollment Has Surged</a:t>
            </a:r>
            <a:endParaRPr lang="en-US" i="1" dirty="0"/>
          </a:p>
        </p:txBody>
      </p:sp>
    </p:spTree>
    <p:extLst>
      <p:ext uri="{BB962C8B-B14F-4D97-AF65-F5344CB8AC3E}">
        <p14:creationId xmlns:p14="http://schemas.microsoft.com/office/powerpoint/2010/main" val="206743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7620000" cy="1143000"/>
          </a:xfrm>
        </p:spPr>
        <p:txBody>
          <a:bodyPr/>
          <a:lstStyle/>
          <a:p>
            <a:r>
              <a:rPr lang="en-US" sz="3600" u="sng" dirty="0" smtClean="0"/>
              <a:t>Managed Care Enrollment Has Surged</a:t>
            </a:r>
            <a:endParaRPr lang="en-US" sz="3600" u="sng" dirty="0"/>
          </a:p>
        </p:txBody>
      </p:sp>
      <p:sp>
        <p:nvSpPr>
          <p:cNvPr id="3" name="Content Placeholder 2"/>
          <p:cNvSpPr>
            <a:spLocks noGrp="1"/>
          </p:cNvSpPr>
          <p:nvPr>
            <p:ph idx="1"/>
          </p:nvPr>
        </p:nvSpPr>
        <p:spPr>
          <a:xfrm>
            <a:off x="304800" y="1295400"/>
            <a:ext cx="8001000" cy="4800600"/>
          </a:xfrm>
        </p:spPr>
        <p:txBody>
          <a:bodyPr>
            <a:normAutofit fontScale="92500"/>
          </a:bodyPr>
          <a:lstStyle/>
          <a:p>
            <a:r>
              <a:rPr lang="en-US" u="sng" dirty="0" smtClean="0">
                <a:latin typeface="+mn-lt"/>
              </a:rPr>
              <a:t>Individual and Small Group Market</a:t>
            </a:r>
          </a:p>
          <a:p>
            <a:pPr lvl="1"/>
            <a:r>
              <a:rPr lang="en-US" sz="2200" dirty="0" smtClean="0">
                <a:latin typeface="+mn-lt"/>
              </a:rPr>
              <a:t>Health Insurance Marketplace (</a:t>
            </a:r>
            <a:r>
              <a:rPr lang="en-US" sz="2200" i="1" dirty="0" smtClean="0">
                <a:latin typeface="+mn-lt"/>
              </a:rPr>
              <a:t>i.e.</a:t>
            </a:r>
            <a:r>
              <a:rPr lang="en-US" sz="2200" dirty="0" smtClean="0">
                <a:latin typeface="+mn-lt"/>
              </a:rPr>
              <a:t>, the exchanges) created by the federal Affordable Care Act (ACA) opened in 2014.</a:t>
            </a:r>
          </a:p>
          <a:p>
            <a:pPr lvl="1"/>
            <a:r>
              <a:rPr lang="en-US" sz="2200" dirty="0" smtClean="0">
                <a:latin typeface="+mn-lt"/>
              </a:rPr>
              <a:t>Total Marketplace Enrollment in 2015:  9,949,079 members.</a:t>
            </a:r>
            <a:r>
              <a:rPr lang="en-US" sz="2200" baseline="30000" dirty="0" smtClean="0">
                <a:latin typeface="+mn-lt"/>
              </a:rPr>
              <a:t>1</a:t>
            </a:r>
          </a:p>
          <a:p>
            <a:pPr lvl="2"/>
            <a:endParaRPr lang="en-US" sz="1050" dirty="0" smtClean="0">
              <a:latin typeface="+mn-lt"/>
            </a:endParaRPr>
          </a:p>
          <a:p>
            <a:r>
              <a:rPr lang="en-US" u="sng" dirty="0" smtClean="0">
                <a:latin typeface="+mn-lt"/>
              </a:rPr>
              <a:t>Medicare Advantage (MA)</a:t>
            </a:r>
          </a:p>
          <a:p>
            <a:pPr lvl="1"/>
            <a:r>
              <a:rPr lang="en-US" sz="2200" dirty="0">
                <a:latin typeface="+mn-lt"/>
              </a:rPr>
              <a:t>Almost </a:t>
            </a:r>
            <a:r>
              <a:rPr lang="en-US" sz="2200" dirty="0" smtClean="0">
                <a:latin typeface="+mn-lt"/>
              </a:rPr>
              <a:t>one in three (31 %) </a:t>
            </a:r>
            <a:r>
              <a:rPr lang="en-US" sz="2200" dirty="0">
                <a:latin typeface="+mn-lt"/>
              </a:rPr>
              <a:t>people on Medicare (16.8 </a:t>
            </a:r>
            <a:r>
              <a:rPr lang="en-US" sz="2200" dirty="0" smtClean="0">
                <a:latin typeface="+mn-lt"/>
              </a:rPr>
              <a:t>million beneficiaries</a:t>
            </a:r>
            <a:r>
              <a:rPr lang="en-US" sz="2200" dirty="0">
                <a:latin typeface="+mn-lt"/>
              </a:rPr>
              <a:t>) were enrolled in a </a:t>
            </a:r>
            <a:r>
              <a:rPr lang="en-US" sz="2200" dirty="0" smtClean="0">
                <a:latin typeface="+mn-lt"/>
              </a:rPr>
              <a:t>MA plan </a:t>
            </a:r>
            <a:r>
              <a:rPr lang="en-US" sz="2200" dirty="0">
                <a:latin typeface="+mn-lt"/>
              </a:rPr>
              <a:t>in </a:t>
            </a:r>
            <a:r>
              <a:rPr lang="en-US" sz="2200" dirty="0" smtClean="0">
                <a:latin typeface="+mn-lt"/>
              </a:rPr>
              <a:t>2015 </a:t>
            </a:r>
            <a:r>
              <a:rPr lang="en-US" sz="2200" dirty="0">
                <a:latin typeface="+mn-lt"/>
              </a:rPr>
              <a:t>– up by more than one </a:t>
            </a:r>
            <a:r>
              <a:rPr lang="en-US" sz="2200" dirty="0" smtClean="0">
                <a:latin typeface="+mn-lt"/>
              </a:rPr>
              <a:t>million beneficiaries </a:t>
            </a:r>
            <a:r>
              <a:rPr lang="en-US" sz="2200" dirty="0">
                <a:latin typeface="+mn-lt"/>
              </a:rPr>
              <a:t>from </a:t>
            </a:r>
            <a:r>
              <a:rPr lang="en-US" sz="2200" dirty="0" smtClean="0">
                <a:latin typeface="+mn-lt"/>
              </a:rPr>
              <a:t>2014.</a:t>
            </a:r>
            <a:r>
              <a:rPr lang="en-US" sz="2200" baseline="30000" dirty="0" smtClean="0">
                <a:latin typeface="+mn-lt"/>
              </a:rPr>
              <a:t>2</a:t>
            </a:r>
          </a:p>
          <a:p>
            <a:pPr lvl="2"/>
            <a:endParaRPr lang="en-US" sz="1000" b="1" dirty="0" smtClean="0">
              <a:latin typeface="+mn-lt"/>
            </a:endParaRPr>
          </a:p>
          <a:p>
            <a:r>
              <a:rPr lang="en-US" u="sng" dirty="0" smtClean="0">
                <a:latin typeface="+mn-lt"/>
              </a:rPr>
              <a:t>Medicaid Managed Care Organizations (MCOs)</a:t>
            </a:r>
          </a:p>
          <a:p>
            <a:pPr lvl="1"/>
            <a:r>
              <a:rPr lang="en-US" sz="2200" dirty="0" smtClean="0">
                <a:latin typeface="+mn-lt"/>
              </a:rPr>
              <a:t>In 2013, MCOs in 39 states (including DC) had a total of 44,533,642 individual enrollees, representing 71.7% of all Medicaid enrollment.</a:t>
            </a:r>
            <a:r>
              <a:rPr lang="en-US" sz="2200" baseline="30000" dirty="0" smtClean="0">
                <a:latin typeface="+mn-lt"/>
              </a:rPr>
              <a:t>3</a:t>
            </a:r>
            <a:endParaRPr lang="en-US" sz="1200" baseline="30000" dirty="0" smtClean="0">
              <a:latin typeface="+mn-lt"/>
            </a:endParaRPr>
          </a:p>
          <a:p>
            <a:pPr lvl="1"/>
            <a:r>
              <a:rPr lang="en-US" sz="2200" dirty="0" smtClean="0">
                <a:latin typeface="+mn-lt"/>
              </a:rPr>
              <a:t>Enrollment expected to increase by 13.5 million by 2016.</a:t>
            </a:r>
            <a:r>
              <a:rPr lang="en-US" sz="2200" baseline="30000" dirty="0" smtClean="0">
                <a:latin typeface="+mn-lt"/>
              </a:rPr>
              <a:t>4</a:t>
            </a:r>
          </a:p>
          <a:p>
            <a:pPr lvl="1"/>
            <a:endParaRPr lang="en-US" dirty="0" smtClean="0">
              <a:latin typeface="+mn-lt"/>
            </a:endParaRPr>
          </a:p>
          <a:p>
            <a:pPr lvl="1"/>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142688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7620000" cy="1143000"/>
          </a:xfrm>
        </p:spPr>
        <p:txBody>
          <a:bodyPr/>
          <a:lstStyle/>
          <a:p>
            <a:r>
              <a:rPr lang="en-US" sz="3600" u="sng" dirty="0" smtClean="0"/>
              <a:t>Managed Care Enrollment has Surged</a:t>
            </a:r>
            <a:endParaRPr lang="en-US" sz="3600" u="sng" dirty="0"/>
          </a:p>
        </p:txBody>
      </p:sp>
      <p:sp>
        <p:nvSpPr>
          <p:cNvPr id="3" name="Content Placeholder 2"/>
          <p:cNvSpPr>
            <a:spLocks noGrp="1"/>
          </p:cNvSpPr>
          <p:nvPr>
            <p:ph idx="1"/>
          </p:nvPr>
        </p:nvSpPr>
        <p:spPr>
          <a:xfrm>
            <a:off x="304800" y="1295400"/>
            <a:ext cx="8001000" cy="5105400"/>
          </a:xfrm>
        </p:spPr>
        <p:txBody>
          <a:bodyPr>
            <a:normAutofit/>
          </a:bodyPr>
          <a:lstStyle/>
          <a:p>
            <a:pPr algn="just"/>
            <a:r>
              <a:rPr lang="en-US" dirty="0" smtClean="0">
                <a:latin typeface="+mn-lt"/>
              </a:rPr>
              <a:t>Increased enrollment has been accompanied by increased pressure on health plans of all types to control costs.</a:t>
            </a:r>
          </a:p>
          <a:p>
            <a:pPr algn="just"/>
            <a:r>
              <a:rPr lang="en-US" u="sng" dirty="0" smtClean="0">
                <a:latin typeface="+mn-lt"/>
              </a:rPr>
              <a:t>Conflicting Perspectives</a:t>
            </a:r>
            <a:r>
              <a:rPr lang="en-US" dirty="0" smtClean="0">
                <a:latin typeface="+mn-lt"/>
              </a:rPr>
              <a:t>:</a:t>
            </a:r>
          </a:p>
          <a:p>
            <a:pPr lvl="1" algn="just"/>
            <a:r>
              <a:rPr lang="en-US" dirty="0" smtClean="0">
                <a:latin typeface="+mn-lt"/>
              </a:rPr>
              <a:t>“Narrow networks have become an important feature of premium variation … as they remain one of the only remaining pieces in the insurers’ cost-containment toolbox.”</a:t>
            </a:r>
            <a:r>
              <a:rPr lang="en-US" baseline="30000" dirty="0" smtClean="0">
                <a:latin typeface="+mn-lt"/>
              </a:rPr>
              <a:t>5</a:t>
            </a:r>
          </a:p>
          <a:p>
            <a:pPr lvl="1" algn="just"/>
            <a:r>
              <a:rPr lang="en-US" dirty="0" smtClean="0">
                <a:latin typeface="+mn-lt"/>
              </a:rPr>
              <a:t>“[T]here is significant consumer and provider dissatisfaction with how many of these plans are organized, including concern about inadequate access and information.  Critics say insurers have made many missteps in building adequate networks and maintaining accurate, up-to-date provider directories.  In some rural areas, there are too few in-network providers, forcing plan members to travel long distances to see one.”</a:t>
            </a:r>
            <a:r>
              <a:rPr lang="en-US" baseline="30000" dirty="0" smtClean="0">
                <a:latin typeface="+mn-lt"/>
              </a:rPr>
              <a:t>6</a:t>
            </a:r>
          </a:p>
          <a:p>
            <a:pPr lvl="1"/>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389116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838200"/>
          </a:xfrm>
        </p:spPr>
        <p:txBody>
          <a:bodyPr/>
          <a:lstStyle/>
          <a:p>
            <a:r>
              <a:rPr lang="en-US" sz="3600" u="sng" dirty="0"/>
              <a:t>Managed Care Enrollment H</a:t>
            </a:r>
            <a:r>
              <a:rPr lang="en-US" sz="3600" u="sng" dirty="0" smtClean="0"/>
              <a:t>as Surged</a:t>
            </a:r>
            <a:endParaRPr lang="en-US" sz="3600" dirty="0"/>
          </a:p>
        </p:txBody>
      </p:sp>
      <p:sp>
        <p:nvSpPr>
          <p:cNvPr id="3" name="Content Placeholder 2"/>
          <p:cNvSpPr>
            <a:spLocks noGrp="1"/>
          </p:cNvSpPr>
          <p:nvPr>
            <p:ph idx="1"/>
          </p:nvPr>
        </p:nvSpPr>
        <p:spPr>
          <a:xfrm>
            <a:off x="457200" y="1219200"/>
            <a:ext cx="7848600" cy="5181600"/>
          </a:xfrm>
        </p:spPr>
        <p:txBody>
          <a:bodyPr>
            <a:normAutofit fontScale="92500" lnSpcReduction="10000"/>
          </a:bodyPr>
          <a:lstStyle/>
          <a:p>
            <a:pPr algn="just"/>
            <a:r>
              <a:rPr lang="en-US" dirty="0" smtClean="0">
                <a:latin typeface="+mn-lt"/>
              </a:rPr>
              <a:t>Georgia is at the forefront of these developments:</a:t>
            </a:r>
          </a:p>
          <a:p>
            <a:pPr lvl="1" algn="just"/>
            <a:r>
              <a:rPr lang="en-US" i="1" u="sng" dirty="0" smtClean="0">
                <a:latin typeface="+mn-lt"/>
              </a:rPr>
              <a:t>Fifth-highest</a:t>
            </a:r>
            <a:r>
              <a:rPr lang="en-US" dirty="0" smtClean="0">
                <a:latin typeface="+mn-lt"/>
              </a:rPr>
              <a:t> state enrollment in Health Insurance Marketplace (417,890) with 90% receiving tax credits</a:t>
            </a:r>
            <a:r>
              <a:rPr lang="en-US" baseline="30000" dirty="0" smtClean="0">
                <a:latin typeface="+mn-lt"/>
              </a:rPr>
              <a:t>7</a:t>
            </a:r>
          </a:p>
          <a:p>
            <a:pPr lvl="1" algn="just"/>
            <a:r>
              <a:rPr lang="en-US" i="1" u="sng" dirty="0" smtClean="0">
                <a:latin typeface="+mn-lt"/>
              </a:rPr>
              <a:t>Highest percentage</a:t>
            </a:r>
            <a:r>
              <a:rPr lang="en-US" i="1" dirty="0" smtClean="0">
                <a:latin typeface="+mn-lt"/>
              </a:rPr>
              <a:t> </a:t>
            </a:r>
            <a:r>
              <a:rPr lang="en-US" dirty="0" smtClean="0">
                <a:latin typeface="+mn-lt"/>
              </a:rPr>
              <a:t>(83%) of narrow networks of any state Health Insurance Marketplace (with narrowness defined as participation by 25% of providers or less)</a:t>
            </a:r>
            <a:r>
              <a:rPr lang="en-US" baseline="30000" dirty="0" smtClean="0">
                <a:latin typeface="+mn-lt"/>
              </a:rPr>
              <a:t>8</a:t>
            </a:r>
          </a:p>
          <a:p>
            <a:pPr lvl="1"/>
            <a:r>
              <a:rPr lang="en-US" dirty="0" smtClean="0">
                <a:latin typeface="+mn-lt"/>
              </a:rPr>
              <a:t>Robust managed Medicaid system and large MA enrollment</a:t>
            </a:r>
          </a:p>
          <a:p>
            <a:pPr marL="411480" lvl="1" indent="0">
              <a:buNone/>
            </a:pPr>
            <a:endParaRPr lang="en-US" sz="1100" dirty="0" smtClean="0">
              <a:latin typeface="+mn-lt"/>
            </a:endParaRPr>
          </a:p>
          <a:p>
            <a:pPr algn="just"/>
            <a:r>
              <a:rPr lang="en-US" u="sng" dirty="0" smtClean="0">
                <a:latin typeface="+mn-lt"/>
              </a:rPr>
              <a:t>Conflicting Perspectives</a:t>
            </a:r>
            <a:r>
              <a:rPr lang="en-US" dirty="0" smtClean="0">
                <a:latin typeface="+mn-lt"/>
              </a:rPr>
              <a:t>:</a:t>
            </a:r>
          </a:p>
          <a:p>
            <a:pPr lvl="1" algn="just"/>
            <a:r>
              <a:rPr lang="en-US" u="sng" dirty="0" smtClean="0">
                <a:latin typeface="+mn-lt"/>
              </a:rPr>
              <a:t>GAHP</a:t>
            </a:r>
            <a:r>
              <a:rPr lang="en-US" dirty="0" smtClean="0">
                <a:latin typeface="+mn-lt"/>
              </a:rPr>
              <a:t>:  “More employers and more consumers are choosing these plans because cost is their No. 1 concern.”</a:t>
            </a:r>
          </a:p>
          <a:p>
            <a:pPr lvl="1" algn="just"/>
            <a:r>
              <a:rPr lang="en-US" u="sng" dirty="0" smtClean="0">
                <a:latin typeface="+mn-lt"/>
              </a:rPr>
              <a:t>MAG</a:t>
            </a:r>
            <a:r>
              <a:rPr lang="en-US" dirty="0" smtClean="0">
                <a:latin typeface="+mn-lt"/>
              </a:rPr>
              <a:t>: “[T]he proliferation of narrow health insurance networks will exacerbate the shortage of physicians in Georgia.”</a:t>
            </a:r>
            <a:r>
              <a:rPr lang="en-US" baseline="30000" dirty="0" smtClean="0">
                <a:latin typeface="+mn-lt"/>
              </a:rPr>
              <a:t>9</a:t>
            </a:r>
          </a:p>
          <a:p>
            <a:pPr marL="777240" lvl="2" indent="0">
              <a:buNone/>
            </a:pPr>
            <a:endParaRPr lang="en-US" sz="1100" dirty="0" smtClean="0">
              <a:latin typeface="+mn-lt"/>
            </a:endParaRPr>
          </a:p>
          <a:p>
            <a:pPr algn="just"/>
            <a:r>
              <a:rPr lang="en-US" sz="2100" dirty="0" smtClean="0">
                <a:latin typeface="+mn-lt"/>
              </a:rPr>
              <a:t>Georgia State Senate created Senate Study Committee on Consumer and Provider Protection Act (SB 158) to look at “[</a:t>
            </a:r>
            <a:r>
              <a:rPr lang="en-US" sz="2100" dirty="0" err="1" smtClean="0">
                <a:latin typeface="+mn-lt"/>
              </a:rPr>
              <a:t>i</a:t>
            </a:r>
            <a:r>
              <a:rPr lang="en-US" sz="2100" dirty="0" smtClean="0">
                <a:latin typeface="+mn-lt"/>
              </a:rPr>
              <a:t>]</a:t>
            </a:r>
            <a:r>
              <a:rPr lang="en-US" sz="2100" dirty="0" err="1" smtClean="0">
                <a:latin typeface="+mn-lt"/>
              </a:rPr>
              <a:t>ncidence</a:t>
            </a:r>
            <a:r>
              <a:rPr lang="en-US" sz="2100" dirty="0" smtClean="0">
                <a:latin typeface="+mn-lt"/>
              </a:rPr>
              <a:t> and prevalence of incorrect data related to network adequacy,” as well as other managed care issues.  SR 561.  Committee stands till December 1, 2015.</a:t>
            </a:r>
            <a:endParaRPr lang="en-US" sz="2100" dirty="0">
              <a:latin typeface="+mn-lt"/>
            </a:endParaRPr>
          </a:p>
        </p:txBody>
      </p:sp>
    </p:spTree>
    <p:extLst>
      <p:ext uri="{BB962C8B-B14F-4D97-AF65-F5344CB8AC3E}">
        <p14:creationId xmlns:p14="http://schemas.microsoft.com/office/powerpoint/2010/main" val="269559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838200"/>
          </a:xfrm>
        </p:spPr>
        <p:txBody>
          <a:bodyPr/>
          <a:lstStyle/>
          <a:p>
            <a:r>
              <a:rPr lang="en-US" sz="3600" u="sng" dirty="0"/>
              <a:t>Managed Care Enrollment H</a:t>
            </a:r>
            <a:r>
              <a:rPr lang="en-US" sz="3600" u="sng" dirty="0" smtClean="0"/>
              <a:t>as Surged</a:t>
            </a:r>
            <a:endParaRPr lang="en-US" sz="3600" dirty="0"/>
          </a:p>
        </p:txBody>
      </p:sp>
      <p:sp>
        <p:nvSpPr>
          <p:cNvPr id="3" name="Content Placeholder 2"/>
          <p:cNvSpPr>
            <a:spLocks noGrp="1"/>
          </p:cNvSpPr>
          <p:nvPr>
            <p:ph idx="1"/>
          </p:nvPr>
        </p:nvSpPr>
        <p:spPr>
          <a:xfrm>
            <a:off x="457200" y="1219200"/>
            <a:ext cx="7848600" cy="5181600"/>
          </a:xfrm>
        </p:spPr>
        <p:txBody>
          <a:bodyPr>
            <a:normAutofit fontScale="92500" lnSpcReduction="10000"/>
          </a:bodyPr>
          <a:lstStyle/>
          <a:p>
            <a:pPr algn="just"/>
            <a:r>
              <a:rPr lang="en-US" dirty="0" smtClean="0">
                <a:latin typeface="+mn-lt"/>
              </a:rPr>
              <a:t>Consumers have complained to regulators and filed putative class action lawsuits.  </a:t>
            </a:r>
            <a:r>
              <a:rPr lang="en-US" i="1" dirty="0" smtClean="0">
                <a:latin typeface="+mn-lt"/>
              </a:rPr>
              <a:t>See, e.g., </a:t>
            </a:r>
            <a:r>
              <a:rPr lang="en-US" i="1" dirty="0" err="1" smtClean="0">
                <a:latin typeface="+mn-lt"/>
              </a:rPr>
              <a:t>Felser</a:t>
            </a:r>
            <a:r>
              <a:rPr lang="en-US" i="1" dirty="0" smtClean="0">
                <a:latin typeface="+mn-lt"/>
              </a:rPr>
              <a:t> v. Blue Cross of Cal.</a:t>
            </a:r>
            <a:r>
              <a:rPr lang="en-US" dirty="0" smtClean="0">
                <a:latin typeface="+mn-lt"/>
              </a:rPr>
              <a:t>, No. BC550739, 2014 WL 3361745 (Cal. Super. Ct. L.A. </a:t>
            </a:r>
            <a:r>
              <a:rPr lang="en-US" dirty="0" err="1" smtClean="0">
                <a:latin typeface="+mn-lt"/>
              </a:rPr>
              <a:t>Cnty</a:t>
            </a:r>
            <a:r>
              <a:rPr lang="en-US" dirty="0" smtClean="0">
                <a:latin typeface="+mn-lt"/>
              </a:rPr>
              <a:t>., filed July 9, 2014).</a:t>
            </a:r>
          </a:p>
          <a:p>
            <a:pPr marL="114300" indent="0" algn="just">
              <a:spcBef>
                <a:spcPts val="0"/>
              </a:spcBef>
              <a:buNone/>
            </a:pPr>
            <a:endParaRPr lang="en-US" sz="1000" dirty="0" smtClean="0">
              <a:latin typeface="+mn-lt"/>
            </a:endParaRPr>
          </a:p>
          <a:p>
            <a:pPr algn="just"/>
            <a:r>
              <a:rPr lang="en-US" dirty="0" smtClean="0">
                <a:latin typeface="+mn-lt"/>
              </a:rPr>
              <a:t>Anecdotally, providers have responded by:</a:t>
            </a:r>
          </a:p>
          <a:p>
            <a:pPr lvl="1" algn="just"/>
            <a:r>
              <a:rPr lang="en-US" dirty="0" smtClean="0">
                <a:latin typeface="+mn-lt"/>
              </a:rPr>
              <a:t>Seeking to participate in commercial narrow networks, or integrated or value-based delivery systems.</a:t>
            </a:r>
          </a:p>
          <a:p>
            <a:pPr lvl="1" algn="just"/>
            <a:r>
              <a:rPr lang="en-US" dirty="0" smtClean="0">
                <a:latin typeface="+mn-lt"/>
              </a:rPr>
              <a:t>Pursuing network contracts with MA plans and Medicaid MCOs at rates that exceed FFS rates or government fee schedules.</a:t>
            </a:r>
          </a:p>
          <a:p>
            <a:pPr lvl="1" algn="just"/>
            <a:r>
              <a:rPr lang="en-US" dirty="0">
                <a:latin typeface="+mn-lt"/>
              </a:rPr>
              <a:t>Doubling down on out-of-network payment models and pursuing higher commercial out-of-network payments (including via litigation</a:t>
            </a:r>
            <a:r>
              <a:rPr lang="en-US" dirty="0" smtClean="0">
                <a:latin typeface="+mn-lt"/>
              </a:rPr>
              <a:t>).</a:t>
            </a:r>
          </a:p>
          <a:p>
            <a:pPr lvl="1" algn="just"/>
            <a:r>
              <a:rPr lang="en-US" dirty="0" smtClean="0">
                <a:latin typeface="+mn-lt"/>
              </a:rPr>
              <a:t>Pursing legislative or regulatory reforms.</a:t>
            </a:r>
          </a:p>
          <a:p>
            <a:pPr marL="411480" lvl="1" indent="0">
              <a:buNone/>
            </a:pPr>
            <a:endParaRPr lang="en-US" sz="1100" dirty="0" smtClean="0">
              <a:latin typeface="+mn-lt"/>
            </a:endParaRPr>
          </a:p>
          <a:p>
            <a:pPr algn="just"/>
            <a:r>
              <a:rPr lang="en-US" dirty="0" smtClean="0">
                <a:latin typeface="+mn-lt"/>
              </a:rPr>
              <a:t>Negotiations still present two basic questions:  </a:t>
            </a:r>
          </a:p>
          <a:p>
            <a:pPr lvl="1" algn="just"/>
            <a:r>
              <a:rPr lang="en-US" dirty="0" smtClean="0">
                <a:latin typeface="+mn-lt"/>
              </a:rPr>
              <a:t>Does the plan need the provider in its network, and will the plan pay more for that reason?</a:t>
            </a:r>
          </a:p>
          <a:p>
            <a:pPr lvl="1" algn="just"/>
            <a:r>
              <a:rPr lang="en-US" dirty="0" smtClean="0">
                <a:latin typeface="+mn-lt"/>
              </a:rPr>
              <a:t>What is an out-of-network provider’s recourse on payment?</a:t>
            </a:r>
            <a:endParaRPr lang="en-US" dirty="0">
              <a:latin typeface="+mn-lt"/>
            </a:endParaRPr>
          </a:p>
        </p:txBody>
      </p:sp>
    </p:spTree>
    <p:extLst>
      <p:ext uri="{BB962C8B-B14F-4D97-AF65-F5344CB8AC3E}">
        <p14:creationId xmlns:p14="http://schemas.microsoft.com/office/powerpoint/2010/main" val="163506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000" dirty="0"/>
              <a:t>QHP Network Adequacy</a:t>
            </a:r>
          </a:p>
        </p:txBody>
      </p:sp>
      <p:sp>
        <p:nvSpPr>
          <p:cNvPr id="5" name="Subtitle 4"/>
          <p:cNvSpPr>
            <a:spLocks noGrp="1"/>
          </p:cNvSpPr>
          <p:nvPr>
            <p:ph type="subTitle" idx="1"/>
          </p:nvPr>
        </p:nvSpPr>
        <p:spPr/>
        <p:txBody>
          <a:bodyPr/>
          <a:lstStyle/>
          <a:p>
            <a:r>
              <a:rPr lang="en-US" i="1" dirty="0" smtClean="0"/>
              <a:t>The federal government is making changes.  Will Georgia?</a:t>
            </a:r>
            <a:endParaRPr lang="en-US" i="1" dirty="0"/>
          </a:p>
        </p:txBody>
      </p:sp>
    </p:spTree>
    <p:extLst>
      <p:ext uri="{BB962C8B-B14F-4D97-AF65-F5344CB8AC3E}">
        <p14:creationId xmlns:p14="http://schemas.microsoft.com/office/powerpoint/2010/main" val="348937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a:t>
            </a:r>
            <a:endParaRPr lang="en-US" sz="4000" u="sng" dirty="0"/>
          </a:p>
        </p:txBody>
      </p:sp>
      <p:sp>
        <p:nvSpPr>
          <p:cNvPr id="3" name="Content Placeholder 2"/>
          <p:cNvSpPr>
            <a:spLocks noGrp="1"/>
          </p:cNvSpPr>
          <p:nvPr>
            <p:ph idx="1"/>
          </p:nvPr>
        </p:nvSpPr>
        <p:spPr>
          <a:xfrm>
            <a:off x="457200" y="1219200"/>
            <a:ext cx="7620000" cy="5181600"/>
          </a:xfrm>
        </p:spPr>
        <p:txBody>
          <a:bodyPr>
            <a:normAutofit fontScale="92500" lnSpcReduction="20000"/>
          </a:bodyPr>
          <a:lstStyle/>
          <a:p>
            <a:pPr algn="just"/>
            <a:r>
              <a:rPr lang="en-US" u="sng" dirty="0" smtClean="0">
                <a:latin typeface="+mn-lt"/>
              </a:rPr>
              <a:t>Federal Standards</a:t>
            </a:r>
          </a:p>
          <a:p>
            <a:pPr lvl="1" algn="just"/>
            <a:r>
              <a:rPr lang="en-US" sz="1800" dirty="0" smtClean="0">
                <a:latin typeface="+mn-lt"/>
              </a:rPr>
              <a:t>A Qualified Health Plan (QHP) must “ensure a </a:t>
            </a:r>
            <a:r>
              <a:rPr lang="en-US" sz="1800" b="1" i="1" dirty="0" smtClean="0">
                <a:latin typeface="+mn-lt"/>
              </a:rPr>
              <a:t>sufficient choice of providers </a:t>
            </a:r>
            <a:r>
              <a:rPr lang="en-US" sz="1800" dirty="0" smtClean="0">
                <a:latin typeface="+mn-lt"/>
              </a:rPr>
              <a:t>… and provide information to enrollees and prospective enrollees on the availability of in-network and out-of-network providers.”  ACA § 1311(c)(1)(B) (emphasis added).</a:t>
            </a:r>
          </a:p>
          <a:p>
            <a:pPr lvl="1" algn="just"/>
            <a:r>
              <a:rPr lang="en-US" sz="1800" dirty="0" smtClean="0">
                <a:latin typeface="+mn-lt"/>
              </a:rPr>
              <a:t>Networks must be “</a:t>
            </a:r>
            <a:r>
              <a:rPr lang="en-US" sz="1800" b="1" i="1" dirty="0" smtClean="0">
                <a:latin typeface="+mn-lt"/>
              </a:rPr>
              <a:t>sufficient in number and type of providers</a:t>
            </a:r>
            <a:r>
              <a:rPr lang="en-US" sz="1800" dirty="0" smtClean="0">
                <a:latin typeface="+mn-lt"/>
              </a:rPr>
              <a:t>, including providers that specialize in mental health and substance abuse services, </a:t>
            </a:r>
            <a:r>
              <a:rPr lang="en-US" sz="1800" b="1" i="1" dirty="0" smtClean="0">
                <a:latin typeface="+mn-lt"/>
              </a:rPr>
              <a:t>to assure that all services will be accessible without unreasonable delay</a:t>
            </a:r>
            <a:r>
              <a:rPr lang="en-US" sz="1800" dirty="0" smtClean="0">
                <a:latin typeface="+mn-lt"/>
              </a:rPr>
              <a:t>.”  45 C.F.R. § 156.230(a)(2) (emphasis added).</a:t>
            </a:r>
          </a:p>
          <a:p>
            <a:pPr lvl="1" algn="just"/>
            <a:r>
              <a:rPr lang="en-US" sz="1800" dirty="0" smtClean="0">
                <a:latin typeface="+mn-lt"/>
              </a:rPr>
              <a:t>This standard allows exchanges “significant flexibility to apply this standard to QHPs in a matter appropriate to the State’s existing patterns of care … .”</a:t>
            </a:r>
            <a:r>
              <a:rPr lang="en-US" sz="1800" baseline="30000" dirty="0" smtClean="0">
                <a:latin typeface="+mn-lt"/>
              </a:rPr>
              <a:t>10</a:t>
            </a:r>
            <a:r>
              <a:rPr lang="en-US" sz="1800" dirty="0" smtClean="0">
                <a:latin typeface="+mn-lt"/>
              </a:rPr>
              <a:t> </a:t>
            </a:r>
          </a:p>
          <a:p>
            <a:pPr lvl="1" algn="just"/>
            <a:endParaRPr lang="en-US" sz="1800" dirty="0" smtClean="0">
              <a:latin typeface="+mn-lt"/>
            </a:endParaRPr>
          </a:p>
          <a:p>
            <a:pPr marL="342900" lvl="1" algn="just">
              <a:buClr>
                <a:schemeClr val="accent1"/>
              </a:buClr>
            </a:pPr>
            <a:r>
              <a:rPr lang="en-US" u="sng" dirty="0" smtClean="0">
                <a:latin typeface="+mn-lt"/>
              </a:rPr>
              <a:t>Federal Review</a:t>
            </a:r>
            <a:r>
              <a:rPr lang="en-US" sz="1800" baseline="30000" dirty="0" smtClean="0"/>
              <a:t>11</a:t>
            </a:r>
            <a:endParaRPr lang="en-US" u="sng" dirty="0" smtClean="0">
              <a:latin typeface="+mn-lt"/>
            </a:endParaRPr>
          </a:p>
          <a:p>
            <a:pPr lvl="1" algn="just"/>
            <a:r>
              <a:rPr lang="en-US" sz="1800" dirty="0" smtClean="0">
                <a:latin typeface="+mn-lt"/>
              </a:rPr>
              <a:t>During QHP certification and recertification, the federal government assesses “provider networks using a ‘reasonable </a:t>
            </a:r>
            <a:r>
              <a:rPr lang="en-US" sz="1800" dirty="0" err="1" smtClean="0">
                <a:latin typeface="+mn-lt"/>
              </a:rPr>
              <a:t>access’</a:t>
            </a:r>
            <a:r>
              <a:rPr lang="en-US" sz="1800" dirty="0" smtClean="0">
                <a:latin typeface="+mn-lt"/>
              </a:rPr>
              <a:t> standard in order to identify networks that fail to provide access without unreasonable delay.”  </a:t>
            </a:r>
          </a:p>
          <a:p>
            <a:pPr lvl="1" algn="just"/>
            <a:r>
              <a:rPr lang="en-US" sz="1800" dirty="0" smtClean="0">
                <a:latin typeface="+mn-lt"/>
              </a:rPr>
              <a:t>The federal government uses “the issuer’s updated provider data, and any written justifications submitted as part of the certification process, in assessing whether the issuer has met the regulatory requirement prior to making the certification or recertification determination.”</a:t>
            </a:r>
          </a:p>
          <a:p>
            <a:endParaRPr lang="en-US" dirty="0"/>
          </a:p>
        </p:txBody>
      </p:sp>
    </p:spTree>
    <p:extLst>
      <p:ext uri="{BB962C8B-B14F-4D97-AF65-F5344CB8AC3E}">
        <p14:creationId xmlns:p14="http://schemas.microsoft.com/office/powerpoint/2010/main" val="35904879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HC_StrategyTempla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CI">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NCI Powerpoint 1">
        <a:dk1>
          <a:srgbClr val="000000"/>
        </a:dk1>
        <a:lt1>
          <a:srgbClr val="FFFFFF"/>
        </a:lt1>
        <a:dk2>
          <a:srgbClr val="6F6754"/>
        </a:dk2>
        <a:lt2>
          <a:srgbClr val="EAEAEA"/>
        </a:lt2>
        <a:accent1>
          <a:srgbClr val="B88740"/>
        </a:accent1>
        <a:accent2>
          <a:srgbClr val="3F4A13"/>
        </a:accent2>
        <a:accent3>
          <a:srgbClr val="FFFFFF"/>
        </a:accent3>
        <a:accent4>
          <a:srgbClr val="000000"/>
        </a:accent4>
        <a:accent5>
          <a:srgbClr val="D8C3AF"/>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
      <a:clrScheme name="2_NCI Powerpoint 2">
        <a:dk1>
          <a:srgbClr val="000000"/>
        </a:dk1>
        <a:lt1>
          <a:srgbClr val="FFFFFF"/>
        </a:lt1>
        <a:dk2>
          <a:srgbClr val="6F6754"/>
        </a:dk2>
        <a:lt2>
          <a:srgbClr val="EAEAEA"/>
        </a:lt2>
        <a:accent1>
          <a:srgbClr val="AB6240"/>
        </a:accent1>
        <a:accent2>
          <a:srgbClr val="3F4A13"/>
        </a:accent2>
        <a:accent3>
          <a:srgbClr val="FFFFFF"/>
        </a:accent3>
        <a:accent4>
          <a:srgbClr val="000000"/>
        </a:accent4>
        <a:accent5>
          <a:srgbClr val="D2B7AF"/>
        </a:accent5>
        <a:accent6>
          <a:srgbClr val="384210"/>
        </a:accent6>
        <a:hlink>
          <a:srgbClr val="093678"/>
        </a:hlink>
        <a:folHlink>
          <a:srgbClr val="8F2E00"/>
        </a:folHlink>
      </a:clrScheme>
      <a:clrMap bg1="lt1" tx1="dk1" bg2="lt2" tx2="dk2" accent1="accent1" accent2="accent2" accent3="accent3" accent4="accent4" accent5="accent5" accent6="accent6" hlink="hlink" folHlink="folHlink"/>
    </a:extraClrScheme>
    <a:extraClrScheme>
      <a:clrScheme name="2_NCI Powerpoint 3">
        <a:dk1>
          <a:srgbClr val="000000"/>
        </a:dk1>
        <a:lt1>
          <a:srgbClr val="FFFFFF"/>
        </a:lt1>
        <a:dk2>
          <a:srgbClr val="6F6754"/>
        </a:dk2>
        <a:lt2>
          <a:srgbClr val="EAEAEA"/>
        </a:lt2>
        <a:accent1>
          <a:srgbClr val="855576"/>
        </a:accent1>
        <a:accent2>
          <a:srgbClr val="3F4A13"/>
        </a:accent2>
        <a:accent3>
          <a:srgbClr val="FFFFFF"/>
        </a:accent3>
        <a:accent4>
          <a:srgbClr val="000000"/>
        </a:accent4>
        <a:accent5>
          <a:srgbClr val="C2B4BD"/>
        </a:accent5>
        <a:accent6>
          <a:srgbClr val="384210"/>
        </a:accent6>
        <a:hlink>
          <a:srgbClr val="A15F00"/>
        </a:hlink>
        <a:folHlink>
          <a:srgbClr val="5C1C49"/>
        </a:folHlink>
      </a:clrScheme>
      <a:clrMap bg1="lt1" tx1="dk1" bg2="lt2" tx2="dk2" accent1="accent1" accent2="accent2" accent3="accent3" accent4="accent4" accent5="accent5" accent6="accent6" hlink="hlink" folHlink="folHlink"/>
    </a:extraClrScheme>
    <a:extraClrScheme>
      <a:clrScheme name="2_NCI Powerpoint 4">
        <a:dk1>
          <a:srgbClr val="000000"/>
        </a:dk1>
        <a:lt1>
          <a:srgbClr val="FFFFFF"/>
        </a:lt1>
        <a:dk2>
          <a:srgbClr val="6F6754"/>
        </a:dk2>
        <a:lt2>
          <a:srgbClr val="EAEAEA"/>
        </a:lt2>
        <a:accent1>
          <a:srgbClr val="46689A"/>
        </a:accent1>
        <a:accent2>
          <a:srgbClr val="5C2801"/>
        </a:accent2>
        <a:accent3>
          <a:srgbClr val="FFFFFF"/>
        </a:accent3>
        <a:accent4>
          <a:srgbClr val="000000"/>
        </a:accent4>
        <a:accent5>
          <a:srgbClr val="B0B9CA"/>
        </a:accent5>
        <a:accent6>
          <a:srgbClr val="532301"/>
        </a:accent6>
        <a:hlink>
          <a:srgbClr val="17524E"/>
        </a:hlink>
        <a:folHlink>
          <a:srgbClr val="093678"/>
        </a:folHlink>
      </a:clrScheme>
      <a:clrMap bg1="lt1" tx1="dk1" bg2="lt2" tx2="dk2" accent1="accent1" accent2="accent2" accent3="accent3" accent4="accent4" accent5="accent5" accent6="accent6" hlink="hlink" folHlink="folHlink"/>
    </a:extraClrScheme>
    <a:extraClrScheme>
      <a:clrScheme name="2_NCI Powerpoint 5">
        <a:dk1>
          <a:srgbClr val="000000"/>
        </a:dk1>
        <a:lt1>
          <a:srgbClr val="FFFFFF"/>
        </a:lt1>
        <a:dk2>
          <a:srgbClr val="6F6754"/>
        </a:dk2>
        <a:lt2>
          <a:srgbClr val="EAEAEA"/>
        </a:lt2>
        <a:accent1>
          <a:srgbClr val="517D7A"/>
        </a:accent1>
        <a:accent2>
          <a:srgbClr val="A15F00"/>
        </a:accent2>
        <a:accent3>
          <a:srgbClr val="FFFFFF"/>
        </a:accent3>
        <a:accent4>
          <a:srgbClr val="000000"/>
        </a:accent4>
        <a:accent5>
          <a:srgbClr val="B3BFBE"/>
        </a:accent5>
        <a:accent6>
          <a:srgbClr val="915500"/>
        </a:accent6>
        <a:hlink>
          <a:srgbClr val="5C1C49"/>
        </a:hlink>
        <a:folHlink>
          <a:srgbClr val="17524E"/>
        </a:folHlink>
      </a:clrScheme>
      <a:clrMap bg1="lt1" tx1="dk1" bg2="lt2" tx2="dk2" accent1="accent1" accent2="accent2" accent3="accent3" accent4="accent4" accent5="accent5" accent6="accent6" hlink="hlink" folHlink="folHlink"/>
    </a:extraClrScheme>
    <a:extraClrScheme>
      <a:clrScheme name="2_NCI Powerpoint 6">
        <a:dk1>
          <a:srgbClr val="000000"/>
        </a:dk1>
        <a:lt1>
          <a:srgbClr val="FFFFFF"/>
        </a:lt1>
        <a:dk2>
          <a:srgbClr val="6F6754"/>
        </a:dk2>
        <a:lt2>
          <a:srgbClr val="EAEAEA"/>
        </a:lt2>
        <a:accent1>
          <a:srgbClr val="6F774E"/>
        </a:accent1>
        <a:accent2>
          <a:srgbClr val="093678"/>
        </a:accent2>
        <a:accent3>
          <a:srgbClr val="FFFFFF"/>
        </a:accent3>
        <a:accent4>
          <a:srgbClr val="000000"/>
        </a:accent4>
        <a:accent5>
          <a:srgbClr val="BBBDB2"/>
        </a:accent5>
        <a:accent6>
          <a:srgbClr val="07306C"/>
        </a:accent6>
        <a:hlink>
          <a:srgbClr val="8F2E00"/>
        </a:hlink>
        <a:folHlink>
          <a:srgbClr val="3F4A13"/>
        </a:folHlink>
      </a:clrScheme>
      <a:clrMap bg1="lt1" tx1="dk1" bg2="lt2" tx2="dk2" accent1="accent1" accent2="accent2" accent3="accent3" accent4="accent4" accent5="accent5" accent6="accent6" hlink="hlink" folHlink="folHlink"/>
    </a:extraClrScheme>
    <a:extraClrScheme>
      <a:clrScheme name="2_NCI Powerpoint 7">
        <a:dk1>
          <a:srgbClr val="000000"/>
        </a:dk1>
        <a:lt1>
          <a:srgbClr val="FFFFFF"/>
        </a:lt1>
        <a:dk2>
          <a:srgbClr val="6F6754"/>
        </a:dk2>
        <a:lt2>
          <a:srgbClr val="EAEAEA"/>
        </a:lt2>
        <a:accent1>
          <a:srgbClr val="855E40"/>
        </a:accent1>
        <a:accent2>
          <a:srgbClr val="17524E"/>
        </a:accent2>
        <a:accent3>
          <a:srgbClr val="FFFFFF"/>
        </a:accent3>
        <a:accent4>
          <a:srgbClr val="000000"/>
        </a:accent4>
        <a:accent5>
          <a:srgbClr val="C2B6AF"/>
        </a:accent5>
        <a:accent6>
          <a:srgbClr val="144946"/>
        </a:accent6>
        <a:hlink>
          <a:srgbClr val="8F2E00"/>
        </a:hlink>
        <a:folHlink>
          <a:srgbClr val="5C2801"/>
        </a:folHlink>
      </a:clrScheme>
      <a:clrMap bg1="lt1" tx1="dk1" bg2="lt2" tx2="dk2" accent1="accent1" accent2="accent2" accent3="accent3" accent4="accent4" accent5="accent5" accent6="accent6" hlink="hlink" folHlink="folHlink"/>
    </a:extraClrScheme>
    <a:extraClrScheme>
      <a:clrScheme name="2_NCI Powerpoint 8">
        <a:dk1>
          <a:srgbClr val="000000"/>
        </a:dk1>
        <a:lt1>
          <a:srgbClr val="FFFFFF"/>
        </a:lt1>
        <a:dk2>
          <a:srgbClr val="17524E"/>
        </a:dk2>
        <a:lt2>
          <a:srgbClr val="EAEAEA"/>
        </a:lt2>
        <a:accent1>
          <a:srgbClr val="5C1C49"/>
        </a:accent1>
        <a:accent2>
          <a:srgbClr val="3F4A13"/>
        </a:accent2>
        <a:accent3>
          <a:srgbClr val="FFFFFF"/>
        </a:accent3>
        <a:accent4>
          <a:srgbClr val="000000"/>
        </a:accent4>
        <a:accent5>
          <a:srgbClr val="B5ABB1"/>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2900</Words>
  <Application>Microsoft Office PowerPoint</Application>
  <PresentationFormat>On-screen Show (4:3)</PresentationFormat>
  <Paragraphs>175</Paragraphs>
  <Slides>22</Slides>
  <Notes>21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2" baseType="lpstr">
      <vt:lpstr>Arial</vt:lpstr>
      <vt:lpstr>Arial Narrow</vt:lpstr>
      <vt:lpstr>Calibri</vt:lpstr>
      <vt:lpstr>Cambria</vt:lpstr>
      <vt:lpstr>Century Gothic</vt:lpstr>
      <vt:lpstr>Palatino Linotype</vt:lpstr>
      <vt:lpstr>Palatino LT Std</vt:lpstr>
      <vt:lpstr>Adjacency</vt:lpstr>
      <vt:lpstr>HC_StrategyTemplate</vt:lpstr>
      <vt:lpstr>think-cell Slide</vt:lpstr>
      <vt:lpstr>Narrow Networks and Out-of-Network Litigation</vt:lpstr>
      <vt:lpstr>Agenda</vt:lpstr>
      <vt:lpstr>Industry Changes</vt:lpstr>
      <vt:lpstr>Managed Care Enrollment Has Surged</vt:lpstr>
      <vt:lpstr>Managed Care Enrollment has Surged</vt:lpstr>
      <vt:lpstr>Managed Care Enrollment Has Surged</vt:lpstr>
      <vt:lpstr>Managed Care Enrollment Has Surged</vt:lpstr>
      <vt:lpstr>QHP Network Adequacy</vt:lpstr>
      <vt:lpstr>QHP Network Adequacy</vt:lpstr>
      <vt:lpstr>QHP Network Adequacy</vt:lpstr>
      <vt:lpstr>Out-of-Network Litigation</vt:lpstr>
      <vt:lpstr>Georgia Case Law: Assignments</vt:lpstr>
      <vt:lpstr>Georgia Case Law: Payment</vt:lpstr>
      <vt:lpstr>11th Circuit Developments</vt:lpstr>
      <vt:lpstr>11th Circuit Developments</vt:lpstr>
      <vt:lpstr>MA Network Adequacy</vt:lpstr>
      <vt:lpstr>MA Network Adequacy</vt:lpstr>
      <vt:lpstr>MA Network Adequacy</vt:lpstr>
      <vt:lpstr>MA Network Adequacy</vt:lpstr>
      <vt:lpstr>MA Out-of-Network Rules</vt:lpstr>
      <vt:lpstr>Notes</vt:lpstr>
      <vt:lpstr>Notes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 Networks and Out-of-Network Litigation</dc:title>
  <cp:lastModifiedBy>Alston &amp; Bird</cp:lastModifiedBy>
  <cp:revision>44</cp:revision>
  <dcterms:modified xsi:type="dcterms:W3CDTF">2015-11-05T16:15:29Z</dcterms:modified>
</cp:coreProperties>
</file>