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3.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slides/slide13.xml" ContentType="application/vnd.openxmlformats-officedocument.presentationml.slide+xml"/>
  <Override PartName="/ppt/notesSlides/notesSlide13.xml" ContentType="application/vnd.openxmlformats-officedocument.presentationml.notesSlide+xml"/>
  <Override PartName="/ppt/slides/slide14.xml" ContentType="application/vnd.openxmlformats-officedocument.presentationml.slide+xml"/>
  <Override PartName="/ppt/notesSlides/notesSlide14.xml" ContentType="application/vnd.openxmlformats-officedocument.presentationml.notesSlide+xml"/>
  <Override PartName="/ppt/slides/slide15.xml" ContentType="application/vnd.openxmlformats-officedocument.presentationml.slide+xml"/>
  <Override PartName="/ppt/notesSlides/notesSlide15.xml" ContentType="application/vnd.openxmlformats-officedocument.presentationml.notesSlide+xml"/>
  <Override PartName="/ppt/slides/slide16.xml" ContentType="application/vnd.openxmlformats-officedocument.presentationml.slide+xml"/>
  <Override PartName="/ppt/notesSlides/notesSlide16.xml" ContentType="application/vnd.openxmlformats-officedocument.presentationml.notesSlide+xml"/>
  <Override PartName="/ppt/slides/slide17.xml" ContentType="application/vnd.openxmlformats-officedocument.presentationml.slide+xml"/>
  <Override PartName="/ppt/notesSlides/notesSlide17.xml" ContentType="application/vnd.openxmlformats-officedocument.presentationml.notesSlide+xml"/>
  <Override PartName="/ppt/slides/slide18.xml" ContentType="application/vnd.openxmlformats-officedocument.presentationml.slide+xml"/>
  <Override PartName="/ppt/notesSlides/notesSlide18.xml" ContentType="application/vnd.openxmlformats-officedocument.presentationml.notesSlide+xml"/>
  <Override PartName="/ppt/slides/slide19.xml" ContentType="application/vnd.openxmlformats-officedocument.presentationml.slide+xml"/>
  <Override PartName="/ppt/notesSlides/notesSlide19.xml" ContentType="application/vnd.openxmlformats-officedocument.presentationml.notesSlide+xml"/>
  <Override PartName="/ppt/slides/slide20.xml" ContentType="application/vnd.openxmlformats-officedocument.presentationml.slide+xml"/>
  <Override PartName="/ppt/notesSlides/notesSlide20.xml" ContentType="application/vnd.openxmlformats-officedocument.presentationml.notesSlide+xml"/>
  <Override PartName="/ppt/slides/slide21.xml" ContentType="application/vnd.openxmlformats-officedocument.presentationml.slide+xml"/>
  <Override PartName="/ppt/notesSlides/notesSlide21.xml" ContentType="application/vnd.openxmlformats-officedocument.presentationml.notesSlide+xml"/>
  <Override PartName="/ppt/slides/slide22.xml" ContentType="application/vnd.openxmlformats-officedocument.presentationml.slide+xml"/>
  <Override PartName="/ppt/notesSlides/notesSlide22.xml" ContentType="application/vnd.openxmlformats-officedocument.presentationml.notesSlide+xml"/>
  <Override PartName="/ppt/slides/slide23.xml" ContentType="application/vnd.openxmlformats-officedocument.presentationml.slide+xml"/>
  <Override PartName="/ppt/notesSlides/notesSlide23.xml" ContentType="application/vnd.openxmlformats-officedocument.presentationml.notesSlide+xml"/>
  <Override PartName="/ppt/slides/slide24.xml" ContentType="application/vnd.openxmlformats-officedocument.presentationml.slide+xml"/>
  <Override PartName="/ppt/notesSlides/notesSlide24.xml" ContentType="application/vnd.openxmlformats-officedocument.presentationml.notesSlide+xml"/>
  <Override PartName="/ppt/slides/slide25.xml" ContentType="application/vnd.openxmlformats-officedocument.presentationml.slide+xml"/>
  <Override PartName="/ppt/notesSlides/notesSlide25.xml" ContentType="application/vnd.openxmlformats-officedocument.presentationml.notesSlide+xml"/>
  <Override PartName="/ppt/slides/slide26.xml" ContentType="application/vnd.openxmlformats-officedocument.presentationml.slide+xml"/>
  <Override PartName="/ppt/notesSlides/notesSlide26.xml" ContentType="application/vnd.openxmlformats-officedocument.presentationml.notesSlide+xml"/>
  <Override PartName="/ppt/slides/slide27.xml" ContentType="application/vnd.openxmlformats-officedocument.presentationml.slide+xml"/>
  <Override PartName="/ppt/notesSlides/notesSlide27.xml" ContentType="application/vnd.openxmlformats-officedocument.presentationml.notesSlide+xml"/>
  <Override PartName="/ppt/slides/slide28.xml" ContentType="application/vnd.openxmlformats-officedocument.presentationml.slide+xml"/>
  <Override PartName="/ppt/notesSlides/notesSlide28.xml" ContentType="application/vnd.openxmlformats-officedocument.presentationml.notesSlide+xml"/>
  <Override PartName="/ppt/slides/slide29.xml" ContentType="application/vnd.openxmlformats-officedocument.presentationml.slide+xml"/>
  <Override PartName="/ppt/notesSlides/notesSlide29.xml" ContentType="application/vnd.openxmlformats-officedocument.presentationml.notesSlide+xml"/>
  <Override PartName="/ppt/slides/slide30.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notesSlides/notesSlide32.xml" ContentType="application/vnd.openxmlformats-officedocument.presentationml.notesSlide+xml"/>
  <Override PartName="/ppt/viewProps.xml" ContentType="application/vnd.openxmlformats-officedocument.presentationml.viewProps+xml"/>
  <Override PartName="/ppt/slideMasters/slideMaster2.xml" ContentType="application/vnd.openxmlformats-officedocument.presentationml.slideMaster+xml"/>
  <Override PartName="/ppt/slideLayouts/slideLayout19.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presProps.xml" ContentType="application/vnd.openxmlformats-officedocument.presentationml.presProps+xml"/>
  <Override PartName="/ppt/tableStyles.xml" ContentType="application/vnd.openxmlformats-officedocument.presentationml.tableStyles+xml"/>
  <Override PartName="/ppt/handoutMasters/handoutMaster1.xml" ContentType="application/vnd.openxmlformats-officedocument.presentationml.handoutMaster+xml"/>
  <Override PartName="/ppt/theme/theme4.xml" ContentType="application/vnd.openxmlformats-officedocument.theme+xml"/>
  <Override PartName="/docProps/app.xml" ContentType="application/vnd.openxmlformats-officedocument.extended-properties+xml"/>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gif" ContentType="image/gif"/>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3" r:id="rId1"/>
    <p:sldMasterId id="2147483715" r:id="rId2"/>
  </p:sldMasterIdLst>
  <p:notesMasterIdLst>
    <p:notesMasterId r:id="rId35"/>
  </p:notesMasterIdLst>
  <p:handoutMasterIdLst>
    <p:handoutMasterId r:id="rId36"/>
  </p:handoutMasterIdLst>
  <p:sldIdLst>
    <p:sldId id="293" r:id="rId3"/>
    <p:sldId id="323" r:id="rId4"/>
    <p:sldId id="331" r:id="rId5"/>
    <p:sldId id="324" r:id="rId6"/>
    <p:sldId id="325" r:id="rId7"/>
    <p:sldId id="327" r:id="rId8"/>
    <p:sldId id="338" r:id="rId9"/>
    <p:sldId id="341" r:id="rId10"/>
    <p:sldId id="340" r:id="rId11"/>
    <p:sldId id="342" r:id="rId12"/>
    <p:sldId id="344" r:id="rId13"/>
    <p:sldId id="346" r:id="rId14"/>
    <p:sldId id="348" r:id="rId15"/>
    <p:sldId id="335" r:id="rId16"/>
    <p:sldId id="328" r:id="rId17"/>
    <p:sldId id="329" r:id="rId18"/>
    <p:sldId id="349" r:id="rId19"/>
    <p:sldId id="350" r:id="rId20"/>
    <p:sldId id="351" r:id="rId21"/>
    <p:sldId id="352" r:id="rId22"/>
    <p:sldId id="354" r:id="rId23"/>
    <p:sldId id="353" r:id="rId24"/>
    <p:sldId id="355" r:id="rId25"/>
    <p:sldId id="356" r:id="rId26"/>
    <p:sldId id="357" r:id="rId27"/>
    <p:sldId id="358" r:id="rId28"/>
    <p:sldId id="337" r:id="rId29"/>
    <p:sldId id="361" r:id="rId30"/>
    <p:sldId id="362" r:id="rId31"/>
    <p:sldId id="330" r:id="rId32"/>
    <p:sldId id="345" r:id="rId33"/>
    <p:sldId id="360" r:id="rId3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9384" autoAdjust="0"/>
    <p:restoredTop sz="94604" autoAdjust="0"/>
  </p:normalViewPr>
  <p:slideViewPr>
    <p:cSldViewPr>
      <p:cViewPr>
        <p:scale>
          <a:sx n="70" d="100"/>
          <a:sy n="70" d="100"/>
        </p:scale>
        <p:origin x="38" y="293"/>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&#65279;<?xml version="1.0" encoding="UTF-8" standalone="yes"?>
<Relationships xmlns="http://schemas.openxmlformats.org/package/2006/relationships">
  <Relationship Id="rId3" Type="http://schemas.openxmlformats.org/officeDocument/2006/relationships/slide" Target="slides/slide1.xml" />
  <Relationship Id="rId4" Type="http://schemas.openxmlformats.org/officeDocument/2006/relationships/slide" Target="slides/slide2.xml" />
  <Relationship Id="rId5" Type="http://schemas.openxmlformats.org/officeDocument/2006/relationships/slide" Target="slides/slide3.xml" />
  <Relationship Id="rId6" Type="http://schemas.openxmlformats.org/officeDocument/2006/relationships/slide" Target="slides/slide4.xml" />
  <Relationship Id="rId7" Type="http://schemas.openxmlformats.org/officeDocument/2006/relationships/slide" Target="slides/slide5.xml" />
  <Relationship Id="rId8" Type="http://schemas.openxmlformats.org/officeDocument/2006/relationships/slide" Target="slides/slide6.xml" />
  <Relationship Id="rId9" Type="http://schemas.openxmlformats.org/officeDocument/2006/relationships/slide" Target="slides/slide7.xml" />
  <Relationship Id="rId10" Type="http://schemas.openxmlformats.org/officeDocument/2006/relationships/slide" Target="slides/slide8.xml" />
  <Relationship Id="rId11" Type="http://schemas.openxmlformats.org/officeDocument/2006/relationships/slide" Target="slides/slide9.xml" />
  <Relationship Id="rId12" Type="http://schemas.openxmlformats.org/officeDocument/2006/relationships/slide" Target="slides/slide10.xml" />
  <Relationship Id="rId13" Type="http://schemas.openxmlformats.org/officeDocument/2006/relationships/slide" Target="slides/slide11.xml" />
  <Relationship Id="rId14" Type="http://schemas.openxmlformats.org/officeDocument/2006/relationships/slide" Target="slides/slide12.xml" />
  <Relationship Id="rId15" Type="http://schemas.openxmlformats.org/officeDocument/2006/relationships/slide" Target="slides/slide13.xml" />
  <Relationship Id="rId16" Type="http://schemas.openxmlformats.org/officeDocument/2006/relationships/slide" Target="slides/slide14.xml" />
  <Relationship Id="rId17" Type="http://schemas.openxmlformats.org/officeDocument/2006/relationships/slide" Target="slides/slide15.xml" />
  <Relationship Id="rId18" Type="http://schemas.openxmlformats.org/officeDocument/2006/relationships/slide" Target="slides/slide16.xml" />
  <Relationship Id="rId19" Type="http://schemas.openxmlformats.org/officeDocument/2006/relationships/slide" Target="slides/slide17.xml" />
  <Relationship Id="rId20" Type="http://schemas.openxmlformats.org/officeDocument/2006/relationships/slide" Target="slides/slide18.xml" />
  <Relationship Id="rId21" Type="http://schemas.openxmlformats.org/officeDocument/2006/relationships/slide" Target="slides/slide19.xml" />
  <Relationship Id="rId22" Type="http://schemas.openxmlformats.org/officeDocument/2006/relationships/slide" Target="slides/slide20.xml" />
  <Relationship Id="rId23" Type="http://schemas.openxmlformats.org/officeDocument/2006/relationships/slide" Target="slides/slide21.xml" />
  <Relationship Id="rId24" Type="http://schemas.openxmlformats.org/officeDocument/2006/relationships/slide" Target="slides/slide22.xml" />
  <Relationship Id="rId25" Type="http://schemas.openxmlformats.org/officeDocument/2006/relationships/slide" Target="slides/slide23.xml" />
  <Relationship Id="rId26" Type="http://schemas.openxmlformats.org/officeDocument/2006/relationships/slide" Target="slides/slide24.xml" />
  <Relationship Id="rId27" Type="http://schemas.openxmlformats.org/officeDocument/2006/relationships/slide" Target="slides/slide25.xml" />
  <Relationship Id="rId28" Type="http://schemas.openxmlformats.org/officeDocument/2006/relationships/slide" Target="slides/slide26.xml" />
  <Relationship Id="rId29" Type="http://schemas.openxmlformats.org/officeDocument/2006/relationships/slide" Target="slides/slide27.xml" />
  <Relationship Id="rId30" Type="http://schemas.openxmlformats.org/officeDocument/2006/relationships/slide" Target="slides/slide28.xml" />
  <Relationship Id="rId31" Type="http://schemas.openxmlformats.org/officeDocument/2006/relationships/slide" Target="slides/slide29.xml" />
  <Relationship Id="rId32" Type="http://schemas.openxmlformats.org/officeDocument/2006/relationships/slide" Target="slides/slide30.xml" />
  <Relationship Id="rId33" Type="http://schemas.openxmlformats.org/officeDocument/2006/relationships/slide" Target="slides/slide31.xml" />
  <Relationship Id="rId34" Type="http://schemas.openxmlformats.org/officeDocument/2006/relationships/slide" Target="slides/slide32.xml" />
  <Relationship Id="rId39" Type="http://schemas.openxmlformats.org/officeDocument/2006/relationships/theme" Target="theme/theme1.xml" />
  <Relationship Id="rId38" Type="http://schemas.openxmlformats.org/officeDocument/2006/relationships/viewProps" Target="viewProps.xml" />
  <Relationship Id="rId2" Type="http://schemas.openxmlformats.org/officeDocument/2006/relationships/slideMaster" Target="slideMasters/slideMaster2.xml" />
  <Relationship Id="rId1" Type="http://schemas.openxmlformats.org/officeDocument/2006/relationships/slideMaster" Target="slideMasters/slideMaster1.xml" />
  <Relationship Id="rId37" Type="http://schemas.openxmlformats.org/officeDocument/2006/relationships/presProps" Target="presProps.xml" />
  <Relationship Id="rId40" Type="http://schemas.openxmlformats.org/officeDocument/2006/relationships/tableStyles" Target="tableStyles.xml" />
  <Relationship Id="rId36" Type="http://schemas.openxmlformats.org/officeDocument/2006/relationships/handoutMaster" Target="handoutMasters/handoutMaster1.xml" />
  <Relationship Id="rId35" Type="http://schemas.openxmlformats.org/officeDocument/2006/relationships/notesMaster" Target="notesMasters/notesMaster1.xml" />
</Relationships>
</file>

<file path=ppt/drawings/_rels/vmlDrawing1.vml.rels>&#65279;<?xml version="1.0" encoding="UTF-8" standalone="yes"?>
<Relationships xmlns="http://schemas.openxmlformats.org/package/2006/relationships">
  <Relationship Id="rId1" Type="http://schemas.openxmlformats.org/officeDocument/2006/relationships/image" Target="../media/image2.emf"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4.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A39EBB3-DE53-4A3B-86C3-8B12BF13712C}" type="datetimeFigureOut">
              <a:rPr lang="en-US" smtClean="0"/>
              <a:pPr/>
              <a:t>2/6/2016</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DCE9FC7-EE02-4AFB-AE23-69ECCDA09485}" type="slidenum">
              <a:rPr lang="en-US" smtClean="0"/>
              <a:pPr/>
              <a:t>‹#›</a:t>
            </a:fld>
            <a:endParaRPr lang="en-US" dirty="0"/>
          </a:p>
        </p:txBody>
      </p:sp>
    </p:spTree>
    <p:extLst>
      <p:ext uri="{BB962C8B-B14F-4D97-AF65-F5344CB8AC3E}">
        <p14:creationId xmlns:p14="http://schemas.microsoft.com/office/powerpoint/2010/main" val="875775279"/>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3.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A8700C7-600B-441D-8D7D-BDD241F8150C}" type="datetimeFigureOut">
              <a:rPr lang="en-US" smtClean="0"/>
              <a:pPr/>
              <a:t>2/6/2016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E4BD23B-E9AF-4C30-BBF1-E9BA6CC3953C}" type="slidenum">
              <a:rPr lang="en-US" smtClean="0"/>
              <a:pPr/>
              <a:t>‹#›</a:t>
            </a:fld>
            <a:endParaRPr lang="en-US" dirty="0"/>
          </a:p>
        </p:txBody>
      </p:sp>
    </p:spTree>
    <p:extLst>
      <p:ext uri="{BB962C8B-B14F-4D97-AF65-F5344CB8AC3E}">
        <p14:creationId xmlns:p14="http://schemas.microsoft.com/office/powerpoint/2010/main" val="1730190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13.xml.rels>&#65279;<?xml version="1.0" encoding="UTF-8" standalone="yes"?>
<Relationships xmlns="http://schemas.openxmlformats.org/package/2006/relationships">
  <Relationship Id="rId2" Type="http://schemas.openxmlformats.org/officeDocument/2006/relationships/slide" Target="../slides/slide13.xml" />
  <Relationship Id="rId1" Type="http://schemas.openxmlformats.org/officeDocument/2006/relationships/notesMaster" Target="../notesMasters/notesMaster1.xml" />
</Relationships>
</file>

<file path=ppt/notesSlides/_rels/notesSlide14.xml.rels>&#65279;<?xml version="1.0" encoding="UTF-8" standalone="yes"?>
<Relationships xmlns="http://schemas.openxmlformats.org/package/2006/relationships">
  <Relationship Id="rId2" Type="http://schemas.openxmlformats.org/officeDocument/2006/relationships/slide" Target="../slides/slide14.xml" />
  <Relationship Id="rId1" Type="http://schemas.openxmlformats.org/officeDocument/2006/relationships/notesMaster" Target="../notesMasters/notesMaster1.xml" />
</Relationships>
</file>

<file path=ppt/notesSlides/_rels/notesSlide15.xml.rels>&#65279;<?xml version="1.0" encoding="UTF-8" standalone="yes"?>
<Relationships xmlns="http://schemas.openxmlformats.org/package/2006/relationships">
  <Relationship Id="rId2" Type="http://schemas.openxmlformats.org/officeDocument/2006/relationships/slide" Target="../slides/slide15.xml" />
  <Relationship Id="rId1" Type="http://schemas.openxmlformats.org/officeDocument/2006/relationships/notesMaster" Target="../notesMasters/notesMaster1.xml" />
</Relationships>
</file>

<file path=ppt/notesSlides/_rels/notesSlide16.xml.rels>&#65279;<?xml version="1.0" encoding="UTF-8" standalone="yes"?>
<Relationships xmlns="http://schemas.openxmlformats.org/package/2006/relationships">
  <Relationship Id="rId2" Type="http://schemas.openxmlformats.org/officeDocument/2006/relationships/slide" Target="../slides/slide16.xml" />
  <Relationship Id="rId1" Type="http://schemas.openxmlformats.org/officeDocument/2006/relationships/notesMaster" Target="../notesMasters/notesMaster1.xml" />
</Relationships>
</file>

<file path=ppt/notesSlides/_rels/notesSlide17.xml.rels>&#65279;<?xml version="1.0" encoding="UTF-8" standalone="yes"?>
<Relationships xmlns="http://schemas.openxmlformats.org/package/2006/relationships">
  <Relationship Id="rId2" Type="http://schemas.openxmlformats.org/officeDocument/2006/relationships/slide" Target="../slides/slide17.xml" />
  <Relationship Id="rId1" Type="http://schemas.openxmlformats.org/officeDocument/2006/relationships/notesMaster" Target="../notesMasters/notesMaster1.xml" />
</Relationships>
</file>

<file path=ppt/notesSlides/_rels/notesSlide18.xml.rels>&#65279;<?xml version="1.0" encoding="UTF-8" standalone="yes"?>
<Relationships xmlns="http://schemas.openxmlformats.org/package/2006/relationships">
  <Relationship Id="rId2" Type="http://schemas.openxmlformats.org/officeDocument/2006/relationships/slide" Target="../slides/slide18.xml" />
  <Relationship Id="rId1" Type="http://schemas.openxmlformats.org/officeDocument/2006/relationships/notesMaster" Target="../notesMasters/notesMaster1.xml" />
</Relationships>
</file>

<file path=ppt/notesSlides/_rels/notesSlide19.xml.rels>&#65279;<?xml version="1.0" encoding="UTF-8" standalone="yes"?>
<Relationships xmlns="http://schemas.openxmlformats.org/package/2006/relationships">
  <Relationship Id="rId2" Type="http://schemas.openxmlformats.org/officeDocument/2006/relationships/slide" Target="../slides/slide19.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20.xml.rels>&#65279;<?xml version="1.0" encoding="UTF-8" standalone="yes"?>
<Relationships xmlns="http://schemas.openxmlformats.org/package/2006/relationships">
  <Relationship Id="rId2" Type="http://schemas.openxmlformats.org/officeDocument/2006/relationships/slide" Target="../slides/slide20.xml" />
  <Relationship Id="rId1" Type="http://schemas.openxmlformats.org/officeDocument/2006/relationships/notesMaster" Target="../notesMasters/notesMaster1.xml" />
</Relationships>
</file>

<file path=ppt/notesSlides/_rels/notesSlide21.xml.rels>&#65279;<?xml version="1.0" encoding="UTF-8" standalone="yes"?>
<Relationships xmlns="http://schemas.openxmlformats.org/package/2006/relationships">
  <Relationship Id="rId2" Type="http://schemas.openxmlformats.org/officeDocument/2006/relationships/slide" Target="../slides/slide21.xml" />
  <Relationship Id="rId1" Type="http://schemas.openxmlformats.org/officeDocument/2006/relationships/notesMaster" Target="../notesMasters/notesMaster1.xml" />
</Relationships>
</file>

<file path=ppt/notesSlides/_rels/notesSlide22.xml.rels>&#65279;<?xml version="1.0" encoding="UTF-8" standalone="yes"?>
<Relationships xmlns="http://schemas.openxmlformats.org/package/2006/relationships">
  <Relationship Id="rId2" Type="http://schemas.openxmlformats.org/officeDocument/2006/relationships/slide" Target="../slides/slide22.xml" />
  <Relationship Id="rId1" Type="http://schemas.openxmlformats.org/officeDocument/2006/relationships/notesMaster" Target="../notesMasters/notesMaster1.xml" />
</Relationships>
</file>

<file path=ppt/notesSlides/_rels/notesSlide23.xml.rels>&#65279;<?xml version="1.0" encoding="UTF-8" standalone="yes"?>
<Relationships xmlns="http://schemas.openxmlformats.org/package/2006/relationships">
  <Relationship Id="rId2" Type="http://schemas.openxmlformats.org/officeDocument/2006/relationships/slide" Target="../slides/slide23.xml" />
  <Relationship Id="rId1" Type="http://schemas.openxmlformats.org/officeDocument/2006/relationships/notesMaster" Target="../notesMasters/notesMaster1.xml" />
</Relationships>
</file>

<file path=ppt/notesSlides/_rels/notesSlide24.xml.rels>&#65279;<?xml version="1.0" encoding="UTF-8" standalone="yes"?>
<Relationships xmlns="http://schemas.openxmlformats.org/package/2006/relationships">
  <Relationship Id="rId2" Type="http://schemas.openxmlformats.org/officeDocument/2006/relationships/slide" Target="../slides/slide24.xml" />
  <Relationship Id="rId1" Type="http://schemas.openxmlformats.org/officeDocument/2006/relationships/notesMaster" Target="../notesMasters/notesMaster1.xml" />
</Relationships>
</file>

<file path=ppt/notesSlides/_rels/notesSlide25.xml.rels>&#65279;<?xml version="1.0" encoding="UTF-8" standalone="yes"?>
<Relationships xmlns="http://schemas.openxmlformats.org/package/2006/relationships">
  <Relationship Id="rId2" Type="http://schemas.openxmlformats.org/officeDocument/2006/relationships/slide" Target="../slides/slide25.xml" />
  <Relationship Id="rId1" Type="http://schemas.openxmlformats.org/officeDocument/2006/relationships/notesMaster" Target="../notesMasters/notesMaster1.xml" />
</Relationships>
</file>

<file path=ppt/notesSlides/_rels/notesSlide26.xml.rels>&#65279;<?xml version="1.0" encoding="UTF-8" standalone="yes"?>
<Relationships xmlns="http://schemas.openxmlformats.org/package/2006/relationships">
  <Relationship Id="rId2" Type="http://schemas.openxmlformats.org/officeDocument/2006/relationships/slide" Target="../slides/slide26.xml" />
  <Relationship Id="rId1" Type="http://schemas.openxmlformats.org/officeDocument/2006/relationships/notesMaster" Target="../notesMasters/notesMaster1.xml" />
</Relationships>
</file>

<file path=ppt/notesSlides/_rels/notesSlide27.xml.rels>&#65279;<?xml version="1.0" encoding="UTF-8" standalone="yes"?>
<Relationships xmlns="http://schemas.openxmlformats.org/package/2006/relationships">
  <Relationship Id="rId2" Type="http://schemas.openxmlformats.org/officeDocument/2006/relationships/slide" Target="../slides/slide27.xml" />
  <Relationship Id="rId1" Type="http://schemas.openxmlformats.org/officeDocument/2006/relationships/notesMaster" Target="../notesMasters/notesMaster1.xml" />
</Relationships>
</file>

<file path=ppt/notesSlides/_rels/notesSlide28.xml.rels>&#65279;<?xml version="1.0" encoding="UTF-8" standalone="yes"?>
<Relationships xmlns="http://schemas.openxmlformats.org/package/2006/relationships">
  <Relationship Id="rId2" Type="http://schemas.openxmlformats.org/officeDocument/2006/relationships/slide" Target="../slides/slide28.xml" />
  <Relationship Id="rId1" Type="http://schemas.openxmlformats.org/officeDocument/2006/relationships/notesMaster" Target="../notesMasters/notesMaster1.xml" />
</Relationships>
</file>

<file path=ppt/notesSlides/_rels/notesSlide29.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30.xml.rels>&#65279;<?xml version="1.0" encoding="UTF-8" standalone="yes"?>
<Relationships xmlns="http://schemas.openxmlformats.org/package/2006/relationships">
  <Relationship Id="rId2" Type="http://schemas.openxmlformats.org/officeDocument/2006/relationships/slide" Target="../slides/slide30.xml" />
  <Relationship Id="rId1" Type="http://schemas.openxmlformats.org/officeDocument/2006/relationships/notesMaster" Target="../notesMasters/notesMaster1.xml" />
</Relationships>
</file>

<file path=ppt/notesSlides/_rels/notesSlide31.xml.rels>&#65279;<?xml version="1.0" encoding="UTF-8" standalone="yes"?>
<Relationships xmlns="http://schemas.openxmlformats.org/package/2006/relationships">
  <Relationship Id="rId2" Type="http://schemas.openxmlformats.org/officeDocument/2006/relationships/slide" Target="../slides/slide31.xml" />
  <Relationship Id="rId1" Type="http://schemas.openxmlformats.org/officeDocument/2006/relationships/notesMaster" Target="../notesMasters/notesMaster1.xml" />
</Relationships>
</file>

<file path=ppt/notesSlides/_rels/notesSlide32.xml.rels>&#65279;<?xml version="1.0" encoding="UTF-8" standalone="yes"?>
<Relationships xmlns="http://schemas.openxmlformats.org/package/2006/relationships">
  <Relationship Id="rId2" Type="http://schemas.openxmlformats.org/officeDocument/2006/relationships/slide" Target="../slides/slide32.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119118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282543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250001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0286648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184711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381038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0510324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2013988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406100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2840238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60749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71900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5447594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5679582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008629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7598474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2961300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40606464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6232224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171150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896454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554583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8431752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8250923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2841433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833615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662534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563118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28877007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70479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3098388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endParaRPr lang="en-US" dirty="0"/>
          </a:p>
        </p:txBody>
      </p:sp>
    </p:spTree>
    <p:extLst>
      <p:ext uri="{BB962C8B-B14F-4D97-AF65-F5344CB8AC3E}">
        <p14:creationId xmlns:p14="http://schemas.microsoft.com/office/powerpoint/2010/main" val="1118763485"/>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3" Type="http://schemas.openxmlformats.org/officeDocument/2006/relationships/image" Target="../media/image5.png" />
  <Relationship Id="rId2" Type="http://schemas.openxmlformats.org/officeDocument/2006/relationships/image" Target="../media/image4.gif" />
  <Relationship Id="rId1" Type="http://schemas.openxmlformats.org/officeDocument/2006/relationships/slideMaster" Target="../slideMasters/slideMaster2.xml" />
  <Relationship Id="rId4" Type="http://schemas.openxmlformats.org/officeDocument/2006/relationships/image" Target="../media/image6.png" />
</Relationships>
</file>

<file path=ppt/slideLayouts/_rels/slideLayout13.xml.rels>&#65279;<?xml version="1.0" encoding="UTF-8" standalone="yes"?>
<Relationships xmlns="http://schemas.openxmlformats.org/package/2006/relationships">
  <Relationship Id="rId2" Type="http://schemas.openxmlformats.org/officeDocument/2006/relationships/image" Target="../media/image4.gif" />
  <Relationship Id="rId1" Type="http://schemas.openxmlformats.org/officeDocument/2006/relationships/slideMaster" Target="../slideMasters/slideMaster2.xml" />
</Relationships>
</file>

<file path=ppt/slideLayouts/_rels/slideLayout14.xml.rels>&#65279;<?xml version="1.0" encoding="UTF-8" standalone="yes"?>
<Relationships xmlns="http://schemas.openxmlformats.org/package/2006/relationships">
  <Relationship Id="rId2" Type="http://schemas.openxmlformats.org/officeDocument/2006/relationships/image" Target="../media/image7.gif" />
  <Relationship Id="rId1" Type="http://schemas.openxmlformats.org/officeDocument/2006/relationships/slideMaster" Target="../slideMasters/slideMaster2.xml" />
</Relationships>
</file>

<file path=ppt/slideLayouts/_rels/slideLayout15.xml.rels>&#65279;<?xml version="1.0" encoding="UTF-8" standalone="yes"?>
<Relationships xmlns="http://schemas.openxmlformats.org/package/2006/relationships">
  <Relationship Id="rId2" Type="http://schemas.openxmlformats.org/officeDocument/2006/relationships/image" Target="../media/image8.gif" />
  <Relationship Id="rId1" Type="http://schemas.openxmlformats.org/officeDocument/2006/relationships/slideMaster" Target="../slideMasters/slideMaster2.xml" />
</Relationships>
</file>

<file path=ppt/slideLayouts/_rels/slideLayout16.xml.rels>&#65279;<?xml version="1.0" encoding="UTF-8" standalone="yes"?>
<Relationships xmlns="http://schemas.openxmlformats.org/package/2006/relationships">
  <Relationship Id="rId2" Type="http://schemas.openxmlformats.org/officeDocument/2006/relationships/image" Target="../media/image9.gif" />
  <Relationship Id="rId1" Type="http://schemas.openxmlformats.org/officeDocument/2006/relationships/slideMaster" Target="../slideMasters/slideMaster2.xml" />
</Relationships>
</file>

<file path=ppt/slideLayouts/_rels/slideLayout17.xml.rels>&#65279;<?xml version="1.0" encoding="UTF-8" standalone="yes"?>
<Relationships xmlns="http://schemas.openxmlformats.org/package/2006/relationships">
  <Relationship Id="rId1" Type="http://schemas.openxmlformats.org/officeDocument/2006/relationships/slideMaster" Target="../slideMasters/slideMaster2.xml" />
</Relationships>
</file>

<file path=ppt/slideLayouts/_rels/slideLayout18.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2.xml" />
</Relationships>
</file>

<file path=ppt/slideLayouts/_rels/slideLayout19.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2.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0.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2.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solidFill>
                  <a:srgbClr val="EEECE1"/>
                </a:solidFill>
              </a:rPr>
              <a:pPr/>
              <a:t>2/6/2016</a:t>
            </a:fld>
            <a:endParaRPr lang="en-US" dirty="0">
              <a:solidFill>
                <a:srgbClr val="EEECE1"/>
              </a:solidFill>
            </a:endParaRPr>
          </a:p>
        </p:txBody>
      </p:sp>
      <p:sp>
        <p:nvSpPr>
          <p:cNvPr id="5" name="Footer Placeholder 4"/>
          <p:cNvSpPr>
            <a:spLocks noGrp="1"/>
          </p:cNvSpPr>
          <p:nvPr>
            <p:ph type="ftr" sz="quarter" idx="11"/>
          </p:nvPr>
        </p:nvSpPr>
        <p:spPr/>
        <p:txBody>
          <a:bodyPr/>
          <a:lstStyle/>
          <a:p>
            <a:endParaRPr lang="en-US" dirty="0">
              <a:solidFill>
                <a:srgbClr val="EEECE1"/>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082775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solidFill>
                  <a:srgbClr val="EEECE1"/>
                </a:solidFill>
              </a:rPr>
              <a:pPr/>
              <a:t>2/6/2016</a:t>
            </a:fld>
            <a:endParaRPr lang="en-US" dirty="0">
              <a:solidFill>
                <a:srgbClr val="EEECE1"/>
              </a:solidFill>
            </a:endParaRPr>
          </a:p>
        </p:txBody>
      </p:sp>
      <p:sp>
        <p:nvSpPr>
          <p:cNvPr id="5" name="Footer Placeholder 4"/>
          <p:cNvSpPr>
            <a:spLocks noGrp="1"/>
          </p:cNvSpPr>
          <p:nvPr>
            <p:ph type="ftr" sz="quarter" idx="11"/>
          </p:nvPr>
        </p:nvSpPr>
        <p:spPr/>
        <p:txBody>
          <a:bodyPr/>
          <a:lstStyle/>
          <a:p>
            <a:endParaRPr lang="en-US" dirty="0">
              <a:solidFill>
                <a:srgbClr val="EEECE1"/>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3317671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solidFill>
                  <a:srgbClr val="EEECE1"/>
                </a:solidFill>
              </a:rPr>
              <a:pPr/>
              <a:t>2/6/2016</a:t>
            </a:fld>
            <a:endParaRPr lang="en-US" dirty="0">
              <a:solidFill>
                <a:srgbClr val="EEECE1"/>
              </a:solidFill>
            </a:endParaRPr>
          </a:p>
        </p:txBody>
      </p:sp>
      <p:sp>
        <p:nvSpPr>
          <p:cNvPr id="5" name="Footer Placeholder 4"/>
          <p:cNvSpPr>
            <a:spLocks noGrp="1"/>
          </p:cNvSpPr>
          <p:nvPr>
            <p:ph type="ftr" sz="quarter" idx="11"/>
          </p:nvPr>
        </p:nvSpPr>
        <p:spPr/>
        <p:txBody>
          <a:bodyPr/>
          <a:lstStyle/>
          <a:p>
            <a:endParaRPr lang="en-US" dirty="0">
              <a:solidFill>
                <a:srgbClr val="EEECE1"/>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39992457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Yellow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6"/>
            <a:ext cx="8686800" cy="4079773"/>
          </a:xfrm>
          <a:prstGeom prst="rect">
            <a:avLst/>
          </a:prstGeom>
          <a:solidFill>
            <a:srgbClr val="558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fontAlgn="auto">
              <a:spcBef>
                <a:spcPts val="0"/>
              </a:spcBef>
              <a:spcAft>
                <a:spcPts val="0"/>
              </a:spcAft>
            </a:pPr>
            <a:endParaRPr lang="en-US" dirty="0">
              <a:solidFill>
                <a:prstClr val="white"/>
              </a:solidFill>
            </a:endParaRPr>
          </a:p>
        </p:txBody>
      </p:sp>
      <p:sp>
        <p:nvSpPr>
          <p:cNvPr id="2" name="Title 1"/>
          <p:cNvSpPr>
            <a:spLocks noGrp="1"/>
          </p:cNvSpPr>
          <p:nvPr>
            <p:ph type="title" hasCustomPrompt="1"/>
          </p:nvPr>
        </p:nvSpPr>
        <p:spPr>
          <a:xfrm>
            <a:off x="504779" y="2562431"/>
            <a:ext cx="5610271" cy="953012"/>
          </a:xfrm>
        </p:spPr>
        <p:txBody>
          <a:bodyPr anchor="b" anchorCtr="0"/>
          <a:lstStyle>
            <a:lvl1pPr>
              <a:defRPr sz="3200" b="0" cap="none" baseline="0">
                <a:solidFill>
                  <a:schemeClr val="bg1"/>
                </a:solidFill>
                <a:latin typeface="Arial Narrow" panose="020B0506020202030204" pitchFamily="34" charset="0"/>
              </a:defRPr>
            </a:lvl1pPr>
          </a:lstStyle>
          <a:p>
            <a:r>
              <a:rPr lang="en-US" dirty="0" smtClean="0"/>
              <a:t>Client Name</a:t>
            </a:r>
            <a:endParaRPr lang="en-US" dirty="0"/>
          </a:p>
        </p:txBody>
      </p:sp>
      <p:sp>
        <p:nvSpPr>
          <p:cNvPr id="13" name="Text Placeholder 12"/>
          <p:cNvSpPr>
            <a:spLocks noGrp="1"/>
          </p:cNvSpPr>
          <p:nvPr>
            <p:ph type="body" sz="quarter" idx="10" hasCustomPrompt="1"/>
          </p:nvPr>
        </p:nvSpPr>
        <p:spPr>
          <a:xfrm>
            <a:off x="504779" y="3737785"/>
            <a:ext cx="5610271" cy="345642"/>
          </a:xfrm>
        </p:spPr>
        <p:txBody>
          <a:bodyPr anchor="ctr" anchorCtr="0"/>
          <a:lstStyle>
            <a:lvl1pPr>
              <a:buNone/>
              <a:defRPr sz="1600" baseline="0">
                <a:solidFill>
                  <a:schemeClr val="bg1"/>
                </a:solidFill>
                <a:latin typeface="Arial Narrow" panose="020B0506020202030204" pitchFamily="34" charset="0"/>
              </a:defRPr>
            </a:lvl1pPr>
          </a:lstStyle>
          <a:p>
            <a:pPr lvl="0"/>
            <a:r>
              <a:rPr lang="en-US" dirty="0" smtClean="0"/>
              <a:t>January 1, 2012</a:t>
            </a:r>
            <a:endParaRPr lang="en-US" dirty="0"/>
          </a:p>
        </p:txBody>
      </p:sp>
      <p:pic>
        <p:nvPicPr>
          <p:cNvPr id="9" name="Picture 8" descr="Stairstack.gif"/>
          <p:cNvPicPr>
            <a:picLocks noChangeAspect="1"/>
          </p:cNvPicPr>
          <p:nvPr userDrawn="1"/>
        </p:nvPicPr>
        <p:blipFill>
          <a:blip r:embed="rId2" cstate="print"/>
          <a:stretch>
            <a:fillRect/>
          </a:stretch>
        </p:blipFill>
        <p:spPr>
          <a:xfrm>
            <a:off x="5752210" y="980160"/>
            <a:ext cx="2541180" cy="4397486"/>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04777" y="480409"/>
            <a:ext cx="1555389" cy="516491"/>
          </a:xfrm>
          <a:prstGeom prst="rect">
            <a:avLst/>
          </a:prstGeom>
        </p:spPr>
      </p:pic>
      <p:sp>
        <p:nvSpPr>
          <p:cNvPr id="4" name="Rectangle 3"/>
          <p:cNvSpPr/>
          <p:nvPr userDrawn="1"/>
        </p:nvSpPr>
        <p:spPr>
          <a:xfrm>
            <a:off x="0" y="5986498"/>
            <a:ext cx="9144000" cy="8715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81628" y="6071928"/>
            <a:ext cx="8128582" cy="109187"/>
          </a:xfrm>
          <a:prstGeom prst="rect">
            <a:avLst/>
          </a:prstGeom>
        </p:spPr>
      </p:pic>
      <p:sp>
        <p:nvSpPr>
          <p:cNvPr id="17" name="Text Box 14"/>
          <p:cNvSpPr txBox="1">
            <a:spLocks noChangeArrowheads="1"/>
          </p:cNvSpPr>
          <p:nvPr userDrawn="1"/>
        </p:nvSpPr>
        <p:spPr bwMode="auto">
          <a:xfrm>
            <a:off x="481628" y="6321029"/>
            <a:ext cx="8128580" cy="374461"/>
          </a:xfrm>
          <a:prstGeom prst="rect">
            <a:avLst/>
          </a:prstGeom>
          <a:noFill/>
          <a:ln w="9525">
            <a:noFill/>
            <a:miter lim="800000"/>
            <a:headEnd/>
            <a:tailEnd/>
          </a:ln>
        </p:spPr>
        <p:txBody>
          <a:bodyPr wrap="square" lIns="0" rIns="0">
            <a:spAutoFit/>
          </a:bodyPr>
          <a:lstStyle/>
          <a:p>
            <a:pPr fontAlgn="auto">
              <a:lnSpc>
                <a:spcPts val="1100"/>
              </a:lnSpc>
              <a:spcBef>
                <a:spcPts val="0"/>
              </a:spcBef>
              <a:spcAft>
                <a:spcPts val="0"/>
              </a:spcAft>
              <a:tabLst>
                <a:tab pos="1544638" algn="l"/>
              </a:tabLst>
            </a:pPr>
            <a:r>
              <a:rPr lang="en-US" sz="800" dirty="0" smtClean="0">
                <a:solidFill>
                  <a:srgbClr val="6F6754"/>
                </a:solidFill>
                <a:latin typeface="Arial Narrow" panose="020B0506020202030204" pitchFamily="34" charset="0"/>
                <a:cs typeface="Arial" pitchFamily="34" charset="0"/>
              </a:rPr>
              <a:t>©2014 Navigant Consulting, Inc. All rights reserved. Navigant Consulting is not a certified public accounting firm and does not provide audit, attest, or public accounting services. See navigant.com/licensing for a complete listing of private investigator licenses. Investment banking, private placement, merger, acquisition and divestiture services offered through Navigant Capital Advisors, LLC., Member FINRA/SIPC.</a:t>
            </a:r>
            <a:endParaRPr lang="en-US" sz="800" dirty="0">
              <a:solidFill>
                <a:srgbClr val="6F6754"/>
              </a:solidFill>
              <a:latin typeface="Arial Narrow" panose="020B0506020202030204" pitchFamily="34" charset="0"/>
              <a:cs typeface="Arial" pitchFamily="34" charset="0"/>
            </a:endParaRPr>
          </a:p>
        </p:txBody>
      </p:sp>
      <p:sp>
        <p:nvSpPr>
          <p:cNvPr id="7" name="TextBox 6"/>
          <p:cNvSpPr txBox="1"/>
          <p:nvPr userDrawn="1"/>
        </p:nvSpPr>
        <p:spPr>
          <a:xfrm>
            <a:off x="481628" y="1331050"/>
            <a:ext cx="6142456" cy="707886"/>
          </a:xfrm>
          <a:prstGeom prst="rect">
            <a:avLst/>
          </a:prstGeom>
          <a:noFill/>
        </p:spPr>
        <p:txBody>
          <a:bodyPr wrap="square" lIns="0" rIns="0" rtlCol="0">
            <a:spAutoFit/>
          </a:bodyPr>
          <a:lstStyle/>
          <a:p>
            <a:pPr fontAlgn="auto">
              <a:lnSpc>
                <a:spcPts val="2400"/>
              </a:lnSpc>
              <a:spcBef>
                <a:spcPts val="0"/>
              </a:spcBef>
              <a:spcAft>
                <a:spcPts val="0"/>
              </a:spcAft>
            </a:pPr>
            <a:r>
              <a:rPr lang="en-US" sz="2600" b="1" dirty="0" smtClean="0">
                <a:solidFill>
                  <a:prstClr val="white"/>
                </a:solidFill>
                <a:latin typeface="Century Gothic" panose="020B0502020202020204" pitchFamily="34" charset="0"/>
              </a:rPr>
              <a:t>SEE HOW FAR IMPACT CAN REACH.</a:t>
            </a:r>
          </a:p>
          <a:p>
            <a:pPr fontAlgn="auto">
              <a:lnSpc>
                <a:spcPts val="2400"/>
              </a:lnSpc>
              <a:spcBef>
                <a:spcPts val="0"/>
              </a:spcBef>
              <a:spcAft>
                <a:spcPts val="0"/>
              </a:spcAft>
            </a:pPr>
            <a:r>
              <a:rPr lang="en-US" sz="1200" dirty="0" smtClean="0">
                <a:solidFill>
                  <a:prstClr val="white"/>
                </a:solidFill>
                <a:latin typeface="Century Gothic" panose="020B0502020202020204" pitchFamily="34" charset="0"/>
              </a:rPr>
              <a:t>SOLUTIONS THAT CREATE HIGH-PERFORMING HEALTHCARE ORGANIZATIONS</a:t>
            </a:r>
            <a:endParaRPr lang="en-US" sz="1200" dirty="0">
              <a:solidFill>
                <a:prstClr val="white"/>
              </a:solidFill>
              <a:latin typeface="Century Gothic" panose="020B0502020202020204" pitchFamily="34" charset="0"/>
            </a:endParaRPr>
          </a:p>
        </p:txBody>
      </p:sp>
      <p:sp>
        <p:nvSpPr>
          <p:cNvPr id="14" name="Rectangle 13"/>
          <p:cNvSpPr/>
          <p:nvPr userDrawn="1"/>
        </p:nvSpPr>
        <p:spPr>
          <a:xfrm>
            <a:off x="8915400" y="996900"/>
            <a:ext cx="228600" cy="33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Tree>
    <p:extLst>
      <p:ext uri="{BB962C8B-B14F-4D97-AF65-F5344CB8AC3E}">
        <p14:creationId xmlns:p14="http://schemas.microsoft.com/office/powerpoint/2010/main" val="3638225945"/>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Yellow - Section">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228600" y="237066"/>
            <a:ext cx="8686800" cy="4246948"/>
          </a:xfrm>
          <a:prstGeom prst="rect">
            <a:avLst/>
          </a:prstGeom>
          <a:solidFill>
            <a:srgbClr val="558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pic>
        <p:nvPicPr>
          <p:cNvPr id="10" name="Picture 9" descr="Stairstack.gif"/>
          <p:cNvPicPr>
            <a:picLocks noChangeAspect="1"/>
          </p:cNvPicPr>
          <p:nvPr userDrawn="1"/>
        </p:nvPicPr>
        <p:blipFill>
          <a:blip r:embed="rId2" cstate="print"/>
          <a:stretch>
            <a:fillRect/>
          </a:stretch>
        </p:blipFill>
        <p:spPr>
          <a:xfrm>
            <a:off x="5528936" y="437876"/>
            <a:ext cx="2902683" cy="5023063"/>
          </a:xfrm>
          <a:prstGeom prst="rect">
            <a:avLst/>
          </a:prstGeom>
        </p:spPr>
      </p:pic>
      <p:sp>
        <p:nvSpPr>
          <p:cNvPr id="12" name="Text Placeholder 11"/>
          <p:cNvSpPr>
            <a:spLocks noGrp="1"/>
          </p:cNvSpPr>
          <p:nvPr>
            <p:ph type="body" sz="quarter" idx="11" hasCustomPrompt="1"/>
          </p:nvPr>
        </p:nvSpPr>
        <p:spPr>
          <a:xfrm>
            <a:off x="713725" y="2334467"/>
            <a:ext cx="4974694" cy="1036638"/>
          </a:xfrm>
        </p:spPr>
        <p:txBody>
          <a:bodyPr/>
          <a:lstStyle>
            <a:lvl1pPr marL="0" indent="0">
              <a:buNone/>
              <a:defRPr sz="3200" b="0" cap="none" baseline="0">
                <a:solidFill>
                  <a:schemeClr val="bg1"/>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0" y="3504526"/>
            <a:ext cx="4997569" cy="979488"/>
          </a:xfrm>
        </p:spPr>
        <p:txBody>
          <a:bodyPr/>
          <a:lstStyle>
            <a:lvl1pPr>
              <a:buNone/>
              <a:defRPr sz="1800" baseline="0">
                <a:solidFill>
                  <a:schemeClr val="bg1"/>
                </a:solidFill>
              </a:defRPr>
            </a:lvl1pPr>
          </a:lstStyle>
          <a:p>
            <a:pPr lvl="0"/>
            <a:r>
              <a:rPr lang="en-US" dirty="0" smtClean="0"/>
              <a:t>Click to Edit Selection Subtitle</a:t>
            </a:r>
            <a:endParaRPr lang="en-US" dirty="0"/>
          </a:p>
        </p:txBody>
      </p:sp>
      <p:sp>
        <p:nvSpPr>
          <p:cNvPr id="20" name="Rectangle 19"/>
          <p:cNvSpPr/>
          <p:nvPr userDrawn="1"/>
        </p:nvSpPr>
        <p:spPr>
          <a:xfrm>
            <a:off x="8915400" y="996900"/>
            <a:ext cx="228600" cy="33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8" name="Slide Number Placeholder 7"/>
          <p:cNvSpPr>
            <a:spLocks noGrp="1" noChangeArrowheads="1"/>
          </p:cNvSpPr>
          <p:nvPr>
            <p:ph type="sldNum" sz="quarter" idx="4"/>
          </p:nvPr>
        </p:nvSpPr>
        <p:spPr bwMode="auto">
          <a:xfrm>
            <a:off x="8433786" y="6617884"/>
            <a:ext cx="701335" cy="24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algn="ctr" defTabSz="914400" rtl="0" eaLnBrk="1" fontAlgn="base" latinLnBrk="0" hangingPunct="1">
              <a:spcBef>
                <a:spcPct val="0"/>
              </a:spcBef>
              <a:spcAft>
                <a:spcPct val="0"/>
              </a:spcAft>
              <a:defRPr lang="en-US" sz="900" kern="1200" smtClean="0">
                <a:solidFill>
                  <a:srgbClr val="6F6754"/>
                </a:solidFill>
                <a:latin typeface="Arial Narrow" pitchFamily="34" charset="0"/>
                <a:ea typeface="+mn-ea"/>
                <a:cs typeface="+mn-cs"/>
              </a:defRPr>
            </a:lvl1pPr>
          </a:lstStyle>
          <a:p>
            <a:r>
              <a:rPr dirty="0"/>
              <a:t>Page </a:t>
            </a:r>
            <a:fld id="{796A3E7B-4902-4996-B6E7-88CEE4C42672}" type="slidenum">
              <a:rPr/>
              <a:pPr/>
              <a:t>‹#›</a:t>
            </a:fld>
            <a:endParaRPr dirty="0"/>
          </a:p>
        </p:txBody>
      </p:sp>
    </p:spTree>
    <p:extLst>
      <p:ext uri="{BB962C8B-B14F-4D97-AF65-F5344CB8AC3E}">
        <p14:creationId xmlns:p14="http://schemas.microsoft.com/office/powerpoint/2010/main" val="1491342122"/>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Yellow - Section">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7"/>
            <a:ext cx="8686800" cy="6249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pic>
        <p:nvPicPr>
          <p:cNvPr id="13" name="Picture 12" descr="Laddertree.gif"/>
          <p:cNvPicPr>
            <a:picLocks noChangeAspect="1"/>
          </p:cNvPicPr>
          <p:nvPr userDrawn="1"/>
        </p:nvPicPr>
        <p:blipFill>
          <a:blip r:embed="rId2" cstate="print"/>
          <a:srcRect r="10039"/>
          <a:stretch>
            <a:fillRect/>
          </a:stretch>
        </p:blipFill>
        <p:spPr>
          <a:xfrm>
            <a:off x="4137072" y="435934"/>
            <a:ext cx="4582632" cy="5066837"/>
          </a:xfrm>
          <a:prstGeom prst="rect">
            <a:avLst/>
          </a:prstGeom>
        </p:spPr>
      </p:pic>
      <p:sp>
        <p:nvSpPr>
          <p:cNvPr id="12" name="Text Placeholder 11"/>
          <p:cNvSpPr>
            <a:spLocks noGrp="1"/>
          </p:cNvSpPr>
          <p:nvPr>
            <p:ph type="body" sz="quarter" idx="11" hasCustomPrompt="1"/>
          </p:nvPr>
        </p:nvSpPr>
        <p:spPr>
          <a:xfrm>
            <a:off x="713725" y="2334467"/>
            <a:ext cx="5251140" cy="1036638"/>
          </a:xfrm>
        </p:spPr>
        <p:txBody>
          <a:bodyPr/>
          <a:lstStyle>
            <a:lvl1pPr marL="0" indent="0">
              <a:buNone/>
              <a:defRPr sz="3200" b="0" cap="none" baseline="0">
                <a:solidFill>
                  <a:srgbClr val="6F6754"/>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0" y="3504526"/>
            <a:ext cx="5274015" cy="979488"/>
          </a:xfrm>
        </p:spPr>
        <p:txBody>
          <a:bodyPr/>
          <a:lstStyle>
            <a:lvl1pPr marL="0" indent="0">
              <a:buNone/>
              <a:tabLst/>
              <a:defRPr sz="1800" baseline="0">
                <a:solidFill>
                  <a:srgbClr val="6F6754"/>
                </a:solidFill>
              </a:defRPr>
            </a:lvl1pPr>
          </a:lstStyle>
          <a:p>
            <a:pPr lvl="0"/>
            <a:r>
              <a:rPr lang="en-US" dirty="0" smtClean="0"/>
              <a:t>Click to Edit Selection Subtitle</a:t>
            </a:r>
            <a:endParaRPr lang="en-US" dirty="0"/>
          </a:p>
        </p:txBody>
      </p:sp>
      <p:sp>
        <p:nvSpPr>
          <p:cNvPr id="20" name="Rectangle 19"/>
          <p:cNvSpPr/>
          <p:nvPr userDrawn="1"/>
        </p:nvSpPr>
        <p:spPr>
          <a:xfrm>
            <a:off x="8915400" y="996900"/>
            <a:ext cx="228600" cy="33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11" name="Rectangle 7"/>
          <p:cNvSpPr>
            <a:spLocks noGrp="1" noChangeArrowheads="1"/>
          </p:cNvSpPr>
          <p:nvPr>
            <p:ph type="sldNum" sz="quarter" idx="4"/>
          </p:nvPr>
        </p:nvSpPr>
        <p:spPr bwMode="auto">
          <a:xfrm>
            <a:off x="8433786" y="6617884"/>
            <a:ext cx="701335" cy="24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algn="ctr" defTabSz="914400" rtl="0" eaLnBrk="1" fontAlgn="base" latinLnBrk="0" hangingPunct="1">
              <a:spcBef>
                <a:spcPct val="0"/>
              </a:spcBef>
              <a:spcAft>
                <a:spcPct val="0"/>
              </a:spcAft>
              <a:defRPr lang="en-US" sz="900" kern="1200" smtClean="0">
                <a:solidFill>
                  <a:srgbClr val="6F6754"/>
                </a:solidFill>
                <a:latin typeface="Arial Narrow" pitchFamily="34" charset="0"/>
                <a:ea typeface="+mn-ea"/>
                <a:cs typeface="+mn-cs"/>
              </a:defRPr>
            </a:lvl1pPr>
          </a:lstStyle>
          <a:p>
            <a:r>
              <a:rPr dirty="0"/>
              <a:t>Page </a:t>
            </a:r>
            <a:fld id="{796A3E7B-4902-4996-B6E7-88CEE4C42672}" type="slidenum">
              <a:rPr/>
              <a:pPr/>
              <a:t>‹#›</a:t>
            </a:fld>
            <a:endParaRPr dirty="0"/>
          </a:p>
        </p:txBody>
      </p:sp>
    </p:spTree>
    <p:extLst>
      <p:ext uri="{BB962C8B-B14F-4D97-AF65-F5344CB8AC3E}">
        <p14:creationId xmlns:p14="http://schemas.microsoft.com/office/powerpoint/2010/main" val="60657411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Yellow - Section">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7"/>
            <a:ext cx="8686800" cy="6249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12" name="Text Placeholder 11"/>
          <p:cNvSpPr>
            <a:spLocks noGrp="1"/>
          </p:cNvSpPr>
          <p:nvPr>
            <p:ph type="body" sz="quarter" idx="11" hasCustomPrompt="1"/>
          </p:nvPr>
        </p:nvSpPr>
        <p:spPr>
          <a:xfrm>
            <a:off x="713725" y="2334467"/>
            <a:ext cx="5676442" cy="1036638"/>
          </a:xfrm>
        </p:spPr>
        <p:txBody>
          <a:bodyPr/>
          <a:lstStyle>
            <a:lvl1pPr marL="0" indent="0">
              <a:buNone/>
              <a:defRPr sz="3200" b="0" cap="none" baseline="0">
                <a:solidFill>
                  <a:srgbClr val="6F6754"/>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1" y="3504526"/>
            <a:ext cx="5699316" cy="979488"/>
          </a:xfrm>
        </p:spPr>
        <p:txBody>
          <a:bodyPr/>
          <a:lstStyle>
            <a:lvl1pPr marL="0" indent="0">
              <a:buNone/>
              <a:defRPr sz="1800" baseline="0">
                <a:solidFill>
                  <a:srgbClr val="6F6754"/>
                </a:solidFill>
              </a:defRPr>
            </a:lvl1pPr>
          </a:lstStyle>
          <a:p>
            <a:pPr lvl="0"/>
            <a:r>
              <a:rPr lang="en-US" dirty="0" smtClean="0"/>
              <a:t>Click to Edit Selection Subtitle</a:t>
            </a:r>
            <a:endParaRPr lang="en-US" dirty="0"/>
          </a:p>
        </p:txBody>
      </p:sp>
      <p:pic>
        <p:nvPicPr>
          <p:cNvPr id="9" name="Picture 8" descr="TwoWayWindow.gif"/>
          <p:cNvPicPr>
            <a:picLocks noChangeAspect="1"/>
          </p:cNvPicPr>
          <p:nvPr userDrawn="1"/>
        </p:nvPicPr>
        <p:blipFill>
          <a:blip r:embed="rId2" cstate="print"/>
          <a:stretch>
            <a:fillRect/>
          </a:stretch>
        </p:blipFill>
        <p:spPr>
          <a:xfrm>
            <a:off x="6230688" y="467830"/>
            <a:ext cx="1889091" cy="5007229"/>
          </a:xfrm>
          <a:prstGeom prst="rect">
            <a:avLst/>
          </a:prstGeom>
        </p:spPr>
      </p:pic>
      <p:sp>
        <p:nvSpPr>
          <p:cNvPr id="18" name="Rectangle 17"/>
          <p:cNvSpPr/>
          <p:nvPr userDrawn="1"/>
        </p:nvSpPr>
        <p:spPr>
          <a:xfrm>
            <a:off x="8915400" y="996900"/>
            <a:ext cx="228600" cy="33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10" name="Rectangle 7"/>
          <p:cNvSpPr>
            <a:spLocks noGrp="1" noChangeArrowheads="1"/>
          </p:cNvSpPr>
          <p:nvPr>
            <p:ph type="sldNum" sz="quarter" idx="4"/>
          </p:nvPr>
        </p:nvSpPr>
        <p:spPr bwMode="auto">
          <a:xfrm>
            <a:off x="8433786" y="6617884"/>
            <a:ext cx="701335" cy="24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algn="ctr" defTabSz="914400" rtl="0" eaLnBrk="1" fontAlgn="base" latinLnBrk="0" hangingPunct="1">
              <a:spcBef>
                <a:spcPct val="0"/>
              </a:spcBef>
              <a:spcAft>
                <a:spcPct val="0"/>
              </a:spcAft>
              <a:defRPr lang="en-US" sz="900" kern="1200" smtClean="0">
                <a:solidFill>
                  <a:srgbClr val="6F6754"/>
                </a:solidFill>
                <a:latin typeface="Arial Narrow" pitchFamily="34" charset="0"/>
                <a:ea typeface="+mn-ea"/>
                <a:cs typeface="+mn-cs"/>
              </a:defRPr>
            </a:lvl1pPr>
          </a:lstStyle>
          <a:p>
            <a:r>
              <a:rPr dirty="0"/>
              <a:t>Page </a:t>
            </a:r>
            <a:fld id="{796A3E7B-4902-4996-B6E7-88CEE4C42672}" type="slidenum">
              <a:rPr/>
              <a:pPr/>
              <a:t>‹#›</a:t>
            </a:fld>
            <a:endParaRPr dirty="0"/>
          </a:p>
        </p:txBody>
      </p:sp>
    </p:spTree>
    <p:extLst>
      <p:ext uri="{BB962C8B-B14F-4D97-AF65-F5344CB8AC3E}">
        <p14:creationId xmlns:p14="http://schemas.microsoft.com/office/powerpoint/2010/main" val="158945684"/>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Yellow - Section">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228600" y="237067"/>
            <a:ext cx="8686800" cy="62499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pic>
        <p:nvPicPr>
          <p:cNvPr id="10" name="Picture 9" descr="WaterRoll.gif"/>
          <p:cNvPicPr>
            <a:picLocks noChangeAspect="1"/>
          </p:cNvPicPr>
          <p:nvPr userDrawn="1"/>
        </p:nvPicPr>
        <p:blipFill>
          <a:blip r:embed="rId2" cstate="print"/>
          <a:srcRect r="10171"/>
          <a:stretch>
            <a:fillRect/>
          </a:stretch>
        </p:blipFill>
        <p:spPr>
          <a:xfrm>
            <a:off x="4736805" y="1720177"/>
            <a:ext cx="4178595" cy="3441102"/>
          </a:xfrm>
          <a:prstGeom prst="rect">
            <a:avLst/>
          </a:prstGeom>
        </p:spPr>
      </p:pic>
      <p:sp>
        <p:nvSpPr>
          <p:cNvPr id="13" name="Rectangle 12"/>
          <p:cNvSpPr/>
          <p:nvPr userDrawn="1"/>
        </p:nvSpPr>
        <p:spPr>
          <a:xfrm>
            <a:off x="228600" y="237066"/>
            <a:ext cx="8686800" cy="1546909"/>
          </a:xfrm>
          <a:prstGeom prst="rect">
            <a:avLst/>
          </a:prstGeom>
          <a:solidFill>
            <a:srgbClr val="94BFE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12" name="Text Placeholder 11"/>
          <p:cNvSpPr>
            <a:spLocks noGrp="1"/>
          </p:cNvSpPr>
          <p:nvPr>
            <p:ph type="body" sz="quarter" idx="11" hasCustomPrompt="1"/>
          </p:nvPr>
        </p:nvSpPr>
        <p:spPr>
          <a:xfrm>
            <a:off x="713724" y="2334467"/>
            <a:ext cx="4538759" cy="1036638"/>
          </a:xfrm>
        </p:spPr>
        <p:txBody>
          <a:bodyPr/>
          <a:lstStyle>
            <a:lvl1pPr marL="0" indent="0">
              <a:buNone/>
              <a:defRPr sz="3200" b="0" cap="none" baseline="0">
                <a:solidFill>
                  <a:srgbClr val="6F6754"/>
                </a:solidFill>
              </a:defRPr>
            </a:lvl1pPr>
          </a:lstStyle>
          <a:p>
            <a:pPr lvl="0"/>
            <a:r>
              <a:rPr lang="en-US" dirty="0" smtClean="0"/>
              <a:t>Click to edit section title</a:t>
            </a:r>
            <a:endParaRPr lang="en-US" dirty="0"/>
          </a:p>
        </p:txBody>
      </p:sp>
      <p:sp>
        <p:nvSpPr>
          <p:cNvPr id="14" name="Text Placeholder 13"/>
          <p:cNvSpPr>
            <a:spLocks noGrp="1"/>
          </p:cNvSpPr>
          <p:nvPr>
            <p:ph type="body" sz="quarter" idx="12" hasCustomPrompt="1"/>
          </p:nvPr>
        </p:nvSpPr>
        <p:spPr>
          <a:xfrm>
            <a:off x="690851" y="3504526"/>
            <a:ext cx="3849251" cy="979488"/>
          </a:xfrm>
        </p:spPr>
        <p:txBody>
          <a:bodyPr/>
          <a:lstStyle>
            <a:lvl1pPr marL="0" indent="0">
              <a:buNone/>
              <a:defRPr sz="1800" baseline="0">
                <a:solidFill>
                  <a:srgbClr val="6F6754"/>
                </a:solidFill>
              </a:defRPr>
            </a:lvl1pPr>
          </a:lstStyle>
          <a:p>
            <a:pPr lvl="0"/>
            <a:r>
              <a:rPr lang="en-US" dirty="0" smtClean="0"/>
              <a:t>Click to Edit Selection Subtitle</a:t>
            </a:r>
            <a:endParaRPr lang="en-US" dirty="0"/>
          </a:p>
        </p:txBody>
      </p:sp>
      <p:sp>
        <p:nvSpPr>
          <p:cNvPr id="19" name="Rectangle 18"/>
          <p:cNvSpPr/>
          <p:nvPr userDrawn="1"/>
        </p:nvSpPr>
        <p:spPr>
          <a:xfrm>
            <a:off x="8915400" y="996900"/>
            <a:ext cx="228600" cy="3341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Tree>
    <p:extLst>
      <p:ext uri="{BB962C8B-B14F-4D97-AF65-F5344CB8AC3E}">
        <p14:creationId xmlns:p14="http://schemas.microsoft.com/office/powerpoint/2010/main" val="61704894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Yellow - 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81902" y="1295400"/>
            <a:ext cx="8180195" cy="4956343"/>
          </a:xfrm>
        </p:spPr>
        <p:txBody>
          <a:bodyPr/>
          <a:lstStyle>
            <a:lvl1pPr>
              <a:buClr>
                <a:srgbClr val="6F6754"/>
              </a:buClr>
              <a:defRPr/>
            </a:lvl1pPr>
            <a:lvl2pPr>
              <a:buClr>
                <a:srgbClr val="6F6754"/>
              </a:buClr>
              <a:defRPr/>
            </a:lvl2pPr>
            <a:lvl3pPr>
              <a:buClr>
                <a:srgbClr val="6F6754"/>
              </a:buClr>
              <a:defRPr/>
            </a:lvl3pPr>
            <a:lvl4pPr>
              <a:buClr>
                <a:srgbClr val="6F6754"/>
              </a:buClr>
              <a:defRPr/>
            </a:lvl4pPr>
            <a:lvl5pPr>
              <a:buClr>
                <a:srgbClr val="6F6754"/>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hasCustomPrompt="1"/>
          </p:nvPr>
        </p:nvSpPr>
        <p:spPr>
          <a:xfrm>
            <a:off x="481902" y="237067"/>
            <a:ext cx="8180195" cy="914400"/>
          </a:xfrm>
        </p:spPr>
        <p:txBody>
          <a:bodyPr/>
          <a:lstStyle>
            <a:lvl1pPr>
              <a:defRPr sz="2800" b="0" baseline="0">
                <a:solidFill>
                  <a:srgbClr val="6F6754"/>
                </a:solidFill>
              </a:defRPr>
            </a:lvl1pPr>
          </a:lstStyle>
          <a:p>
            <a:r>
              <a:rPr lang="en-US" dirty="0" smtClean="0"/>
              <a:t>Click to edit title</a:t>
            </a:r>
            <a:endParaRPr lang="en-US" dirty="0"/>
          </a:p>
        </p:txBody>
      </p:sp>
      <p:cxnSp>
        <p:nvCxnSpPr>
          <p:cNvPr id="7" name="Straight Connector 6"/>
          <p:cNvCxnSpPr/>
          <p:nvPr userDrawn="1"/>
        </p:nvCxnSpPr>
        <p:spPr>
          <a:xfrm flipH="1">
            <a:off x="481903" y="1151467"/>
            <a:ext cx="8662097" cy="0"/>
          </a:xfrm>
          <a:prstGeom prst="line">
            <a:avLst/>
          </a:prstGeom>
          <a:ln w="28575">
            <a:solidFill>
              <a:srgbClr val="00539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8243478"/>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Yellow - Unchanged Opening">
    <p:spTree>
      <p:nvGrpSpPr>
        <p:cNvPr id="1" name=""/>
        <p:cNvGrpSpPr/>
        <p:nvPr/>
      </p:nvGrpSpPr>
      <p:grpSpPr>
        <a:xfrm>
          <a:off x="0" y="0"/>
          <a:ext cx="0" cy="0"/>
          <a:chOff x="0" y="0"/>
          <a:chExt cx="0" cy="0"/>
        </a:xfrm>
      </p:grpSpPr>
      <p:sp>
        <p:nvSpPr>
          <p:cNvPr id="6149" name="Rectangle 5"/>
          <p:cNvSpPr>
            <a:spLocks noGrp="1" noChangeArrowheads="1"/>
          </p:cNvSpPr>
          <p:nvPr>
            <p:ph type="subTitle" idx="1" hasCustomPrompt="1"/>
          </p:nvPr>
        </p:nvSpPr>
        <p:spPr>
          <a:xfrm>
            <a:off x="481901" y="548651"/>
            <a:ext cx="8180195" cy="5069416"/>
          </a:xfrm>
        </p:spPr>
        <p:txBody>
          <a:bodyPr/>
          <a:lstStyle>
            <a:lvl1pPr marL="0" indent="0" algn="l" rtl="0" fontAlgn="base">
              <a:spcBef>
                <a:spcPts val="1800"/>
              </a:spcBef>
              <a:spcAft>
                <a:spcPct val="0"/>
              </a:spcAft>
              <a:buSzPct val="125000"/>
              <a:buFont typeface="Arial Narrow" pitchFamily="34" charset="0"/>
              <a:buNone/>
              <a:defRPr lang="en-US" sz="2000" dirty="0">
                <a:solidFill>
                  <a:srgbClr val="6F6754"/>
                </a:solidFill>
                <a:latin typeface="Arial Narrow" pitchFamily="34" charset="0"/>
                <a:ea typeface="+mn-ea"/>
                <a:cs typeface="+mn-cs"/>
              </a:defRPr>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Arial Narrow"/>
            </a:endParaRPr>
          </a:p>
        </p:txBody>
      </p:sp>
      <p:sp>
        <p:nvSpPr>
          <p:cNvPr id="8" name="TextBox 7"/>
          <p:cNvSpPr txBox="1"/>
          <p:nvPr userDrawn="1"/>
        </p:nvSpPr>
        <p:spPr>
          <a:xfrm>
            <a:off x="-1" y="6639376"/>
            <a:ext cx="9143999" cy="218623"/>
          </a:xfrm>
          <a:prstGeom prst="rect">
            <a:avLst/>
          </a:prstGeom>
          <a:noFill/>
        </p:spPr>
        <p:txBody>
          <a:bodyPr wrap="square" lIns="0" tIns="0" rIns="0" bIns="0" rtlCol="0" anchor="ctr" anchorCtr="0">
            <a:noAutofit/>
          </a:bodyPr>
          <a:lstStyle/>
          <a:p>
            <a:pPr algn="ctr" fontAlgn="auto">
              <a:spcBef>
                <a:spcPts val="0"/>
              </a:spcBef>
              <a:spcAft>
                <a:spcPts val="0"/>
              </a:spcAft>
              <a:defRPr/>
            </a:pPr>
            <a:r>
              <a:rPr lang="en-US" sz="800" dirty="0" smtClean="0">
                <a:solidFill>
                  <a:srgbClr val="6F6754"/>
                </a:solidFill>
                <a:latin typeface="Arial Narrow" pitchFamily="34" charset="0"/>
              </a:rPr>
              <a:t>Client Name ● Document Name ● Date</a:t>
            </a:r>
            <a:endParaRPr lang="en-US" sz="800" dirty="0">
              <a:solidFill>
                <a:srgbClr val="6F6754"/>
              </a:solidFill>
              <a:latin typeface="Arial Narrow" pitchFamily="34" charset="0"/>
            </a:endParaRPr>
          </a:p>
        </p:txBody>
      </p:sp>
      <p:sp>
        <p:nvSpPr>
          <p:cNvPr id="11" name="TextBox 10"/>
          <p:cNvSpPr txBox="1"/>
          <p:nvPr userDrawn="1"/>
        </p:nvSpPr>
        <p:spPr>
          <a:xfrm>
            <a:off x="55522" y="6552548"/>
            <a:ext cx="2105247" cy="292388"/>
          </a:xfrm>
          <a:prstGeom prst="rect">
            <a:avLst/>
          </a:prstGeom>
          <a:noFill/>
        </p:spPr>
        <p:txBody>
          <a:bodyPr wrap="square" lIns="0" bIns="0" rtlCol="0">
            <a:spAutoFit/>
          </a:bodyPr>
          <a:lstStyle/>
          <a:p>
            <a:pPr fontAlgn="auto">
              <a:spcBef>
                <a:spcPts val="0"/>
              </a:spcBef>
              <a:spcAft>
                <a:spcPts val="0"/>
              </a:spcAft>
              <a:defRPr/>
            </a:pPr>
            <a:r>
              <a:rPr lang="en-US" sz="800" dirty="0" smtClean="0">
                <a:solidFill>
                  <a:srgbClr val="6F6754"/>
                </a:solidFill>
                <a:latin typeface="Arial Narrow" pitchFamily="34" charset="0"/>
              </a:rPr>
              <a:t>©2014 Navigant Consulting, Inc.  </a:t>
            </a:r>
          </a:p>
          <a:p>
            <a:pPr fontAlgn="auto">
              <a:spcBef>
                <a:spcPts val="0"/>
              </a:spcBef>
              <a:spcAft>
                <a:spcPts val="0"/>
              </a:spcAft>
              <a:defRPr/>
            </a:pPr>
            <a:r>
              <a:rPr lang="en-US" sz="800" dirty="0" smtClean="0">
                <a:solidFill>
                  <a:srgbClr val="6F6754"/>
                </a:solidFill>
                <a:latin typeface="Arial Narrow" pitchFamily="34" charset="0"/>
              </a:rPr>
              <a:t>Confidential and proprietary. Do not distribute or copy.</a:t>
            </a:r>
            <a:endParaRPr lang="en-US" sz="800" dirty="0">
              <a:solidFill>
                <a:srgbClr val="6F6754"/>
              </a:solidFill>
              <a:latin typeface="Arial Narrow"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1736" y="6431960"/>
            <a:ext cx="1098626" cy="366209"/>
          </a:xfrm>
          <a:prstGeom prst="rect">
            <a:avLst/>
          </a:prstGeom>
        </p:spPr>
      </p:pic>
      <p:sp>
        <p:nvSpPr>
          <p:cNvPr id="12" name="Slide Number Placeholder 5"/>
          <p:cNvSpPr txBox="1">
            <a:spLocks/>
          </p:cNvSpPr>
          <p:nvPr userDrawn="1"/>
        </p:nvSpPr>
        <p:spPr>
          <a:xfrm>
            <a:off x="4217632" y="6440294"/>
            <a:ext cx="701335" cy="243850"/>
          </a:xfrm>
          <a:prstGeom prst="rect">
            <a:avLst/>
          </a:prstGeom>
        </p:spPr>
        <p:txBody>
          <a:bodyPr/>
          <a:lstStyle>
            <a:defPPr>
              <a:defRPr lang="en-US"/>
            </a:defPPr>
            <a:lvl1pPr marL="0" algn="l" defTabSz="914400" rtl="0" eaLnBrk="1" latinLnBrk="0" hangingPunct="1">
              <a:defRPr sz="800" kern="1200">
                <a:solidFill>
                  <a:srgbClr val="6F675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smtClean="0"/>
              <a:t>Page </a:t>
            </a:r>
            <a:fld id="{41AC91BC-8CD9-4936-90AF-51ED26E6B541}" type="slidenum">
              <a:rPr lang="en-US" smtClean="0"/>
              <a:pPr fontAlgn="auto">
                <a:spcBef>
                  <a:spcPts val="0"/>
                </a:spcBef>
                <a:spcAft>
                  <a:spcPts val="0"/>
                </a:spcAft>
              </a:pPr>
              <a:t>‹#›</a:t>
            </a:fld>
            <a:endParaRPr lang="en-US" dirty="0"/>
          </a:p>
        </p:txBody>
      </p:sp>
    </p:spTree>
    <p:extLst>
      <p:ext uri="{BB962C8B-B14F-4D97-AF65-F5344CB8AC3E}">
        <p14:creationId xmlns:p14="http://schemas.microsoft.com/office/powerpoint/2010/main" val="1849717142"/>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Yellow White BG - Professionals">
    <p:spTree>
      <p:nvGrpSpPr>
        <p:cNvPr id="1" name=""/>
        <p:cNvGrpSpPr/>
        <p:nvPr/>
      </p:nvGrpSpPr>
      <p:grpSpPr>
        <a:xfrm>
          <a:off x="0" y="0"/>
          <a:ext cx="0" cy="0"/>
          <a:chOff x="0" y="0"/>
          <a:chExt cx="0" cy="0"/>
        </a:xfrm>
      </p:grpSpPr>
      <p:sp>
        <p:nvSpPr>
          <p:cNvPr id="8" name="Rectangle 7"/>
          <p:cNvSpPr/>
          <p:nvPr userDrawn="1"/>
        </p:nvSpPr>
        <p:spPr>
          <a:xfrm>
            <a:off x="-1" y="0"/>
            <a:ext cx="9144001"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6149" name="Rectangle 5"/>
          <p:cNvSpPr>
            <a:spLocks noGrp="1" noChangeArrowheads="1"/>
          </p:cNvSpPr>
          <p:nvPr>
            <p:ph type="subTitle" idx="1" hasCustomPrompt="1"/>
          </p:nvPr>
        </p:nvSpPr>
        <p:spPr>
          <a:xfrm>
            <a:off x="1922078" y="1295400"/>
            <a:ext cx="6740018" cy="4956343"/>
          </a:xfrm>
        </p:spPr>
        <p:txBody>
          <a:bodyPr/>
          <a:lstStyle>
            <a:lvl1pPr marL="0" indent="0" algn="l" rtl="0" fontAlgn="base">
              <a:spcBef>
                <a:spcPct val="40000"/>
              </a:spcBef>
              <a:spcAft>
                <a:spcPct val="0"/>
              </a:spcAft>
              <a:buSzPct val="125000"/>
              <a:buFont typeface="Palatino LT Std" pitchFamily="18" charset="0"/>
              <a:buNone/>
              <a:defRPr lang="en-US" sz="2400" dirty="0">
                <a:solidFill>
                  <a:srgbClr val="6F6754"/>
                </a:solidFill>
                <a:latin typeface="Arial Narrow" pitchFamily="34" charset="0"/>
                <a:ea typeface="+mn-ea"/>
                <a:cs typeface="+mn-cs"/>
              </a:defRPr>
            </a:lvl1pPr>
          </a:lstStyle>
          <a:p>
            <a:r>
              <a:rPr lang="en-US" dirty="0"/>
              <a:t>Click to edit </a:t>
            </a:r>
            <a:r>
              <a:rPr lang="en-US" dirty="0" smtClean="0"/>
              <a:t>paragraph</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Arial Narrow"/>
            </a:endParaRPr>
          </a:p>
        </p:txBody>
      </p:sp>
      <p:sp>
        <p:nvSpPr>
          <p:cNvPr id="10" name="Title 1"/>
          <p:cNvSpPr>
            <a:spLocks noGrp="1"/>
          </p:cNvSpPr>
          <p:nvPr>
            <p:ph type="title" hasCustomPrompt="1"/>
          </p:nvPr>
        </p:nvSpPr>
        <p:spPr>
          <a:xfrm>
            <a:off x="481902" y="237067"/>
            <a:ext cx="8180195" cy="914400"/>
          </a:xfrm>
        </p:spPr>
        <p:txBody>
          <a:bodyPr/>
          <a:lstStyle>
            <a:lvl1pPr>
              <a:defRPr sz="2800" b="0" baseline="0">
                <a:solidFill>
                  <a:srgbClr val="6F6754"/>
                </a:solidFill>
              </a:defRPr>
            </a:lvl1pPr>
          </a:lstStyle>
          <a:p>
            <a:r>
              <a:rPr lang="en-US" dirty="0" smtClean="0"/>
              <a:t>Click to edit title</a:t>
            </a:r>
            <a:endParaRPr lang="en-US" dirty="0"/>
          </a:p>
        </p:txBody>
      </p:sp>
      <p:sp>
        <p:nvSpPr>
          <p:cNvPr id="14" name="TextBox 13"/>
          <p:cNvSpPr txBox="1"/>
          <p:nvPr userDrawn="1"/>
        </p:nvSpPr>
        <p:spPr>
          <a:xfrm>
            <a:off x="-1" y="6639376"/>
            <a:ext cx="9143999" cy="218623"/>
          </a:xfrm>
          <a:prstGeom prst="rect">
            <a:avLst/>
          </a:prstGeom>
          <a:noFill/>
        </p:spPr>
        <p:txBody>
          <a:bodyPr wrap="square" lIns="0" tIns="0" rIns="0" bIns="0" rtlCol="0" anchor="ctr" anchorCtr="0">
            <a:noAutofit/>
          </a:bodyPr>
          <a:lstStyle/>
          <a:p>
            <a:pPr algn="ctr" fontAlgn="auto">
              <a:spcBef>
                <a:spcPts val="0"/>
              </a:spcBef>
              <a:spcAft>
                <a:spcPts val="0"/>
              </a:spcAft>
              <a:defRPr/>
            </a:pPr>
            <a:r>
              <a:rPr lang="en-US" sz="800" dirty="0" smtClean="0">
                <a:solidFill>
                  <a:srgbClr val="6F6754"/>
                </a:solidFill>
                <a:latin typeface="Arial Narrow" pitchFamily="34" charset="0"/>
              </a:rPr>
              <a:t>Client Name ● Document Name ● Date</a:t>
            </a:r>
            <a:endParaRPr lang="en-US" sz="800" dirty="0">
              <a:solidFill>
                <a:srgbClr val="6F6754"/>
              </a:solidFill>
              <a:latin typeface="Arial Narrow" pitchFamily="34" charset="0"/>
            </a:endParaRPr>
          </a:p>
        </p:txBody>
      </p:sp>
      <p:cxnSp>
        <p:nvCxnSpPr>
          <p:cNvPr id="15" name="Straight Connector 14"/>
          <p:cNvCxnSpPr/>
          <p:nvPr userDrawn="1"/>
        </p:nvCxnSpPr>
        <p:spPr>
          <a:xfrm flipH="1">
            <a:off x="481903" y="1151467"/>
            <a:ext cx="8662097" cy="0"/>
          </a:xfrm>
          <a:prstGeom prst="line">
            <a:avLst/>
          </a:prstGeom>
          <a:ln w="28575">
            <a:solidFill>
              <a:srgbClr val="00539B"/>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userDrawn="1"/>
        </p:nvSpPr>
        <p:spPr>
          <a:xfrm>
            <a:off x="55522" y="6552548"/>
            <a:ext cx="2105247" cy="292388"/>
          </a:xfrm>
          <a:prstGeom prst="rect">
            <a:avLst/>
          </a:prstGeom>
          <a:noFill/>
        </p:spPr>
        <p:txBody>
          <a:bodyPr wrap="square" lIns="0" bIns="0" rtlCol="0">
            <a:spAutoFit/>
          </a:bodyPr>
          <a:lstStyle/>
          <a:p>
            <a:pPr fontAlgn="auto">
              <a:spcBef>
                <a:spcPts val="0"/>
              </a:spcBef>
              <a:spcAft>
                <a:spcPts val="0"/>
              </a:spcAft>
              <a:defRPr/>
            </a:pPr>
            <a:r>
              <a:rPr lang="en-US" sz="800" dirty="0" smtClean="0">
                <a:solidFill>
                  <a:srgbClr val="6F6754"/>
                </a:solidFill>
                <a:latin typeface="Arial Narrow" pitchFamily="34" charset="0"/>
              </a:rPr>
              <a:t>©2014 Navigant Consulting, Inc.  </a:t>
            </a:r>
          </a:p>
          <a:p>
            <a:pPr fontAlgn="auto">
              <a:spcBef>
                <a:spcPts val="0"/>
              </a:spcBef>
              <a:spcAft>
                <a:spcPts val="0"/>
              </a:spcAft>
              <a:defRPr/>
            </a:pPr>
            <a:r>
              <a:rPr lang="en-US" sz="800" dirty="0" smtClean="0">
                <a:solidFill>
                  <a:srgbClr val="6F6754"/>
                </a:solidFill>
                <a:latin typeface="Arial Narrow" pitchFamily="34" charset="0"/>
              </a:rPr>
              <a:t>Confidential and proprietary. Do not distribute or copy.</a:t>
            </a:r>
            <a:endParaRPr lang="en-US" sz="800" dirty="0">
              <a:solidFill>
                <a:srgbClr val="6F6754"/>
              </a:solidFill>
              <a:latin typeface="Arial Narrow" pitchFamily="34" charset="0"/>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1736" y="6431960"/>
            <a:ext cx="1098626" cy="366209"/>
          </a:xfrm>
          <a:prstGeom prst="rect">
            <a:avLst/>
          </a:prstGeom>
        </p:spPr>
      </p:pic>
      <p:sp>
        <p:nvSpPr>
          <p:cNvPr id="17" name="Slide Number Placeholder 5"/>
          <p:cNvSpPr txBox="1">
            <a:spLocks/>
          </p:cNvSpPr>
          <p:nvPr userDrawn="1"/>
        </p:nvSpPr>
        <p:spPr>
          <a:xfrm>
            <a:off x="4217632" y="6440294"/>
            <a:ext cx="701335" cy="243850"/>
          </a:xfrm>
          <a:prstGeom prst="rect">
            <a:avLst/>
          </a:prstGeom>
        </p:spPr>
        <p:txBody>
          <a:bodyPr/>
          <a:lstStyle>
            <a:defPPr>
              <a:defRPr lang="en-US"/>
            </a:defPPr>
            <a:lvl1pPr marL="0" algn="l" defTabSz="914400" rtl="0" eaLnBrk="1" latinLnBrk="0" hangingPunct="1">
              <a:defRPr sz="800" kern="1200">
                <a:solidFill>
                  <a:srgbClr val="6F675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smtClean="0"/>
              <a:t>Page </a:t>
            </a:r>
            <a:fld id="{41AC91BC-8CD9-4936-90AF-51ED26E6B541}" type="slidenum">
              <a:rPr lang="en-US" smtClean="0"/>
              <a:pPr fontAlgn="auto">
                <a:spcBef>
                  <a:spcPts val="0"/>
                </a:spcBef>
                <a:spcAft>
                  <a:spcPts val="0"/>
                </a:spcAft>
              </a:pPr>
              <a:t>‹#›</a:t>
            </a:fld>
            <a:endParaRPr lang="en-US" dirty="0"/>
          </a:p>
        </p:txBody>
      </p:sp>
    </p:spTree>
    <p:extLst>
      <p:ext uri="{BB962C8B-B14F-4D97-AF65-F5344CB8AC3E}">
        <p14:creationId xmlns:p14="http://schemas.microsoft.com/office/powerpoint/2010/main" val="1306023592"/>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CEF607B-A47E-422C-9BEF-122CCDB7C526}" type="datetime1">
              <a:rPr lang="en-US" smtClean="0">
                <a:solidFill>
                  <a:srgbClr val="EEECE1"/>
                </a:solidFill>
              </a:rPr>
              <a:pPr/>
              <a:t>2/6/2016</a:t>
            </a:fld>
            <a:endParaRPr lang="en-US" dirty="0">
              <a:solidFill>
                <a:srgbClr val="EEECE1"/>
              </a:solidFill>
            </a:endParaRPr>
          </a:p>
        </p:txBody>
      </p:sp>
      <p:sp>
        <p:nvSpPr>
          <p:cNvPr id="5" name="Footer Placeholder 4"/>
          <p:cNvSpPr>
            <a:spLocks noGrp="1"/>
          </p:cNvSpPr>
          <p:nvPr>
            <p:ph type="ftr" sz="quarter" idx="11"/>
          </p:nvPr>
        </p:nvSpPr>
        <p:spPr/>
        <p:txBody>
          <a:bodyPr/>
          <a:lstStyle/>
          <a:p>
            <a:endParaRPr lang="en-US" dirty="0">
              <a:solidFill>
                <a:srgbClr val="EEECE1"/>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5389399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Yellow White BG - Professionals">
    <p:spTree>
      <p:nvGrpSpPr>
        <p:cNvPr id="1" name=""/>
        <p:cNvGrpSpPr/>
        <p:nvPr/>
      </p:nvGrpSpPr>
      <p:grpSpPr>
        <a:xfrm>
          <a:off x="0" y="0"/>
          <a:ext cx="0" cy="0"/>
          <a:chOff x="0" y="0"/>
          <a:chExt cx="0" cy="0"/>
        </a:xfrm>
      </p:grpSpPr>
      <p:sp>
        <p:nvSpPr>
          <p:cNvPr id="6151" name="Rectangle 7"/>
          <p:cNvSpPr>
            <a:spLocks noGrp="1" noChangeArrowheads="1"/>
          </p:cNvSpPr>
          <p:nvPr>
            <p:ph type="ctrTitle" hasCustomPrompt="1"/>
          </p:nvPr>
        </p:nvSpPr>
        <p:spPr>
          <a:xfrm>
            <a:off x="481903" y="237067"/>
            <a:ext cx="8180194" cy="914400"/>
          </a:xfrm>
        </p:spPr>
        <p:txBody>
          <a:bodyPr anchor="ctr"/>
          <a:lstStyle>
            <a:lvl1pPr algn="l" rtl="0" fontAlgn="base">
              <a:spcBef>
                <a:spcPct val="0"/>
              </a:spcBef>
              <a:spcAft>
                <a:spcPct val="0"/>
              </a:spcAft>
              <a:defRPr lang="en-US" sz="2800" b="0" spc="0" baseline="0" dirty="0" smtClean="0">
                <a:solidFill>
                  <a:srgbClr val="6F6754"/>
                </a:solidFill>
                <a:latin typeface="Arial Narrow" pitchFamily="34" charset="0"/>
                <a:ea typeface="+mj-ea"/>
                <a:cs typeface="+mj-cs"/>
              </a:defRPr>
            </a:lvl1pPr>
          </a:lstStyle>
          <a:p>
            <a:r>
              <a:rPr lang="en-US" dirty="0" smtClean="0"/>
              <a:t>Click to edit title</a:t>
            </a:r>
            <a:endParaRPr lang="en-US" dirty="0"/>
          </a:p>
        </p:txBody>
      </p:sp>
      <p:sp>
        <p:nvSpPr>
          <p:cNvPr id="4105" name="Freeform 9"/>
          <p:cNvSpPr>
            <a:spLocks/>
          </p:cNvSpPr>
          <p:nvPr userDrawn="1"/>
        </p:nvSpPr>
        <p:spPr bwMode="auto">
          <a:xfrm>
            <a:off x="268289" y="4913770"/>
            <a:ext cx="5980112" cy="1819275"/>
          </a:xfrm>
          <a:custGeom>
            <a:avLst/>
            <a:gdLst/>
            <a:ahLst/>
            <a:cxnLst>
              <a:cxn ang="0">
                <a:pos x="19442" y="51"/>
              </a:cxn>
              <a:cxn ang="0">
                <a:pos x="19111" y="61"/>
              </a:cxn>
              <a:cxn ang="0">
                <a:pos x="18944" y="62"/>
              </a:cxn>
              <a:cxn ang="0">
                <a:pos x="16321" y="46"/>
              </a:cxn>
              <a:cxn ang="0">
                <a:pos x="14340" y="33"/>
              </a:cxn>
              <a:cxn ang="0">
                <a:pos x="12406" y="19"/>
              </a:cxn>
              <a:cxn ang="0">
                <a:pos x="12146" y="15"/>
              </a:cxn>
              <a:cxn ang="0">
                <a:pos x="12072" y="14"/>
              </a:cxn>
              <a:cxn ang="0">
                <a:pos x="11709" y="15"/>
              </a:cxn>
              <a:cxn ang="0">
                <a:pos x="11041" y="24"/>
              </a:cxn>
              <a:cxn ang="0">
                <a:pos x="10504" y="32"/>
              </a:cxn>
              <a:cxn ang="0">
                <a:pos x="10146" y="34"/>
              </a:cxn>
              <a:cxn ang="0">
                <a:pos x="9988" y="33"/>
              </a:cxn>
              <a:cxn ang="0">
                <a:pos x="9219" y="20"/>
              </a:cxn>
              <a:cxn ang="0">
                <a:pos x="8658" y="15"/>
              </a:cxn>
              <a:cxn ang="0">
                <a:pos x="8424" y="16"/>
              </a:cxn>
              <a:cxn ang="0">
                <a:pos x="8247" y="21"/>
              </a:cxn>
              <a:cxn ang="0">
                <a:pos x="8193" y="22"/>
              </a:cxn>
              <a:cxn ang="0">
                <a:pos x="7822" y="25"/>
              </a:cxn>
              <a:cxn ang="0">
                <a:pos x="6938" y="25"/>
              </a:cxn>
              <a:cxn ang="0">
                <a:pos x="4426" y="16"/>
              </a:cxn>
              <a:cxn ang="0">
                <a:pos x="888" y="0"/>
              </a:cxn>
              <a:cxn ang="0">
                <a:pos x="574" y="1705"/>
              </a:cxn>
              <a:cxn ang="0">
                <a:pos x="446" y="2311"/>
              </a:cxn>
              <a:cxn ang="0">
                <a:pos x="341" y="2812"/>
              </a:cxn>
              <a:cxn ang="0">
                <a:pos x="261" y="3221"/>
              </a:cxn>
              <a:cxn ang="0">
                <a:pos x="247" y="3297"/>
              </a:cxn>
              <a:cxn ang="0">
                <a:pos x="196" y="3540"/>
              </a:cxn>
              <a:cxn ang="0">
                <a:pos x="122" y="3864"/>
              </a:cxn>
              <a:cxn ang="0">
                <a:pos x="23" y="4294"/>
              </a:cxn>
              <a:cxn ang="0">
                <a:pos x="0" y="4404"/>
              </a:cxn>
              <a:cxn ang="0">
                <a:pos x="99" y="4409"/>
              </a:cxn>
              <a:cxn ang="0">
                <a:pos x="683" y="4419"/>
              </a:cxn>
              <a:cxn ang="0">
                <a:pos x="2226" y="4436"/>
              </a:cxn>
              <a:cxn ang="0">
                <a:pos x="4716" y="4457"/>
              </a:cxn>
              <a:cxn ang="0">
                <a:pos x="6847" y="4471"/>
              </a:cxn>
              <a:cxn ang="0">
                <a:pos x="7307" y="4479"/>
              </a:cxn>
              <a:cxn ang="0">
                <a:pos x="7820" y="4485"/>
              </a:cxn>
              <a:cxn ang="0">
                <a:pos x="7928" y="4485"/>
              </a:cxn>
              <a:cxn ang="0">
                <a:pos x="9905" y="4458"/>
              </a:cxn>
              <a:cxn ang="0">
                <a:pos x="10448" y="4452"/>
              </a:cxn>
              <a:cxn ang="0">
                <a:pos x="11118" y="4449"/>
              </a:cxn>
              <a:cxn ang="0">
                <a:pos x="11294" y="4451"/>
              </a:cxn>
              <a:cxn ang="0">
                <a:pos x="11649" y="4458"/>
              </a:cxn>
              <a:cxn ang="0">
                <a:pos x="12504" y="4487"/>
              </a:cxn>
              <a:cxn ang="0">
                <a:pos x="12907" y="4501"/>
              </a:cxn>
              <a:cxn ang="0">
                <a:pos x="13329" y="4509"/>
              </a:cxn>
              <a:cxn ang="0">
                <a:pos x="15239" y="4536"/>
              </a:cxn>
              <a:cxn ang="0">
                <a:pos x="17651" y="4566"/>
              </a:cxn>
              <a:cxn ang="0">
                <a:pos x="19127" y="4580"/>
              </a:cxn>
              <a:cxn ang="0">
                <a:pos x="19694" y="4583"/>
              </a:cxn>
              <a:cxn ang="0">
                <a:pos x="19800" y="4581"/>
              </a:cxn>
              <a:cxn ang="0">
                <a:pos x="19930" y="4575"/>
              </a:cxn>
              <a:cxn ang="0">
                <a:pos x="20046" y="4567"/>
              </a:cxn>
              <a:cxn ang="0">
                <a:pos x="20159" y="4555"/>
              </a:cxn>
              <a:cxn ang="0">
                <a:pos x="20282" y="4537"/>
              </a:cxn>
            </a:cxnLst>
            <a:rect l="0" t="0" r="r" b="b"/>
            <a:pathLst>
              <a:path w="20282" h="4583">
                <a:moveTo>
                  <a:pt x="19442" y="51"/>
                </a:moveTo>
                <a:lnTo>
                  <a:pt x="19442" y="51"/>
                </a:lnTo>
                <a:lnTo>
                  <a:pt x="19273" y="57"/>
                </a:lnTo>
                <a:lnTo>
                  <a:pt x="19111" y="61"/>
                </a:lnTo>
                <a:lnTo>
                  <a:pt x="19027" y="62"/>
                </a:lnTo>
                <a:lnTo>
                  <a:pt x="18944" y="62"/>
                </a:lnTo>
                <a:lnTo>
                  <a:pt x="18907" y="63"/>
                </a:lnTo>
                <a:lnTo>
                  <a:pt x="16321" y="46"/>
                </a:lnTo>
                <a:lnTo>
                  <a:pt x="16321" y="46"/>
                </a:lnTo>
                <a:lnTo>
                  <a:pt x="14340" y="33"/>
                </a:lnTo>
                <a:lnTo>
                  <a:pt x="12916" y="24"/>
                </a:lnTo>
                <a:lnTo>
                  <a:pt x="12406" y="19"/>
                </a:lnTo>
                <a:lnTo>
                  <a:pt x="12238" y="16"/>
                </a:lnTo>
                <a:lnTo>
                  <a:pt x="12146" y="15"/>
                </a:lnTo>
                <a:lnTo>
                  <a:pt x="12146" y="15"/>
                </a:lnTo>
                <a:lnTo>
                  <a:pt x="12072" y="14"/>
                </a:lnTo>
                <a:lnTo>
                  <a:pt x="11973" y="14"/>
                </a:lnTo>
                <a:lnTo>
                  <a:pt x="11709" y="15"/>
                </a:lnTo>
                <a:lnTo>
                  <a:pt x="11388" y="19"/>
                </a:lnTo>
                <a:lnTo>
                  <a:pt x="11041" y="24"/>
                </a:lnTo>
                <a:lnTo>
                  <a:pt x="11041" y="24"/>
                </a:lnTo>
                <a:lnTo>
                  <a:pt x="10504" y="32"/>
                </a:lnTo>
                <a:lnTo>
                  <a:pt x="10292" y="34"/>
                </a:lnTo>
                <a:lnTo>
                  <a:pt x="10146" y="34"/>
                </a:lnTo>
                <a:lnTo>
                  <a:pt x="10146" y="34"/>
                </a:lnTo>
                <a:lnTo>
                  <a:pt x="9988" y="33"/>
                </a:lnTo>
                <a:lnTo>
                  <a:pt x="9767" y="30"/>
                </a:lnTo>
                <a:lnTo>
                  <a:pt x="9219" y="20"/>
                </a:lnTo>
                <a:lnTo>
                  <a:pt x="8930" y="18"/>
                </a:lnTo>
                <a:lnTo>
                  <a:pt x="8658" y="15"/>
                </a:lnTo>
                <a:lnTo>
                  <a:pt x="8536" y="15"/>
                </a:lnTo>
                <a:lnTo>
                  <a:pt x="8424" y="16"/>
                </a:lnTo>
                <a:lnTo>
                  <a:pt x="8327" y="18"/>
                </a:lnTo>
                <a:lnTo>
                  <a:pt x="8247" y="21"/>
                </a:lnTo>
                <a:lnTo>
                  <a:pt x="8247" y="21"/>
                </a:lnTo>
                <a:lnTo>
                  <a:pt x="8193" y="22"/>
                </a:lnTo>
                <a:lnTo>
                  <a:pt x="8102" y="24"/>
                </a:lnTo>
                <a:lnTo>
                  <a:pt x="7822" y="25"/>
                </a:lnTo>
                <a:lnTo>
                  <a:pt x="7428" y="25"/>
                </a:lnTo>
                <a:lnTo>
                  <a:pt x="6938" y="25"/>
                </a:lnTo>
                <a:lnTo>
                  <a:pt x="5753" y="22"/>
                </a:lnTo>
                <a:lnTo>
                  <a:pt x="4426" y="16"/>
                </a:lnTo>
                <a:lnTo>
                  <a:pt x="1985" y="6"/>
                </a:lnTo>
                <a:lnTo>
                  <a:pt x="888" y="0"/>
                </a:lnTo>
                <a:lnTo>
                  <a:pt x="574" y="1705"/>
                </a:lnTo>
                <a:lnTo>
                  <a:pt x="574" y="1705"/>
                </a:lnTo>
                <a:lnTo>
                  <a:pt x="536" y="1885"/>
                </a:lnTo>
                <a:lnTo>
                  <a:pt x="446" y="2311"/>
                </a:lnTo>
                <a:lnTo>
                  <a:pt x="393" y="2563"/>
                </a:lnTo>
                <a:lnTo>
                  <a:pt x="341" y="2812"/>
                </a:lnTo>
                <a:lnTo>
                  <a:pt x="296" y="3039"/>
                </a:lnTo>
                <a:lnTo>
                  <a:pt x="261" y="3221"/>
                </a:lnTo>
                <a:lnTo>
                  <a:pt x="261" y="3221"/>
                </a:lnTo>
                <a:lnTo>
                  <a:pt x="247" y="3297"/>
                </a:lnTo>
                <a:lnTo>
                  <a:pt x="231" y="3377"/>
                </a:lnTo>
                <a:lnTo>
                  <a:pt x="196" y="3540"/>
                </a:lnTo>
                <a:lnTo>
                  <a:pt x="159" y="3703"/>
                </a:lnTo>
                <a:lnTo>
                  <a:pt x="122" y="3864"/>
                </a:lnTo>
                <a:lnTo>
                  <a:pt x="53" y="4163"/>
                </a:lnTo>
                <a:lnTo>
                  <a:pt x="23" y="4294"/>
                </a:lnTo>
                <a:lnTo>
                  <a:pt x="0" y="4404"/>
                </a:lnTo>
                <a:lnTo>
                  <a:pt x="0" y="4404"/>
                </a:lnTo>
                <a:lnTo>
                  <a:pt x="32" y="4406"/>
                </a:lnTo>
                <a:lnTo>
                  <a:pt x="99" y="4409"/>
                </a:lnTo>
                <a:lnTo>
                  <a:pt x="333" y="4415"/>
                </a:lnTo>
                <a:lnTo>
                  <a:pt x="683" y="4419"/>
                </a:lnTo>
                <a:lnTo>
                  <a:pt x="1128" y="4425"/>
                </a:lnTo>
                <a:lnTo>
                  <a:pt x="2226" y="4436"/>
                </a:lnTo>
                <a:lnTo>
                  <a:pt x="3474" y="4447"/>
                </a:lnTo>
                <a:lnTo>
                  <a:pt x="4716" y="4457"/>
                </a:lnTo>
                <a:lnTo>
                  <a:pt x="5796" y="4464"/>
                </a:lnTo>
                <a:lnTo>
                  <a:pt x="6847" y="4471"/>
                </a:lnTo>
                <a:lnTo>
                  <a:pt x="6847" y="4471"/>
                </a:lnTo>
                <a:lnTo>
                  <a:pt x="7307" y="4479"/>
                </a:lnTo>
                <a:lnTo>
                  <a:pt x="7669" y="4484"/>
                </a:lnTo>
                <a:lnTo>
                  <a:pt x="7820" y="4485"/>
                </a:lnTo>
                <a:lnTo>
                  <a:pt x="7928" y="4485"/>
                </a:lnTo>
                <a:lnTo>
                  <a:pt x="7928" y="4485"/>
                </a:lnTo>
                <a:lnTo>
                  <a:pt x="9905" y="4458"/>
                </a:lnTo>
                <a:lnTo>
                  <a:pt x="9905" y="4458"/>
                </a:lnTo>
                <a:lnTo>
                  <a:pt x="10066" y="4455"/>
                </a:lnTo>
                <a:lnTo>
                  <a:pt x="10448" y="4452"/>
                </a:lnTo>
                <a:lnTo>
                  <a:pt x="10906" y="4449"/>
                </a:lnTo>
                <a:lnTo>
                  <a:pt x="11118" y="4449"/>
                </a:lnTo>
                <a:lnTo>
                  <a:pt x="11294" y="4451"/>
                </a:lnTo>
                <a:lnTo>
                  <a:pt x="11294" y="4451"/>
                </a:lnTo>
                <a:lnTo>
                  <a:pt x="11461" y="4453"/>
                </a:lnTo>
                <a:lnTo>
                  <a:pt x="11649" y="4458"/>
                </a:lnTo>
                <a:lnTo>
                  <a:pt x="12069" y="4471"/>
                </a:lnTo>
                <a:lnTo>
                  <a:pt x="12504" y="4487"/>
                </a:lnTo>
                <a:lnTo>
                  <a:pt x="12907" y="4501"/>
                </a:lnTo>
                <a:lnTo>
                  <a:pt x="12907" y="4501"/>
                </a:lnTo>
                <a:lnTo>
                  <a:pt x="13059" y="4505"/>
                </a:lnTo>
                <a:lnTo>
                  <a:pt x="13329" y="4509"/>
                </a:lnTo>
                <a:lnTo>
                  <a:pt x="14152" y="4521"/>
                </a:lnTo>
                <a:lnTo>
                  <a:pt x="15239" y="4536"/>
                </a:lnTo>
                <a:lnTo>
                  <a:pt x="16451" y="4551"/>
                </a:lnTo>
                <a:lnTo>
                  <a:pt x="17651" y="4566"/>
                </a:lnTo>
                <a:lnTo>
                  <a:pt x="18701" y="4577"/>
                </a:lnTo>
                <a:lnTo>
                  <a:pt x="19127" y="4580"/>
                </a:lnTo>
                <a:lnTo>
                  <a:pt x="19464" y="4583"/>
                </a:lnTo>
                <a:lnTo>
                  <a:pt x="19694" y="4583"/>
                </a:lnTo>
                <a:lnTo>
                  <a:pt x="19763" y="4583"/>
                </a:lnTo>
                <a:lnTo>
                  <a:pt x="19800" y="4581"/>
                </a:lnTo>
                <a:lnTo>
                  <a:pt x="19800" y="4581"/>
                </a:lnTo>
                <a:lnTo>
                  <a:pt x="19930" y="4575"/>
                </a:lnTo>
                <a:lnTo>
                  <a:pt x="19989" y="4572"/>
                </a:lnTo>
                <a:lnTo>
                  <a:pt x="20046" y="4567"/>
                </a:lnTo>
                <a:lnTo>
                  <a:pt x="20103" y="4562"/>
                </a:lnTo>
                <a:lnTo>
                  <a:pt x="20159" y="4555"/>
                </a:lnTo>
                <a:lnTo>
                  <a:pt x="20219" y="4547"/>
                </a:lnTo>
                <a:lnTo>
                  <a:pt x="20282" y="4537"/>
                </a:lnTo>
                <a:lnTo>
                  <a:pt x="19442" y="51"/>
                </a:lnTo>
              </a:path>
            </a:pathLst>
          </a:custGeom>
          <a:noFill/>
          <a:ln w="9525">
            <a:noFill/>
            <a:round/>
            <a:headEnd/>
            <a:tailEnd/>
          </a:ln>
        </p:spPr>
        <p:txBody>
          <a:bodyPr vert="horz" wrap="square" lIns="91440" tIns="45720" rIns="91440" bIns="45720" numCol="1" anchor="t" anchorCtr="0" compatLnSpc="1">
            <a:prstTxWarp prst="textNoShape">
              <a:avLst/>
            </a:prstTxWarp>
          </a:bodyPr>
          <a:lstStyle/>
          <a:p>
            <a:pPr fontAlgn="auto">
              <a:spcBef>
                <a:spcPts val="0"/>
              </a:spcBef>
              <a:spcAft>
                <a:spcPts val="0"/>
              </a:spcAft>
            </a:pPr>
            <a:endParaRPr lang="en-US" dirty="0">
              <a:solidFill>
                <a:prstClr val="black"/>
              </a:solidFill>
              <a:latin typeface="Arial Narrow"/>
            </a:endParaRPr>
          </a:p>
        </p:txBody>
      </p:sp>
      <p:sp>
        <p:nvSpPr>
          <p:cNvPr id="10" name="Content Placeholder 2"/>
          <p:cNvSpPr>
            <a:spLocks noGrp="1"/>
          </p:cNvSpPr>
          <p:nvPr>
            <p:ph idx="10"/>
          </p:nvPr>
        </p:nvSpPr>
        <p:spPr>
          <a:xfrm>
            <a:off x="4810125" y="1295400"/>
            <a:ext cx="3851972" cy="4956343"/>
          </a:xfrm>
        </p:spPr>
        <p:txBody>
          <a:bodyPr/>
          <a:lstStyle>
            <a:lvl1pPr>
              <a:buClr>
                <a:srgbClr val="6F6754"/>
              </a:buClr>
              <a:defRPr>
                <a:solidFill>
                  <a:srgbClr val="6F6754"/>
                </a:solidFill>
              </a:defRPr>
            </a:lvl1pPr>
            <a:lvl2pPr>
              <a:buClr>
                <a:srgbClr val="6F6754"/>
              </a:buClr>
              <a:defRPr>
                <a:solidFill>
                  <a:srgbClr val="6F6754"/>
                </a:solidFill>
              </a:defRPr>
            </a:lvl2pPr>
            <a:lvl3pPr>
              <a:buClr>
                <a:srgbClr val="6F6754"/>
              </a:buClr>
              <a:defRPr>
                <a:solidFill>
                  <a:srgbClr val="6F6754"/>
                </a:solidFill>
              </a:defRPr>
            </a:lvl3pPr>
            <a:lvl4pPr>
              <a:buClr>
                <a:srgbClr val="6F6754"/>
              </a:buClr>
              <a:defRPr>
                <a:solidFill>
                  <a:srgbClr val="6F6754"/>
                </a:solidFill>
              </a:defRPr>
            </a:lvl4pPr>
            <a:lvl5pPr>
              <a:buClr>
                <a:srgbClr val="6F6754"/>
              </a:buClr>
              <a:defRPr>
                <a:solidFill>
                  <a:srgbClr val="6F675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1"/>
          </p:nvPr>
        </p:nvSpPr>
        <p:spPr>
          <a:xfrm>
            <a:off x="481903" y="1295400"/>
            <a:ext cx="3851972" cy="4956343"/>
          </a:xfrm>
        </p:spPr>
        <p:txBody>
          <a:bodyPr/>
          <a:lstStyle>
            <a:lvl1pPr>
              <a:buClr>
                <a:srgbClr val="6F6754"/>
              </a:buClr>
              <a:defRPr>
                <a:solidFill>
                  <a:srgbClr val="6F6754"/>
                </a:solidFill>
              </a:defRPr>
            </a:lvl1pPr>
            <a:lvl2pPr>
              <a:buClr>
                <a:srgbClr val="6F6754"/>
              </a:buClr>
              <a:defRPr>
                <a:solidFill>
                  <a:srgbClr val="6F6754"/>
                </a:solidFill>
              </a:defRPr>
            </a:lvl2pPr>
            <a:lvl3pPr>
              <a:buClr>
                <a:srgbClr val="6F6754"/>
              </a:buClr>
              <a:defRPr>
                <a:solidFill>
                  <a:srgbClr val="6F6754"/>
                </a:solidFill>
              </a:defRPr>
            </a:lvl3pPr>
            <a:lvl4pPr>
              <a:buClr>
                <a:srgbClr val="6F6754"/>
              </a:buClr>
              <a:defRPr>
                <a:solidFill>
                  <a:srgbClr val="6F6754"/>
                </a:solidFill>
              </a:defRPr>
            </a:lvl4pPr>
            <a:lvl5pPr>
              <a:buClr>
                <a:srgbClr val="6F6754"/>
              </a:buClr>
              <a:defRPr>
                <a:solidFill>
                  <a:srgbClr val="6F6754"/>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3" name="Straight Connector 12"/>
          <p:cNvCxnSpPr/>
          <p:nvPr userDrawn="1"/>
        </p:nvCxnSpPr>
        <p:spPr>
          <a:xfrm flipH="1">
            <a:off x="481902" y="1151467"/>
            <a:ext cx="8180195" cy="0"/>
          </a:xfrm>
          <a:prstGeom prst="line">
            <a:avLst/>
          </a:prstGeom>
          <a:ln w="28575">
            <a:solidFill>
              <a:srgbClr val="00539B"/>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userDrawn="1"/>
        </p:nvSpPr>
        <p:spPr>
          <a:xfrm>
            <a:off x="-1" y="6639376"/>
            <a:ext cx="9143999" cy="218623"/>
          </a:xfrm>
          <a:prstGeom prst="rect">
            <a:avLst/>
          </a:prstGeom>
          <a:noFill/>
        </p:spPr>
        <p:txBody>
          <a:bodyPr wrap="square" lIns="0" tIns="0" rIns="0" bIns="0" rtlCol="0" anchor="ctr" anchorCtr="0">
            <a:noAutofit/>
          </a:bodyPr>
          <a:lstStyle/>
          <a:p>
            <a:pPr algn="ctr" fontAlgn="auto">
              <a:spcBef>
                <a:spcPts val="0"/>
              </a:spcBef>
              <a:spcAft>
                <a:spcPts val="0"/>
              </a:spcAft>
              <a:defRPr/>
            </a:pPr>
            <a:r>
              <a:rPr lang="en-US" sz="800" dirty="0" smtClean="0">
                <a:solidFill>
                  <a:srgbClr val="6F6754"/>
                </a:solidFill>
                <a:latin typeface="Arial Narrow" pitchFamily="34" charset="0"/>
              </a:rPr>
              <a:t>Client Name ● Document Name ● Date</a:t>
            </a:r>
            <a:endParaRPr lang="en-US" sz="800" dirty="0">
              <a:solidFill>
                <a:srgbClr val="6F6754"/>
              </a:solidFill>
              <a:latin typeface="Arial Narrow" pitchFamily="34" charset="0"/>
            </a:endParaRPr>
          </a:p>
        </p:txBody>
      </p:sp>
      <p:sp>
        <p:nvSpPr>
          <p:cNvPr id="17" name="TextBox 16"/>
          <p:cNvSpPr txBox="1"/>
          <p:nvPr userDrawn="1"/>
        </p:nvSpPr>
        <p:spPr>
          <a:xfrm>
            <a:off x="55522" y="6552548"/>
            <a:ext cx="2105247" cy="292388"/>
          </a:xfrm>
          <a:prstGeom prst="rect">
            <a:avLst/>
          </a:prstGeom>
          <a:noFill/>
        </p:spPr>
        <p:txBody>
          <a:bodyPr wrap="square" lIns="0" bIns="0" rtlCol="0">
            <a:spAutoFit/>
          </a:bodyPr>
          <a:lstStyle/>
          <a:p>
            <a:pPr fontAlgn="auto">
              <a:spcBef>
                <a:spcPts val="0"/>
              </a:spcBef>
              <a:spcAft>
                <a:spcPts val="0"/>
              </a:spcAft>
              <a:defRPr/>
            </a:pPr>
            <a:r>
              <a:rPr lang="en-US" sz="800" dirty="0" smtClean="0">
                <a:solidFill>
                  <a:srgbClr val="6F6754"/>
                </a:solidFill>
                <a:latin typeface="Arial Narrow" pitchFamily="34" charset="0"/>
              </a:rPr>
              <a:t>©2014 Navigant Consulting, Inc.  </a:t>
            </a:r>
          </a:p>
          <a:p>
            <a:pPr fontAlgn="auto">
              <a:spcBef>
                <a:spcPts val="0"/>
              </a:spcBef>
              <a:spcAft>
                <a:spcPts val="0"/>
              </a:spcAft>
              <a:defRPr/>
            </a:pPr>
            <a:r>
              <a:rPr lang="en-US" sz="800" dirty="0" smtClean="0">
                <a:solidFill>
                  <a:srgbClr val="6F6754"/>
                </a:solidFill>
                <a:latin typeface="Arial Narrow" pitchFamily="34" charset="0"/>
              </a:rPr>
              <a:t>Confidential and proprietary. Do not distribute or copy.</a:t>
            </a:r>
            <a:endParaRPr lang="en-US" sz="800" dirty="0">
              <a:solidFill>
                <a:srgbClr val="6F6754"/>
              </a:solidFill>
              <a:latin typeface="Arial Narrow" pitchFamily="34" charset="0"/>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21736" y="6431960"/>
            <a:ext cx="1098626" cy="366209"/>
          </a:xfrm>
          <a:prstGeom prst="rect">
            <a:avLst/>
          </a:prstGeom>
        </p:spPr>
      </p:pic>
      <p:sp>
        <p:nvSpPr>
          <p:cNvPr id="18" name="Slide Number Placeholder 5"/>
          <p:cNvSpPr txBox="1">
            <a:spLocks/>
          </p:cNvSpPr>
          <p:nvPr userDrawn="1"/>
        </p:nvSpPr>
        <p:spPr>
          <a:xfrm>
            <a:off x="4217632" y="6440294"/>
            <a:ext cx="701335" cy="243850"/>
          </a:xfrm>
          <a:prstGeom prst="rect">
            <a:avLst/>
          </a:prstGeom>
        </p:spPr>
        <p:txBody>
          <a:bodyPr/>
          <a:lstStyle>
            <a:defPPr>
              <a:defRPr lang="en-US"/>
            </a:defPPr>
            <a:lvl1pPr marL="0" algn="l" defTabSz="914400" rtl="0" eaLnBrk="1" latinLnBrk="0" hangingPunct="1">
              <a:defRPr sz="800" kern="1200">
                <a:solidFill>
                  <a:srgbClr val="6F675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smtClean="0"/>
              <a:t>Page </a:t>
            </a:r>
            <a:fld id="{41AC91BC-8CD9-4936-90AF-51ED26E6B541}" type="slidenum">
              <a:rPr lang="en-US" smtClean="0"/>
              <a:pPr fontAlgn="auto">
                <a:spcBef>
                  <a:spcPts val="0"/>
                </a:spcBef>
                <a:spcAft>
                  <a:spcPts val="0"/>
                </a:spcAft>
              </a:pPr>
              <a:t>‹#›</a:t>
            </a:fld>
            <a:endParaRPr lang="en-US" dirty="0"/>
          </a:p>
        </p:txBody>
      </p:sp>
    </p:spTree>
    <p:extLst>
      <p:ext uri="{BB962C8B-B14F-4D97-AF65-F5344CB8AC3E}">
        <p14:creationId xmlns:p14="http://schemas.microsoft.com/office/powerpoint/2010/main" val="324654527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solidFill>
                  <a:srgbClr val="EEECE1"/>
                </a:solidFill>
              </a:rPr>
              <a:pPr/>
              <a:t>2/6/2016</a:t>
            </a:fld>
            <a:endParaRPr lang="en-US" dirty="0">
              <a:solidFill>
                <a:srgbClr val="EEECE1"/>
              </a:solidFill>
            </a:endParaRPr>
          </a:p>
        </p:txBody>
      </p:sp>
      <p:sp>
        <p:nvSpPr>
          <p:cNvPr id="5" name="Footer Placeholder 4"/>
          <p:cNvSpPr>
            <a:spLocks noGrp="1"/>
          </p:cNvSpPr>
          <p:nvPr>
            <p:ph type="ftr" sz="quarter" idx="11"/>
          </p:nvPr>
        </p:nvSpPr>
        <p:spPr/>
        <p:txBody>
          <a:bodyPr/>
          <a:lstStyle/>
          <a:p>
            <a:endParaRPr lang="en-US" dirty="0">
              <a:solidFill>
                <a:srgbClr val="EEECE1"/>
              </a:solidFill>
            </a:endParaRPr>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572525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mj-lt"/>
              </a:defRPr>
            </a:lvl1pPr>
            <a:lvl2pPr>
              <a:defRPr sz="2400">
                <a:latin typeface="+mj-lt"/>
              </a:defRPr>
            </a:lvl2pPr>
            <a:lvl3pPr>
              <a:defRPr sz="2000">
                <a:latin typeface="+mj-lt"/>
              </a:defRPr>
            </a:lvl3pPr>
            <a:lvl4pPr>
              <a:defRPr sz="1800">
                <a:latin typeface="+mj-lt"/>
              </a:defRPr>
            </a:lvl4pPr>
            <a:lvl5pPr>
              <a:defRPr sz="1800">
                <a:latin typeface="+mj-lt"/>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solidFill>
                  <a:srgbClr val="EEECE1"/>
                </a:solidFill>
              </a:rPr>
              <a:pPr/>
              <a:t>2/6/2016</a:t>
            </a:fld>
            <a:endParaRPr lang="en-US" dirty="0">
              <a:solidFill>
                <a:srgbClr val="EEECE1"/>
              </a:solidFill>
            </a:endParaRPr>
          </a:p>
        </p:txBody>
      </p:sp>
      <p:sp>
        <p:nvSpPr>
          <p:cNvPr id="6" name="Footer Placeholder 5"/>
          <p:cNvSpPr>
            <a:spLocks noGrp="1"/>
          </p:cNvSpPr>
          <p:nvPr>
            <p:ph type="ftr" sz="quarter" idx="11"/>
          </p:nvPr>
        </p:nvSpPr>
        <p:spPr/>
        <p:txBody>
          <a:bodyPr/>
          <a:lstStyle/>
          <a:p>
            <a:endParaRPr lang="en-US" dirty="0">
              <a:solidFill>
                <a:srgbClr val="EEECE1"/>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295220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solidFill>
                  <a:srgbClr val="EEECE1"/>
                </a:solidFill>
              </a:rPr>
              <a:pPr/>
              <a:t>2/6/2016</a:t>
            </a:fld>
            <a:endParaRPr lang="en-US" dirty="0">
              <a:solidFill>
                <a:srgbClr val="EEECE1"/>
              </a:solidFill>
            </a:endParaRPr>
          </a:p>
        </p:txBody>
      </p:sp>
      <p:sp>
        <p:nvSpPr>
          <p:cNvPr id="8" name="Footer Placeholder 7"/>
          <p:cNvSpPr>
            <a:spLocks noGrp="1"/>
          </p:cNvSpPr>
          <p:nvPr>
            <p:ph type="ftr" sz="quarter" idx="11"/>
          </p:nvPr>
        </p:nvSpPr>
        <p:spPr/>
        <p:txBody>
          <a:bodyPr/>
          <a:lstStyle/>
          <a:p>
            <a:endParaRPr lang="en-US" dirty="0">
              <a:solidFill>
                <a:srgbClr val="EEECE1"/>
              </a:solidFill>
            </a:endParaRPr>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545296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02B28685-4D0C-42D5-8013-B5904CD1FCBC}" type="datetime1">
              <a:rPr lang="en-US" smtClean="0">
                <a:solidFill>
                  <a:srgbClr val="EEECE1"/>
                </a:solidFill>
              </a:rPr>
              <a:pPr/>
              <a:t>2/6/2016</a:t>
            </a:fld>
            <a:endParaRPr lang="en-US" dirty="0">
              <a:solidFill>
                <a:srgbClr val="EEECE1"/>
              </a:solidFill>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102319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solidFill>
                  <a:srgbClr val="EEECE1"/>
                </a:solidFill>
              </a:rPr>
              <a:pPr/>
              <a:t>2/6/2016</a:t>
            </a:fld>
            <a:endParaRPr lang="en-US" dirty="0">
              <a:solidFill>
                <a:srgbClr val="EEECE1"/>
              </a:solidFill>
            </a:endParaRPr>
          </a:p>
        </p:txBody>
      </p:sp>
      <p:sp>
        <p:nvSpPr>
          <p:cNvPr id="3" name="Footer Placeholder 2"/>
          <p:cNvSpPr>
            <a:spLocks noGrp="1"/>
          </p:cNvSpPr>
          <p:nvPr>
            <p:ph type="ftr" sz="quarter" idx="11"/>
          </p:nvPr>
        </p:nvSpPr>
        <p:spPr/>
        <p:txBody>
          <a:bodyPr/>
          <a:lstStyle/>
          <a:p>
            <a:endParaRPr lang="en-US" dirty="0">
              <a:solidFill>
                <a:srgbClr val="EEECE1"/>
              </a:solidFill>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extLst>
      <p:ext uri="{BB962C8B-B14F-4D97-AF65-F5344CB8AC3E}">
        <p14:creationId xmlns:p14="http://schemas.microsoft.com/office/powerpoint/2010/main" val="257346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solidFill>
                  <a:srgbClr val="EEECE1"/>
                </a:solidFill>
              </a:rPr>
              <a:pPr/>
              <a:t>2/6/2016</a:t>
            </a:fld>
            <a:endParaRPr lang="en-US" dirty="0">
              <a:solidFill>
                <a:srgbClr val="EEECE1"/>
              </a:solidFill>
            </a:endParaRPr>
          </a:p>
        </p:txBody>
      </p:sp>
      <p:sp>
        <p:nvSpPr>
          <p:cNvPr id="6" name="Footer Placeholder 5"/>
          <p:cNvSpPr>
            <a:spLocks noGrp="1"/>
          </p:cNvSpPr>
          <p:nvPr>
            <p:ph type="ftr" sz="quarter" idx="11"/>
          </p:nvPr>
        </p:nvSpPr>
        <p:spPr/>
        <p:txBody>
          <a:bodyPr/>
          <a:lstStyle/>
          <a:p>
            <a:endParaRPr lang="en-US" dirty="0">
              <a:solidFill>
                <a:srgbClr val="EEECE1"/>
              </a:solidFill>
            </a:endParaRPr>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988566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solidFill>
                  <a:srgbClr val="EEECE1"/>
                </a:solidFill>
              </a:rPr>
              <a:pPr/>
              <a:t>2/6/2016</a:t>
            </a:fld>
            <a:endParaRPr lang="en-US" dirty="0">
              <a:solidFill>
                <a:srgbClr val="EEECE1"/>
              </a:solidFill>
            </a:endParaRPr>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solidFill>
                <a:srgbClr val="EEECE1"/>
              </a:solidFill>
            </a:endParaRPr>
          </a:p>
        </p:txBody>
      </p:sp>
    </p:spTree>
    <p:extLst>
      <p:ext uri="{BB962C8B-B14F-4D97-AF65-F5344CB8AC3E}">
        <p14:creationId xmlns:p14="http://schemas.microsoft.com/office/powerpoint/2010/main" val="295799905"/>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_rels/slideMaster2.xml.rels>&#65279;<?xml version="1.0" encoding="UTF-8" standalone="yes"?>
<Relationships xmlns="http://schemas.openxmlformats.org/package/2006/relationships">
  <Relationship Id="rId8" Type="http://schemas.openxmlformats.org/officeDocument/2006/relationships/slideLayout" Target="../slideLayouts/slideLayout19.xml" />
  <Relationship Id="rId13" Type="http://schemas.openxmlformats.org/officeDocument/2006/relationships/oleObject" Target="../embeddings/oleObject1.bin" />
  <Relationship Id="rId3" Type="http://schemas.openxmlformats.org/officeDocument/2006/relationships/slideLayout" Target="../slideLayouts/slideLayout14.xml" />
  <Relationship Id="rId7" Type="http://schemas.openxmlformats.org/officeDocument/2006/relationships/slideLayout" Target="../slideLayouts/slideLayout18.xml" />
  <Relationship Id="rId12" Type="http://schemas.openxmlformats.org/officeDocument/2006/relationships/tags" Target="../tags/tag1.xml" />
  <Relationship Id="rId2" Type="http://schemas.openxmlformats.org/officeDocument/2006/relationships/slideLayout" Target="../slideLayouts/slideLayout13.xml" />
  <Relationship Id="rId1" Type="http://schemas.openxmlformats.org/officeDocument/2006/relationships/slideLayout" Target="../slideLayouts/slideLayout12.xml" />
  <Relationship Id="rId6" Type="http://schemas.openxmlformats.org/officeDocument/2006/relationships/slideLayout" Target="../slideLayouts/slideLayout17.xml" />
  <Relationship Id="rId11" Type="http://schemas.openxmlformats.org/officeDocument/2006/relationships/vmlDrawing" Target="../drawings/vmlDrawing1.vml" />
  <Relationship Id="rId5" Type="http://schemas.openxmlformats.org/officeDocument/2006/relationships/slideLayout" Target="../slideLayouts/slideLayout16.xml" />
  <Relationship Id="rId15" Type="http://schemas.openxmlformats.org/officeDocument/2006/relationships/image" Target="../media/image3.png" />
  <Relationship Id="rId10" Type="http://schemas.openxmlformats.org/officeDocument/2006/relationships/theme" Target="../theme/theme2.xml" />
  <Relationship Id="rId4" Type="http://schemas.openxmlformats.org/officeDocument/2006/relationships/slideLayout" Target="../slideLayouts/slideLayout15.xml" />
  <Relationship Id="rId9" Type="http://schemas.openxmlformats.org/officeDocument/2006/relationships/slideLayout" Target="../slideLayouts/slideLayout20.xml" />
  <Relationship Id="rId14" Type="http://schemas.openxmlformats.org/officeDocument/2006/relationships/image" Target="../media/image2.emf"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US" dirty="0">
              <a:solidFill>
                <a:prstClr val="white"/>
              </a:solidFill>
            </a:endParaRPr>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pPr fontAlgn="auto">
              <a:spcBef>
                <a:spcPts val="0"/>
              </a:spcBef>
              <a:spcAft>
                <a:spcPts val="0"/>
              </a:spcAft>
            </a:pPr>
            <a:fld id="{6E2D2B3B-882E-40F3-A32F-6DD516915044}" type="slidenum">
              <a:rPr lang="en-US" smtClean="0">
                <a:latin typeface="Calibri"/>
              </a:rPr>
              <a:pPr fontAlgn="auto">
                <a:spcBef>
                  <a:spcPts val="0"/>
                </a:spcBef>
                <a:spcAft>
                  <a:spcPts val="0"/>
                </a:spcAft>
              </a:pPr>
              <a:t>‹#›</a:t>
            </a:fld>
            <a:endParaRPr lang="en-US" dirty="0">
              <a:latin typeface="Calibri"/>
            </a:endParaRP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pPr fontAlgn="auto">
              <a:spcBef>
                <a:spcPts val="0"/>
              </a:spcBef>
              <a:spcAft>
                <a:spcPts val="0"/>
              </a:spcAft>
            </a:pPr>
            <a:endParaRPr lang="en-US" dirty="0">
              <a:solidFill>
                <a:srgbClr val="EEECE1"/>
              </a:solidFill>
              <a:latin typeface="Calibri"/>
            </a:endParaRP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pPr fontAlgn="auto">
              <a:spcBef>
                <a:spcPts val="0"/>
              </a:spcBef>
              <a:spcAft>
                <a:spcPts val="0"/>
              </a:spcAft>
            </a:pPr>
            <a:fld id="{327B613C-1AD7-49D3-885D-F654C5CDBAA6}" type="datetime1">
              <a:rPr lang="en-US" smtClean="0">
                <a:solidFill>
                  <a:srgbClr val="EEECE1"/>
                </a:solidFill>
                <a:latin typeface="Calibri"/>
              </a:rPr>
              <a:pPr fontAlgn="auto">
                <a:spcBef>
                  <a:spcPts val="0"/>
                </a:spcBef>
                <a:spcAft>
                  <a:spcPts val="0"/>
                </a:spcAft>
              </a:pPr>
              <a:t/>
            </a:fld>
            <a:endParaRPr lang="en-US" dirty="0">
              <a:solidFill>
                <a:srgbClr val="EEECE1"/>
              </a:solidFill>
              <a:latin typeface="Calibri"/>
            </a:endParaRPr>
          </a:p>
        </p:txBody>
      </p:sp>
    </p:spTree>
    <p:extLst>
      <p:ext uri="{BB962C8B-B14F-4D97-AF65-F5344CB8AC3E}">
        <p14:creationId xmlns:p14="http://schemas.microsoft.com/office/powerpoint/2010/main" val="3372978404"/>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2"/>
            </p:custDataLst>
            <p:extLst>
              <p:ext uri="{D42A27DB-BD31-4B8C-83A1-F6EECF244321}">
                <p14:modId xmlns:p14="http://schemas.microsoft.com/office/powerpoint/2010/main" val="164367274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17" name="think-cell Slide" r:id="rId13" imgW="270" imgH="270" progId="TCLayout.ActiveDocument.1">
                  <p:embed/>
                </p:oleObj>
              </mc:Choice>
              <mc:Fallback>
                <p:oleObj name="think-cell Slide" r:id="rId13" imgW="270" imgH="270" progId="TCLayout.ActiveDocument.1">
                  <p:embed/>
                  <p:pic>
                    <p:nvPicPr>
                      <p:cNvPr id="0" name=""/>
                      <p:cNvPicPr/>
                      <p:nvPr/>
                    </p:nvPicPr>
                    <p:blipFill>
                      <a:blip r:embed="rId14"/>
                      <a:stretch>
                        <a:fillRect/>
                      </a:stretch>
                    </p:blipFill>
                    <p:spPr>
                      <a:xfrm>
                        <a:off x="1588" y="1588"/>
                        <a:ext cx="1587" cy="1587"/>
                      </a:xfrm>
                      <a:prstGeom prst="rect">
                        <a:avLst/>
                      </a:prstGeom>
                    </p:spPr>
                  </p:pic>
                </p:oleObj>
              </mc:Fallback>
            </mc:AlternateContent>
          </a:graphicData>
        </a:graphic>
      </p:graphicFrame>
      <p:sp>
        <p:nvSpPr>
          <p:cNvPr id="5124" name="Rectangle 4"/>
          <p:cNvSpPr>
            <a:spLocks noChangeArrowheads="1"/>
          </p:cNvSpPr>
          <p:nvPr/>
        </p:nvSpPr>
        <p:spPr bwMode="auto">
          <a:xfrm>
            <a:off x="3124200" y="6381750"/>
            <a:ext cx="2895600" cy="476250"/>
          </a:xfrm>
          <a:prstGeom prst="rect">
            <a:avLst/>
          </a:prstGeom>
          <a:noFill/>
          <a:ln w="9525">
            <a:noFill/>
            <a:miter lim="800000"/>
            <a:headEnd/>
            <a:tailEnd/>
          </a:ln>
          <a:effectLst/>
        </p:spPr>
        <p:txBody>
          <a:bodyPr/>
          <a:lstStyle/>
          <a:p>
            <a:pPr algn="ctr"/>
            <a:endParaRPr lang="en-US" sz="1400" dirty="0" smtClean="0">
              <a:solidFill>
                <a:srgbClr val="000000"/>
              </a:solidFill>
              <a:latin typeface="Arial Narrow" pitchFamily="34" charset="0"/>
            </a:endParaRPr>
          </a:p>
        </p:txBody>
      </p:sp>
      <p:sp>
        <p:nvSpPr>
          <p:cNvPr id="5128" name="Rectangle 8"/>
          <p:cNvSpPr>
            <a:spLocks noGrp="1" noChangeArrowheads="1"/>
          </p:cNvSpPr>
          <p:nvPr>
            <p:ph type="body" idx="1"/>
          </p:nvPr>
        </p:nvSpPr>
        <p:spPr bwMode="auto">
          <a:xfrm>
            <a:off x="481902" y="1295400"/>
            <a:ext cx="8180195" cy="495634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129" name="Rectangle 9"/>
          <p:cNvSpPr>
            <a:spLocks noGrp="1" noChangeArrowheads="1"/>
          </p:cNvSpPr>
          <p:nvPr>
            <p:ph type="title"/>
          </p:nvPr>
        </p:nvSpPr>
        <p:spPr bwMode="auto">
          <a:xfrm>
            <a:off x="481902" y="237067"/>
            <a:ext cx="8180195" cy="914400"/>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dirty="0" smtClean="0"/>
              <a:t>Click to edit title</a:t>
            </a:r>
          </a:p>
        </p:txBody>
      </p:sp>
      <p:sp>
        <p:nvSpPr>
          <p:cNvPr id="13" name="TextBox 12"/>
          <p:cNvSpPr txBox="1"/>
          <p:nvPr/>
        </p:nvSpPr>
        <p:spPr>
          <a:xfrm>
            <a:off x="-1" y="6639376"/>
            <a:ext cx="9143999" cy="218623"/>
          </a:xfrm>
          <a:prstGeom prst="rect">
            <a:avLst/>
          </a:prstGeom>
          <a:noFill/>
        </p:spPr>
        <p:txBody>
          <a:bodyPr wrap="square" lIns="0" tIns="0" rIns="0" bIns="0" rtlCol="0" anchor="ctr" anchorCtr="0">
            <a:noAutofit/>
          </a:bodyPr>
          <a:lstStyle/>
          <a:p>
            <a:pPr algn="ctr" fontAlgn="auto">
              <a:spcBef>
                <a:spcPts val="0"/>
              </a:spcBef>
              <a:spcAft>
                <a:spcPts val="0"/>
              </a:spcAft>
              <a:defRPr/>
            </a:pPr>
            <a:r>
              <a:rPr lang="en-US" sz="800" dirty="0" smtClean="0">
                <a:solidFill>
                  <a:srgbClr val="6F6754"/>
                </a:solidFill>
                <a:latin typeface="Arial Narrow" pitchFamily="34" charset="0"/>
              </a:rPr>
              <a:t>Georgia Health Lawyers ● Trends in Population Health ● October 2014</a:t>
            </a:r>
            <a:endParaRPr lang="en-US" sz="800" dirty="0">
              <a:solidFill>
                <a:srgbClr val="6F6754"/>
              </a:solidFill>
              <a:latin typeface="Arial Narrow" pitchFamily="34" charset="0"/>
            </a:endParaRPr>
          </a:p>
        </p:txBody>
      </p:sp>
      <p:sp>
        <p:nvSpPr>
          <p:cNvPr id="15" name="TextBox 14"/>
          <p:cNvSpPr txBox="1"/>
          <p:nvPr/>
        </p:nvSpPr>
        <p:spPr>
          <a:xfrm>
            <a:off x="55522" y="6552548"/>
            <a:ext cx="2105247" cy="169277"/>
          </a:xfrm>
          <a:prstGeom prst="rect">
            <a:avLst/>
          </a:prstGeom>
          <a:noFill/>
        </p:spPr>
        <p:txBody>
          <a:bodyPr wrap="square" lIns="0" bIns="0" rtlCol="0">
            <a:spAutoFit/>
          </a:bodyPr>
          <a:lstStyle/>
          <a:p>
            <a:pPr fontAlgn="auto">
              <a:spcBef>
                <a:spcPts val="0"/>
              </a:spcBef>
              <a:spcAft>
                <a:spcPts val="0"/>
              </a:spcAft>
              <a:defRPr/>
            </a:pPr>
            <a:r>
              <a:rPr lang="en-US" sz="800" dirty="0" smtClean="0">
                <a:solidFill>
                  <a:srgbClr val="6F6754"/>
                </a:solidFill>
                <a:latin typeface="Arial Narrow" pitchFamily="34" charset="0"/>
              </a:rPr>
              <a:t>©2014 Navigant Consulting, Inc.  </a:t>
            </a:r>
          </a:p>
        </p:txBody>
      </p:sp>
      <p:pic>
        <p:nvPicPr>
          <p:cNvPr id="14" name="Picture 13"/>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921736" y="6431960"/>
            <a:ext cx="1098626" cy="366209"/>
          </a:xfrm>
          <a:prstGeom prst="rect">
            <a:avLst/>
          </a:prstGeom>
        </p:spPr>
      </p:pic>
      <p:cxnSp>
        <p:nvCxnSpPr>
          <p:cNvPr id="17" name="Straight Connector 16"/>
          <p:cNvCxnSpPr/>
          <p:nvPr/>
        </p:nvCxnSpPr>
        <p:spPr>
          <a:xfrm flipH="1">
            <a:off x="481903" y="1151467"/>
            <a:ext cx="8662097" cy="0"/>
          </a:xfrm>
          <a:prstGeom prst="line">
            <a:avLst/>
          </a:prstGeom>
          <a:ln w="19050">
            <a:solidFill>
              <a:srgbClr val="00539B"/>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txBox="1">
            <a:spLocks/>
          </p:cNvSpPr>
          <p:nvPr userDrawn="1"/>
        </p:nvSpPr>
        <p:spPr>
          <a:xfrm>
            <a:off x="4217632" y="6440294"/>
            <a:ext cx="701335" cy="243850"/>
          </a:xfrm>
          <a:prstGeom prst="rect">
            <a:avLst/>
          </a:prstGeom>
        </p:spPr>
        <p:txBody>
          <a:bodyPr/>
          <a:lstStyle>
            <a:defPPr>
              <a:defRPr lang="en-US"/>
            </a:defPPr>
            <a:lvl1pPr marL="0" algn="l" defTabSz="914400" rtl="0" eaLnBrk="1" latinLnBrk="0" hangingPunct="1">
              <a:defRPr sz="800" kern="1200">
                <a:solidFill>
                  <a:srgbClr val="6F6754"/>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pPr>
            <a:r>
              <a:rPr lang="en-US" dirty="0" smtClean="0"/>
              <a:t>Page </a:t>
            </a:r>
            <a:fld id="{41AC91BC-8CD9-4936-90AF-51ED26E6B541}" type="slidenum">
              <a:rPr lang="en-US" smtClean="0"/>
              <a:pPr fontAlgn="auto">
                <a:spcBef>
                  <a:spcPts val="0"/>
                </a:spcBef>
                <a:spcAft>
                  <a:spcPts val="0"/>
                </a:spcAft>
              </a:pPr>
              <a:t>‹#›</a:t>
            </a:fld>
            <a:endParaRPr lang="en-US" dirty="0"/>
          </a:p>
        </p:txBody>
      </p:sp>
    </p:spTree>
    <p:extLst>
      <p:ext uri="{BB962C8B-B14F-4D97-AF65-F5344CB8AC3E}">
        <p14:creationId xmlns:p14="http://schemas.microsoft.com/office/powerpoint/2010/main" val="1189174412"/>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Lst>
  <p:transition>
    <p:fade/>
  </p:transition>
  <p:timing>
    <p:tnLst>
      <p:par>
        <p:cTn id="1" dur="indefinite" restart="never" nodeType="tmRoot"/>
      </p:par>
    </p:tnLst>
  </p:timing>
  <p:hf hdr="0" ftr="0" dt="0"/>
  <p:txStyles>
    <p:titleStyle>
      <a:lvl1pPr algn="l" rtl="0" eaLnBrk="1" fontAlgn="base" hangingPunct="1">
        <a:spcBef>
          <a:spcPct val="0"/>
        </a:spcBef>
        <a:spcAft>
          <a:spcPct val="0"/>
        </a:spcAft>
        <a:defRPr lang="en-US" sz="2400" b="0" cap="none" spc="0" baseline="0" dirty="0" smtClean="0">
          <a:solidFill>
            <a:srgbClr val="6F6754"/>
          </a:solidFill>
          <a:latin typeface="Arial Narrow" pitchFamily="34" charset="0"/>
          <a:ea typeface="+mj-ea"/>
          <a:cs typeface="+mj-cs"/>
        </a:defRPr>
      </a:lvl1pPr>
      <a:lvl2pPr algn="l" rtl="0" eaLnBrk="1" fontAlgn="base" hangingPunct="1">
        <a:spcBef>
          <a:spcPct val="0"/>
        </a:spcBef>
        <a:spcAft>
          <a:spcPct val="0"/>
        </a:spcAft>
        <a:defRPr sz="2800">
          <a:solidFill>
            <a:schemeClr val="bg1"/>
          </a:solidFill>
          <a:latin typeface="Palatino Linotype" pitchFamily="18" charset="0"/>
        </a:defRPr>
      </a:lvl2pPr>
      <a:lvl3pPr algn="l" rtl="0" eaLnBrk="1" fontAlgn="base" hangingPunct="1">
        <a:spcBef>
          <a:spcPct val="0"/>
        </a:spcBef>
        <a:spcAft>
          <a:spcPct val="0"/>
        </a:spcAft>
        <a:defRPr sz="2800">
          <a:solidFill>
            <a:schemeClr val="bg1"/>
          </a:solidFill>
          <a:latin typeface="Palatino Linotype" pitchFamily="18" charset="0"/>
        </a:defRPr>
      </a:lvl3pPr>
      <a:lvl4pPr algn="l" rtl="0" eaLnBrk="1" fontAlgn="base" hangingPunct="1">
        <a:spcBef>
          <a:spcPct val="0"/>
        </a:spcBef>
        <a:spcAft>
          <a:spcPct val="0"/>
        </a:spcAft>
        <a:defRPr sz="2800">
          <a:solidFill>
            <a:schemeClr val="bg1"/>
          </a:solidFill>
          <a:latin typeface="Palatino Linotype" pitchFamily="18" charset="0"/>
        </a:defRPr>
      </a:lvl4pPr>
      <a:lvl5pPr algn="l" rtl="0" eaLnBrk="1" fontAlgn="base" hangingPunct="1">
        <a:spcBef>
          <a:spcPct val="0"/>
        </a:spcBef>
        <a:spcAft>
          <a:spcPct val="0"/>
        </a:spcAft>
        <a:defRPr sz="2800">
          <a:solidFill>
            <a:schemeClr val="bg1"/>
          </a:solidFill>
          <a:latin typeface="Palatino Linotype" pitchFamily="18" charset="0"/>
        </a:defRPr>
      </a:lvl5pPr>
      <a:lvl6pPr marL="457200" algn="l" rtl="0" eaLnBrk="1" fontAlgn="base" hangingPunct="1">
        <a:spcBef>
          <a:spcPct val="0"/>
        </a:spcBef>
        <a:spcAft>
          <a:spcPct val="0"/>
        </a:spcAft>
        <a:defRPr sz="2800">
          <a:solidFill>
            <a:schemeClr val="bg1"/>
          </a:solidFill>
          <a:latin typeface="Palatino Linotype" pitchFamily="18" charset="0"/>
        </a:defRPr>
      </a:lvl6pPr>
      <a:lvl7pPr marL="914400" algn="l" rtl="0" eaLnBrk="1" fontAlgn="base" hangingPunct="1">
        <a:spcBef>
          <a:spcPct val="0"/>
        </a:spcBef>
        <a:spcAft>
          <a:spcPct val="0"/>
        </a:spcAft>
        <a:defRPr sz="2800">
          <a:solidFill>
            <a:schemeClr val="bg1"/>
          </a:solidFill>
          <a:latin typeface="Palatino Linotype" pitchFamily="18" charset="0"/>
        </a:defRPr>
      </a:lvl7pPr>
      <a:lvl8pPr marL="1371600" algn="l" rtl="0" eaLnBrk="1" fontAlgn="base" hangingPunct="1">
        <a:spcBef>
          <a:spcPct val="0"/>
        </a:spcBef>
        <a:spcAft>
          <a:spcPct val="0"/>
        </a:spcAft>
        <a:defRPr sz="2800">
          <a:solidFill>
            <a:schemeClr val="bg1"/>
          </a:solidFill>
          <a:latin typeface="Palatino Linotype" pitchFamily="18" charset="0"/>
        </a:defRPr>
      </a:lvl8pPr>
      <a:lvl9pPr marL="1828800" algn="l" rtl="0" eaLnBrk="1" fontAlgn="base" hangingPunct="1">
        <a:spcBef>
          <a:spcPct val="0"/>
        </a:spcBef>
        <a:spcAft>
          <a:spcPct val="0"/>
        </a:spcAft>
        <a:defRPr sz="2800">
          <a:solidFill>
            <a:schemeClr val="bg1"/>
          </a:solidFill>
          <a:latin typeface="Palatino Linotype" pitchFamily="18" charset="0"/>
        </a:defRPr>
      </a:lvl9pPr>
    </p:titleStyle>
    <p:bodyStyle>
      <a:lvl1pPr marL="0" indent="0" algn="l" rtl="0" eaLnBrk="1" fontAlgn="base" hangingPunct="1">
        <a:spcBef>
          <a:spcPct val="40000"/>
        </a:spcBef>
        <a:spcAft>
          <a:spcPct val="0"/>
        </a:spcAft>
        <a:buClr>
          <a:srgbClr val="6F6754"/>
        </a:buClr>
        <a:buSzPct val="125000"/>
        <a:buFont typeface="Arial Narrow" pitchFamily="34" charset="0"/>
        <a:buNone/>
        <a:defRPr sz="1800">
          <a:solidFill>
            <a:srgbClr val="6F6754"/>
          </a:solidFill>
          <a:latin typeface="Arial Narrow" pitchFamily="34" charset="0"/>
          <a:ea typeface="+mn-ea"/>
          <a:cs typeface="+mn-cs"/>
        </a:defRPr>
      </a:lvl1pPr>
      <a:lvl2pPr marL="0" indent="0" algn="ctr" rtl="0" eaLnBrk="1" fontAlgn="base" hangingPunct="1">
        <a:spcBef>
          <a:spcPct val="20000"/>
        </a:spcBef>
        <a:spcAft>
          <a:spcPct val="0"/>
        </a:spcAft>
        <a:buClr>
          <a:srgbClr val="6F6754"/>
        </a:buClr>
        <a:buFont typeface="Arial Narrow" pitchFamily="34" charset="0"/>
        <a:buNone/>
        <a:defRPr sz="1800" b="1">
          <a:solidFill>
            <a:srgbClr val="6F6754"/>
          </a:solidFill>
          <a:latin typeface="Arial Narrow" pitchFamily="34" charset="0"/>
        </a:defRPr>
      </a:lvl2pPr>
      <a:lvl3pPr marL="212725" indent="-212725" algn="l" rtl="0" eaLnBrk="1" fontAlgn="base" hangingPunct="1">
        <a:spcBef>
          <a:spcPct val="20000"/>
        </a:spcBef>
        <a:spcAft>
          <a:spcPct val="0"/>
        </a:spcAft>
        <a:buClr>
          <a:srgbClr val="6F6754"/>
        </a:buClr>
        <a:buSzPct val="125000"/>
        <a:buFont typeface="Arial Narrow" panose="020B0606020202030204" pitchFamily="34" charset="0"/>
        <a:buChar char="»"/>
        <a:defRPr sz="1800">
          <a:solidFill>
            <a:srgbClr val="6F6754"/>
          </a:solidFill>
          <a:latin typeface="Arial Narrow" pitchFamily="34" charset="0"/>
        </a:defRPr>
      </a:lvl3pPr>
      <a:lvl4pPr marL="458788" indent="-193675" algn="l" rtl="0" eaLnBrk="1" fontAlgn="base" hangingPunct="1">
        <a:spcBef>
          <a:spcPct val="20000"/>
        </a:spcBef>
        <a:spcAft>
          <a:spcPct val="0"/>
        </a:spcAft>
        <a:buClr>
          <a:srgbClr val="6F6754"/>
        </a:buClr>
        <a:buSzPct val="125000"/>
        <a:buFont typeface="Arial Narrow" panose="020B0606020202030204" pitchFamily="34" charset="0"/>
        <a:buChar char="›"/>
        <a:defRPr sz="1800">
          <a:solidFill>
            <a:srgbClr val="6F6754"/>
          </a:solidFill>
          <a:latin typeface="Arial Narrow" pitchFamily="34" charset="0"/>
        </a:defRPr>
      </a:lvl4pPr>
      <a:lvl5pPr marL="747713" indent="-207963" algn="l" rtl="0" eaLnBrk="1" fontAlgn="base" hangingPunct="1">
        <a:spcBef>
          <a:spcPct val="20000"/>
        </a:spcBef>
        <a:spcAft>
          <a:spcPct val="0"/>
        </a:spcAft>
        <a:buClr>
          <a:srgbClr val="6F6754"/>
        </a:buClr>
        <a:buSzPct val="125000"/>
        <a:buFont typeface="Arial" panose="020B0604020202020204" pitchFamily="34" charset="0"/>
        <a:buChar char="•"/>
        <a:defRPr sz="1800">
          <a:solidFill>
            <a:srgbClr val="6F6754"/>
          </a:solidFill>
          <a:latin typeface="Arial Narrow" pitchFamily="34" charset="0"/>
        </a:defRPr>
      </a:lvl5pPr>
      <a:lvl6pPr marL="1701800" indent="-207963" algn="l" rtl="0" eaLnBrk="1" fontAlgn="base" hangingPunct="1">
        <a:spcBef>
          <a:spcPct val="20000"/>
        </a:spcBef>
        <a:spcAft>
          <a:spcPct val="0"/>
        </a:spcAft>
        <a:buChar char="»"/>
        <a:defRPr>
          <a:solidFill>
            <a:schemeClr val="tx1"/>
          </a:solidFill>
          <a:latin typeface="+mn-lt"/>
        </a:defRPr>
      </a:lvl6pPr>
      <a:lvl7pPr marL="2159000" indent="-207963" algn="l" rtl="0" eaLnBrk="1" fontAlgn="base" hangingPunct="1">
        <a:spcBef>
          <a:spcPct val="20000"/>
        </a:spcBef>
        <a:spcAft>
          <a:spcPct val="0"/>
        </a:spcAft>
        <a:buChar char="»"/>
        <a:defRPr>
          <a:solidFill>
            <a:schemeClr val="tx1"/>
          </a:solidFill>
          <a:latin typeface="+mn-lt"/>
        </a:defRPr>
      </a:lvl7pPr>
      <a:lvl8pPr marL="2616200" indent="-207963" algn="l" rtl="0" eaLnBrk="1" fontAlgn="base" hangingPunct="1">
        <a:spcBef>
          <a:spcPct val="20000"/>
        </a:spcBef>
        <a:spcAft>
          <a:spcPct val="0"/>
        </a:spcAft>
        <a:buChar char="»"/>
        <a:defRPr>
          <a:solidFill>
            <a:schemeClr val="tx1"/>
          </a:solidFill>
          <a:latin typeface="+mn-lt"/>
        </a:defRPr>
      </a:lvl8pPr>
      <a:lvl9pPr marL="3073400" indent="-207963"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2.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2.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2.xml" />
</Relationships>
</file>

<file path=ppt/slides/_rels/slide13.xml.rels>&#65279;<?xml version="1.0" encoding="UTF-8" standalone="yes"?>
<Relationships xmlns="http://schemas.openxmlformats.org/package/2006/relationships">
  <Relationship Id="rId2" Type="http://schemas.openxmlformats.org/officeDocument/2006/relationships/notesSlide" Target="../notesSlides/notesSlide13.xml" />
  <Relationship Id="rId1" Type="http://schemas.openxmlformats.org/officeDocument/2006/relationships/slideLayout" Target="../slideLayouts/slideLayout2.xml" />
</Relationships>
</file>

<file path=ppt/slides/_rels/slide14.xml.rels>&#65279;<?xml version="1.0" encoding="UTF-8" standalone="yes"?>
<Relationships xmlns="http://schemas.openxmlformats.org/package/2006/relationships">
  <Relationship Id="rId2" Type="http://schemas.openxmlformats.org/officeDocument/2006/relationships/notesSlide" Target="../notesSlides/notesSlide14.xml" />
  <Relationship Id="rId1" Type="http://schemas.openxmlformats.org/officeDocument/2006/relationships/slideLayout" Target="../slideLayouts/slideLayout1.xml" />
</Relationships>
</file>

<file path=ppt/slides/_rels/slide15.xml.rels>&#65279;<?xml version="1.0" encoding="UTF-8" standalone="yes"?>
<Relationships xmlns="http://schemas.openxmlformats.org/package/2006/relationships">
  <Relationship Id="rId2" Type="http://schemas.openxmlformats.org/officeDocument/2006/relationships/notesSlide" Target="../notesSlides/notesSlide15.xml" />
  <Relationship Id="rId1" Type="http://schemas.openxmlformats.org/officeDocument/2006/relationships/slideLayout" Target="../slideLayouts/slideLayout2.xml" />
</Relationships>
</file>

<file path=ppt/slides/_rels/slide16.xml.rels>&#65279;<?xml version="1.0" encoding="UTF-8" standalone="yes"?>
<Relationships xmlns="http://schemas.openxmlformats.org/package/2006/relationships">
  <Relationship Id="rId2" Type="http://schemas.openxmlformats.org/officeDocument/2006/relationships/notesSlide" Target="../notesSlides/notesSlide16.xml" />
  <Relationship Id="rId1" Type="http://schemas.openxmlformats.org/officeDocument/2006/relationships/slideLayout" Target="../slideLayouts/slideLayout2.xml" />
</Relationships>
</file>

<file path=ppt/slides/_rels/slide17.xml.rels>&#65279;<?xml version="1.0" encoding="UTF-8" standalone="yes"?>
<Relationships xmlns="http://schemas.openxmlformats.org/package/2006/relationships">
  <Relationship Id="rId2" Type="http://schemas.openxmlformats.org/officeDocument/2006/relationships/notesSlide" Target="../notesSlides/notesSlide17.xml" />
  <Relationship Id="rId1" Type="http://schemas.openxmlformats.org/officeDocument/2006/relationships/slideLayout" Target="../slideLayouts/slideLayout2.xml" />
</Relationships>
</file>

<file path=ppt/slides/_rels/slide18.xml.rels>&#65279;<?xml version="1.0" encoding="UTF-8" standalone="yes"?>
<Relationships xmlns="http://schemas.openxmlformats.org/package/2006/relationships">
  <Relationship Id="rId2" Type="http://schemas.openxmlformats.org/officeDocument/2006/relationships/notesSlide" Target="../notesSlides/notesSlide18.xml" />
  <Relationship Id="rId1" Type="http://schemas.openxmlformats.org/officeDocument/2006/relationships/slideLayout" Target="../slideLayouts/slideLayout2.xml" />
</Relationships>
</file>

<file path=ppt/slides/_rels/slide19.xml.rels>&#65279;<?xml version="1.0" encoding="UTF-8" standalone="yes"?>
<Relationships xmlns="http://schemas.openxmlformats.org/package/2006/relationships">
  <Relationship Id="rId2" Type="http://schemas.openxmlformats.org/officeDocument/2006/relationships/notesSlide" Target="../notesSlides/notesSlide19.xml" />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2.xml" />
</Relationships>
</file>

<file path=ppt/slides/_rels/slide20.xml.rels>&#65279;<?xml version="1.0" encoding="UTF-8" standalone="yes"?>
<Relationships xmlns="http://schemas.openxmlformats.org/package/2006/relationships">
  <Relationship Id="rId2" Type="http://schemas.openxmlformats.org/officeDocument/2006/relationships/notesSlide" Target="../notesSlides/notesSlide20.xml" />
  <Relationship Id="rId1" Type="http://schemas.openxmlformats.org/officeDocument/2006/relationships/slideLayout" Target="../slideLayouts/slideLayout2.xml" />
</Relationships>
</file>

<file path=ppt/slides/_rels/slide21.xml.rels>&#65279;<?xml version="1.0" encoding="UTF-8" standalone="yes"?>
<Relationships xmlns="http://schemas.openxmlformats.org/package/2006/relationships">
  <Relationship Id="rId2" Type="http://schemas.openxmlformats.org/officeDocument/2006/relationships/notesSlide" Target="../notesSlides/notesSlide21.xml" />
  <Relationship Id="rId1" Type="http://schemas.openxmlformats.org/officeDocument/2006/relationships/slideLayout" Target="../slideLayouts/slideLayout2.xml" />
</Relationships>
</file>

<file path=ppt/slides/_rels/slide22.xml.rels>&#65279;<?xml version="1.0" encoding="UTF-8" standalone="yes"?>
<Relationships xmlns="http://schemas.openxmlformats.org/package/2006/relationships">
  <Relationship Id="rId2" Type="http://schemas.openxmlformats.org/officeDocument/2006/relationships/notesSlide" Target="../notesSlides/notesSlide22.xml" />
  <Relationship Id="rId1" Type="http://schemas.openxmlformats.org/officeDocument/2006/relationships/slideLayout" Target="../slideLayouts/slideLayout4.xml" />
</Relationships>
</file>

<file path=ppt/slides/_rels/slide23.xml.rels>&#65279;<?xml version="1.0" encoding="UTF-8" standalone="yes"?>
<Relationships xmlns="http://schemas.openxmlformats.org/package/2006/relationships">
  <Relationship Id="rId2" Type="http://schemas.openxmlformats.org/officeDocument/2006/relationships/notesSlide" Target="../notesSlides/notesSlide23.xml" />
  <Relationship Id="rId1" Type="http://schemas.openxmlformats.org/officeDocument/2006/relationships/slideLayout" Target="../slideLayouts/slideLayout2.xml" />
</Relationships>
</file>

<file path=ppt/slides/_rels/slide24.xml.rels>&#65279;<?xml version="1.0" encoding="UTF-8" standalone="yes"?>
<Relationships xmlns="http://schemas.openxmlformats.org/package/2006/relationships">
  <Relationship Id="rId2" Type="http://schemas.openxmlformats.org/officeDocument/2006/relationships/notesSlide" Target="../notesSlides/notesSlide24.xml" />
  <Relationship Id="rId1" Type="http://schemas.openxmlformats.org/officeDocument/2006/relationships/slideLayout" Target="../slideLayouts/slideLayout1.xml" />
</Relationships>
</file>

<file path=ppt/slides/_rels/slide25.xml.rels>&#65279;<?xml version="1.0" encoding="UTF-8" standalone="yes"?>
<Relationships xmlns="http://schemas.openxmlformats.org/package/2006/relationships">
  <Relationship Id="rId2" Type="http://schemas.openxmlformats.org/officeDocument/2006/relationships/notesSlide" Target="../notesSlides/notesSlide25.xml" />
  <Relationship Id="rId1" Type="http://schemas.openxmlformats.org/officeDocument/2006/relationships/slideLayout" Target="../slideLayouts/slideLayout2.xml" />
</Relationships>
</file>

<file path=ppt/slides/_rels/slide26.xml.rels>&#65279;<?xml version="1.0" encoding="UTF-8" standalone="yes"?>
<Relationships xmlns="http://schemas.openxmlformats.org/package/2006/relationships">
  <Relationship Id="rId2" Type="http://schemas.openxmlformats.org/officeDocument/2006/relationships/notesSlide" Target="../notesSlides/notesSlide26.xml" />
  <Relationship Id="rId1" Type="http://schemas.openxmlformats.org/officeDocument/2006/relationships/slideLayout" Target="../slideLayouts/slideLayout2.xml" />
</Relationships>
</file>

<file path=ppt/slides/_rels/slide27.xml.rels>&#65279;<?xml version="1.0" encoding="UTF-8" standalone="yes"?>
<Relationships xmlns="http://schemas.openxmlformats.org/package/2006/relationships">
  <Relationship Id="rId2" Type="http://schemas.openxmlformats.org/officeDocument/2006/relationships/notesSlide" Target="../notesSlides/notesSlide27.xml" />
  <Relationship Id="rId1" Type="http://schemas.openxmlformats.org/officeDocument/2006/relationships/slideLayout" Target="../slideLayouts/slideLayout1.xml" />
</Relationships>
</file>

<file path=ppt/slides/_rels/slide28.xml.rels>&#65279;<?xml version="1.0" encoding="UTF-8" standalone="yes"?>
<Relationships xmlns="http://schemas.openxmlformats.org/package/2006/relationships">
  <Relationship Id="rId2" Type="http://schemas.openxmlformats.org/officeDocument/2006/relationships/notesSlide" Target="../notesSlides/notesSlide28.xml" />
  <Relationship Id="rId1" Type="http://schemas.openxmlformats.org/officeDocument/2006/relationships/slideLayout" Target="../slideLayouts/slideLayout2.xml" />
</Relationships>
</file>

<file path=ppt/slides/_rels/slide29.xml.rels>&#65279;<?xml version="1.0" encoding="UTF-8" standalone="yes"?>
<Relationships xmlns="http://schemas.openxmlformats.org/package/2006/relationships">
  <Relationship Id="rId2" Type="http://schemas.openxmlformats.org/officeDocument/2006/relationships/notesSlide" Target="../notesSlides/notesSlide29.xml" />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2" Type="http://schemas.openxmlformats.org/officeDocument/2006/relationships/notesSlide" Target="../notesSlides/notesSlide3.xml" />
  <Relationship Id="rId1" Type="http://schemas.openxmlformats.org/officeDocument/2006/relationships/slideLayout" Target="../slideLayouts/slideLayout1.xml" />
</Relationships>
</file>

<file path=ppt/slides/_rels/slide30.xml.rels>&#65279;<?xml version="1.0" encoding="UTF-8" standalone="yes"?>
<Relationships xmlns="http://schemas.openxmlformats.org/package/2006/relationships">
  <Relationship Id="rId2" Type="http://schemas.openxmlformats.org/officeDocument/2006/relationships/notesSlide" Target="../notesSlides/notesSlide30.xml" />
  <Relationship Id="rId1" Type="http://schemas.openxmlformats.org/officeDocument/2006/relationships/slideLayout" Target="../slideLayouts/slideLayout2.xml" />
</Relationships>
</file>

<file path=ppt/slides/_rels/slide31.xml.rels>&#65279;<?xml version="1.0" encoding="UTF-8" standalone="yes"?>
<Relationships xmlns="http://schemas.openxmlformats.org/package/2006/relationships">
  <Relationship Id="rId3" Type="http://schemas.openxmlformats.org/officeDocument/2006/relationships/hyperlink" Target="http://www.naic.org/documents/committees_b_rftf_namr_sg_exposure_revised_draft_proposed_revisions_mcpna_model_act.pdf" TargetMode="External" />
  <Relationship Id="rId2" Type="http://schemas.openxmlformats.org/officeDocument/2006/relationships/notesSlide" Target="../notesSlides/notesSlide31.xml" />
  <Relationship Id="rId1" Type="http://schemas.openxmlformats.org/officeDocument/2006/relationships/slideLayout" Target="../slideLayouts/slideLayout2.xml" />
</Relationships>
</file>

<file path=ppt/slides/_rels/slide32.xml.rels>&#65279;<?xml version="1.0" encoding="UTF-8" standalone="yes"?>
<Relationships xmlns="http://schemas.openxmlformats.org/package/2006/relationships">
  <Relationship Id="rId2" Type="http://schemas.openxmlformats.org/officeDocument/2006/relationships/notesSlide" Target="../notesSlides/notesSlide32.xml" />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2.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2.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2.xml" />
</Relationships>
</file>

<file path=ppt/slides/_rels/slide7.xml.rels>&#65279;<?xml version="1.0" encoding="UTF-8" standalone="yes"?>
<Relationships xmlns="http://schemas.openxmlformats.org/package/2006/relationships">
  <Relationship Id="rId2" Type="http://schemas.openxmlformats.org/officeDocument/2006/relationships/notesSlide" Target="../notesSlides/notesSlide7.xml" />
  <Relationship Id="rId1" Type="http://schemas.openxmlformats.org/officeDocument/2006/relationships/slideLayout" Target="../slideLayouts/slideLayout1.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2.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1200"/>
            <a:ext cx="7543800" cy="2517775"/>
          </a:xfrm>
        </p:spPr>
        <p:txBody>
          <a:bodyPr/>
          <a:lstStyle/>
          <a:p>
            <a:r>
              <a:rPr lang="en-US" sz="4400" dirty="0" smtClean="0"/>
              <a:t/>
            </a:r>
            <a:br>
              <a:rPr lang="en-US" sz="4400" dirty="0" smtClean="0"/>
            </a:br>
            <a:r>
              <a:rPr lang="en-US" sz="4400" dirty="0"/>
              <a:t/>
            </a:r>
            <a:br>
              <a:rPr lang="en-US" sz="4400" dirty="0"/>
            </a:br>
            <a:r>
              <a:rPr lang="en-US" sz="4400" dirty="0" smtClean="0"/>
              <a:t>In or Out:  Network </a:t>
            </a:r>
            <a:br>
              <a:rPr lang="en-US" sz="4400" dirty="0" smtClean="0"/>
            </a:br>
            <a:r>
              <a:rPr lang="en-US" sz="4400" dirty="0" smtClean="0"/>
              <a:t>Adequacy Regulation and Out-of-Network Litigation</a:t>
            </a:r>
            <a:endParaRPr lang="en-US" sz="4400" dirty="0"/>
          </a:p>
        </p:txBody>
      </p:sp>
      <p:sp>
        <p:nvSpPr>
          <p:cNvPr id="4" name="Subtitle 3"/>
          <p:cNvSpPr>
            <a:spLocks noGrp="1"/>
          </p:cNvSpPr>
          <p:nvPr>
            <p:ph type="subTitle" idx="1"/>
          </p:nvPr>
        </p:nvSpPr>
        <p:spPr>
          <a:xfrm>
            <a:off x="685800" y="4572000"/>
            <a:ext cx="6461760" cy="1524000"/>
          </a:xfrm>
        </p:spPr>
        <p:txBody>
          <a:bodyPr>
            <a:normAutofit/>
          </a:bodyPr>
          <a:lstStyle/>
          <a:p>
            <a:r>
              <a:rPr lang="en-US" dirty="0" smtClean="0"/>
              <a:t>Dan Mulligan – MedAssets </a:t>
            </a:r>
          </a:p>
          <a:p>
            <a:r>
              <a:rPr lang="en-US" dirty="0" smtClean="0"/>
              <a:t>Brian R. Stimson –Alston &amp; Bird LLP</a:t>
            </a:r>
          </a:p>
          <a:p>
            <a:r>
              <a:rPr lang="en-US" dirty="0" smtClean="0"/>
              <a:t>AHLA Physicians and Hospital Law Institute</a:t>
            </a:r>
          </a:p>
          <a:p>
            <a:r>
              <a:rPr lang="en-US" dirty="0" smtClean="0"/>
              <a:t>Austin, TX - February 9, 2016</a:t>
            </a:r>
          </a:p>
        </p:txBody>
      </p:sp>
      <p:sp>
        <p:nvSpPr>
          <p:cNvPr id="3" name="Footer Placeholder 2"/>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4220328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 Network Adequacy Reform</a:t>
            </a:r>
            <a:endParaRPr lang="en-US" u="sng" dirty="0"/>
          </a:p>
        </p:txBody>
      </p:sp>
      <p:sp>
        <p:nvSpPr>
          <p:cNvPr id="3" name="Content Placeholder 2"/>
          <p:cNvSpPr>
            <a:spLocks noGrp="1"/>
          </p:cNvSpPr>
          <p:nvPr>
            <p:ph idx="1"/>
          </p:nvPr>
        </p:nvSpPr>
        <p:spPr>
          <a:xfrm>
            <a:off x="457200" y="1417638"/>
            <a:ext cx="7620000" cy="4983162"/>
          </a:xfrm>
        </p:spPr>
        <p:txBody>
          <a:bodyPr>
            <a:normAutofit/>
          </a:bodyPr>
          <a:lstStyle/>
          <a:p>
            <a:pPr algn="just"/>
            <a:r>
              <a:rPr lang="en-US" u="sng" dirty="0" smtClean="0">
                <a:latin typeface="+mn-lt"/>
              </a:rPr>
              <a:t>Special Enrollment Periods (SEPs)</a:t>
            </a:r>
            <a:r>
              <a:rPr lang="en-US" baseline="30000" dirty="0" smtClean="0">
                <a:latin typeface="+mn-lt"/>
              </a:rPr>
              <a:t>8</a:t>
            </a:r>
            <a:endParaRPr lang="en-US" dirty="0" smtClean="0">
              <a:latin typeface="+mn-lt"/>
            </a:endParaRPr>
          </a:p>
          <a:p>
            <a:pPr lvl="1" algn="just"/>
            <a:r>
              <a:rPr lang="en-US" dirty="0" smtClean="0">
                <a:latin typeface="+mn-lt"/>
              </a:rPr>
              <a:t>CMS will establish a SEP if it determines “that changes to an MA plan’s provider network that occur outside the course of routine contract initiation and renewal cycles are considered significant based on the affect or potential to affect current plan enrollees.”</a:t>
            </a:r>
          </a:p>
          <a:p>
            <a:pPr algn="just"/>
            <a:r>
              <a:rPr lang="en-US" u="sng" dirty="0" smtClean="0">
                <a:latin typeface="+mn-lt"/>
              </a:rPr>
              <a:t>CMS will look closely at qualitative factors in 2016</a:t>
            </a:r>
            <a:r>
              <a:rPr lang="en-US" baseline="30000" dirty="0" smtClean="0">
                <a:latin typeface="+mn-lt"/>
              </a:rPr>
              <a:t>9</a:t>
            </a:r>
          </a:p>
          <a:p>
            <a:pPr lvl="1" algn="just"/>
            <a:r>
              <a:rPr lang="en-US" dirty="0" smtClean="0">
                <a:latin typeface="+mn-lt"/>
              </a:rPr>
              <a:t>Only providers with availability can be used to meet criteria.</a:t>
            </a:r>
          </a:p>
          <a:p>
            <a:pPr lvl="1" algn="just"/>
            <a:r>
              <a:rPr lang="en-US" dirty="0" smtClean="0">
                <a:latin typeface="+mn-lt"/>
              </a:rPr>
              <a:t>MAOs must establish and maintain a process that enables them to assess, on a timely basis, the true availability of providers.</a:t>
            </a:r>
          </a:p>
          <a:p>
            <a:pPr lvl="1" algn="just"/>
            <a:r>
              <a:rPr lang="en-US" dirty="0" smtClean="0">
                <a:latin typeface="+mn-lt"/>
              </a:rPr>
              <a:t>MAOs must update their online directories in real-time and communicate with providers monthly regarding network status.</a:t>
            </a:r>
          </a:p>
          <a:p>
            <a:pPr lvl="1" algn="just"/>
            <a:r>
              <a:rPr lang="en-US" dirty="0" smtClean="0">
                <a:latin typeface="+mn-lt"/>
              </a:rPr>
              <a:t>CMS is initiating a three-pronged approach to enforcement:  (1) direct monitoring, (2) new audit protocol, and (3) compliance or enforcement actions.</a:t>
            </a:r>
          </a:p>
          <a:p>
            <a:pPr algn="just"/>
            <a:endParaRPr lang="en-US" dirty="0" smtClean="0"/>
          </a:p>
          <a:p>
            <a:pPr lvl="2" algn="just"/>
            <a:endParaRPr lang="en-US" dirty="0" smtClean="0"/>
          </a:p>
          <a:p>
            <a:pPr lvl="1" algn="just"/>
            <a:endParaRPr lang="en-US" dirty="0"/>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963705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 Out-of-Network Rules</a:t>
            </a:r>
            <a:endParaRPr lang="en-US" u="sng" dirty="0"/>
          </a:p>
        </p:txBody>
      </p:sp>
      <p:sp>
        <p:nvSpPr>
          <p:cNvPr id="3" name="Content Placeholder 2"/>
          <p:cNvSpPr>
            <a:spLocks noGrp="1"/>
          </p:cNvSpPr>
          <p:nvPr>
            <p:ph idx="1"/>
          </p:nvPr>
        </p:nvSpPr>
        <p:spPr>
          <a:xfrm>
            <a:off x="457200" y="1443038"/>
            <a:ext cx="7620000" cy="4800600"/>
          </a:xfrm>
        </p:spPr>
        <p:txBody>
          <a:bodyPr>
            <a:normAutofit/>
          </a:bodyPr>
          <a:lstStyle/>
          <a:p>
            <a:r>
              <a:rPr lang="en-US" dirty="0" smtClean="0">
                <a:latin typeface="+mn-lt"/>
              </a:rPr>
              <a:t>If the MAO has </a:t>
            </a:r>
            <a:r>
              <a:rPr lang="en-US" dirty="0">
                <a:latin typeface="+mn-lt"/>
              </a:rPr>
              <a:t>not contracted with a provider, then </a:t>
            </a:r>
            <a:r>
              <a:rPr lang="en-US" dirty="0" smtClean="0">
                <a:latin typeface="+mn-lt"/>
              </a:rPr>
              <a:t>it pays </a:t>
            </a:r>
            <a:r>
              <a:rPr lang="en-US" dirty="0">
                <a:latin typeface="+mn-lt"/>
              </a:rPr>
              <a:t>what original Medicare would pay.  42 C.F.R. §§ 422.100(b)(2), 422.216(a)(2</a:t>
            </a:r>
            <a:r>
              <a:rPr lang="en-US" dirty="0" smtClean="0">
                <a:latin typeface="+mn-lt"/>
              </a:rPr>
              <a:t>).  The non-contract </a:t>
            </a:r>
            <a:r>
              <a:rPr lang="en-US" dirty="0">
                <a:latin typeface="+mn-lt"/>
              </a:rPr>
              <a:t>provider must accept </a:t>
            </a:r>
            <a:r>
              <a:rPr lang="en-US" dirty="0" smtClean="0">
                <a:latin typeface="+mn-lt"/>
              </a:rPr>
              <a:t>that amount </a:t>
            </a:r>
            <a:r>
              <a:rPr lang="en-US" dirty="0">
                <a:latin typeface="+mn-lt"/>
              </a:rPr>
              <a:t>as payment in full.  42 C.F.R. § 422.214(a)(1</a:t>
            </a:r>
            <a:r>
              <a:rPr lang="en-US" dirty="0" smtClean="0">
                <a:latin typeface="+mn-lt"/>
              </a:rPr>
              <a:t>).</a:t>
            </a:r>
          </a:p>
          <a:p>
            <a:r>
              <a:rPr lang="en-US" dirty="0" smtClean="0">
                <a:latin typeface="+mn-lt"/>
              </a:rPr>
              <a:t>In any dispute, a threshold issue is whether the non-contract provider’s claims are ones “arising under” the Medicare Act.</a:t>
            </a:r>
          </a:p>
          <a:p>
            <a:r>
              <a:rPr lang="en-US" dirty="0" smtClean="0">
                <a:latin typeface="+mn-lt"/>
              </a:rPr>
              <a:t>CMS regulations authorize non-contract provider to contest “MA organization determinations” regarding MA plan benefits through a four-level Medicare appeals process.</a:t>
            </a:r>
            <a:r>
              <a:rPr lang="en-US" baseline="30000" dirty="0" smtClean="0">
                <a:latin typeface="+mn-lt"/>
              </a:rPr>
              <a:t>10</a:t>
            </a:r>
            <a:r>
              <a:rPr lang="en-US" dirty="0" smtClean="0">
                <a:latin typeface="+mn-lt"/>
              </a:rPr>
              <a:t> </a:t>
            </a:r>
          </a:p>
          <a:p>
            <a:r>
              <a:rPr lang="en-US" dirty="0" smtClean="0">
                <a:latin typeface="+mn-lt"/>
              </a:rPr>
              <a:t>Once </a:t>
            </a:r>
            <a:r>
              <a:rPr lang="en-US" dirty="0">
                <a:latin typeface="+mn-lt"/>
              </a:rPr>
              <a:t>the four levels of the appeals process are </a:t>
            </a:r>
            <a:r>
              <a:rPr lang="en-US" dirty="0" smtClean="0">
                <a:latin typeface="+mn-lt"/>
              </a:rPr>
              <a:t>exhausted </a:t>
            </a:r>
            <a:r>
              <a:rPr lang="en-US" dirty="0">
                <a:latin typeface="+mn-lt"/>
              </a:rPr>
              <a:t>and the amount-in-controversy threshold </a:t>
            </a:r>
            <a:r>
              <a:rPr lang="en-US" dirty="0" smtClean="0">
                <a:latin typeface="+mn-lt"/>
              </a:rPr>
              <a:t>is </a:t>
            </a:r>
            <a:r>
              <a:rPr lang="en-US" dirty="0">
                <a:latin typeface="+mn-lt"/>
              </a:rPr>
              <a:t>met, “any party” may obtain judicial review by suing the Secretary of HHS in federal district </a:t>
            </a:r>
            <a:r>
              <a:rPr lang="en-US" dirty="0" smtClean="0">
                <a:latin typeface="+mn-lt"/>
              </a:rPr>
              <a:t>court.</a:t>
            </a:r>
            <a:r>
              <a:rPr lang="en-US" baseline="30000" dirty="0" smtClean="0">
                <a:latin typeface="+mn-lt"/>
              </a:rPr>
              <a:t>11</a:t>
            </a:r>
          </a:p>
          <a:p>
            <a:endParaRPr lang="en-US" baseline="30000" dirty="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693804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 Out-of-Network Rules</a:t>
            </a:r>
            <a:endParaRPr lang="en-US" u="sng" dirty="0"/>
          </a:p>
        </p:txBody>
      </p:sp>
      <p:sp>
        <p:nvSpPr>
          <p:cNvPr id="3" name="Content Placeholder 2"/>
          <p:cNvSpPr>
            <a:spLocks noGrp="1"/>
          </p:cNvSpPr>
          <p:nvPr>
            <p:ph idx="1"/>
          </p:nvPr>
        </p:nvSpPr>
        <p:spPr>
          <a:xfrm>
            <a:off x="457200" y="1417638"/>
            <a:ext cx="7620000" cy="4983162"/>
          </a:xfrm>
        </p:spPr>
        <p:txBody>
          <a:bodyPr>
            <a:normAutofit lnSpcReduction="10000"/>
          </a:bodyPr>
          <a:lstStyle/>
          <a:p>
            <a:pPr algn="just"/>
            <a:r>
              <a:rPr lang="en-US" dirty="0" smtClean="0">
                <a:latin typeface="+mn-lt"/>
              </a:rPr>
              <a:t>Federal courts split on whether providers’ state common law claims against MAOs arise under the Medicare Act, and are thus subject to the administrative process.  Federal courts also split on who has jurisdiction to decide the issue.</a:t>
            </a:r>
          </a:p>
          <a:p>
            <a:pPr marL="114300" indent="0">
              <a:buNone/>
            </a:pPr>
            <a:endParaRPr lang="en-US" baseline="30000" dirty="0">
              <a:latin typeface="+mn-lt"/>
            </a:endParaRPr>
          </a:p>
          <a:p>
            <a:r>
              <a:rPr lang="en-US" i="1" dirty="0" smtClean="0">
                <a:latin typeface="+mn-lt"/>
              </a:rPr>
              <a:t>MHA LLC v. HealthFirst, Inc.</a:t>
            </a:r>
            <a:r>
              <a:rPr lang="en-US" dirty="0" smtClean="0">
                <a:latin typeface="+mn-lt"/>
              </a:rPr>
              <a:t>, No. 15-1715, 2015 WL 7253669 (3d Cir. Nov. 17, 2015)</a:t>
            </a:r>
          </a:p>
          <a:p>
            <a:pPr lvl="1"/>
            <a:r>
              <a:rPr lang="en-US" dirty="0" smtClean="0">
                <a:latin typeface="+mn-lt"/>
              </a:rPr>
              <a:t>Non-contract provider sued MAO for unjust enrichment and implied contract based on coverage and timely filing denials.</a:t>
            </a:r>
          </a:p>
          <a:p>
            <a:pPr lvl="1"/>
            <a:r>
              <a:rPr lang="en-US" dirty="0" smtClean="0">
                <a:latin typeface="+mn-lt"/>
              </a:rPr>
              <a:t>Third Circuit found no substantial federal question jurisdiction and remanded; did not address administrative exhaustion.</a:t>
            </a:r>
          </a:p>
          <a:p>
            <a:pPr lvl="1" algn="just"/>
            <a:r>
              <a:rPr lang="en-US" dirty="0" smtClean="0">
                <a:latin typeface="+mn-lt"/>
              </a:rPr>
              <a:t>Rejected </a:t>
            </a:r>
            <a:r>
              <a:rPr lang="en-US" i="1" dirty="0" smtClean="0">
                <a:latin typeface="+mn-lt"/>
              </a:rPr>
              <a:t>New York City Health and Hospitals Corporation v. WellCare of New York, Inc.</a:t>
            </a:r>
            <a:r>
              <a:rPr lang="en-US" dirty="0" smtClean="0">
                <a:latin typeface="+mn-lt"/>
              </a:rPr>
              <a:t>, 769 F.Supp.2d 250 (S.D.N.Y. 2011), in which the district court exercised jurisdiction but did not compel administrative exhaustion.</a:t>
            </a: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1134618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 Out-of-Network Rules</a:t>
            </a:r>
            <a:endParaRPr lang="en-US" u="sng" dirty="0"/>
          </a:p>
        </p:txBody>
      </p:sp>
      <p:sp>
        <p:nvSpPr>
          <p:cNvPr id="3" name="Content Placeholder 2"/>
          <p:cNvSpPr>
            <a:spLocks noGrp="1"/>
          </p:cNvSpPr>
          <p:nvPr>
            <p:ph idx="1"/>
          </p:nvPr>
        </p:nvSpPr>
        <p:spPr>
          <a:xfrm>
            <a:off x="457200" y="1417638"/>
            <a:ext cx="7620000" cy="4983162"/>
          </a:xfrm>
        </p:spPr>
        <p:txBody>
          <a:bodyPr>
            <a:normAutofit/>
          </a:bodyPr>
          <a:lstStyle/>
          <a:p>
            <a:r>
              <a:rPr lang="en-US" i="1" dirty="0" smtClean="0">
                <a:latin typeface="+mn-lt"/>
              </a:rPr>
              <a:t>Ohio State Chiropractic Ass’n v. Humana Health Plan, Inc.</a:t>
            </a:r>
            <a:r>
              <a:rPr lang="en-US" dirty="0" smtClean="0">
                <a:latin typeface="+mn-lt"/>
              </a:rPr>
              <a:t>, No. No. 5:14cv2313, 2015 350391 (N.D. Ohio Jan. 23, 2015)</a:t>
            </a:r>
          </a:p>
          <a:p>
            <a:pPr lvl="1"/>
            <a:r>
              <a:rPr lang="en-US" dirty="0" smtClean="0">
                <a:latin typeface="+mn-lt"/>
              </a:rPr>
              <a:t>MAO recouped alleged overpayments from providers by reducing subsequent payments to them.</a:t>
            </a:r>
          </a:p>
          <a:p>
            <a:pPr lvl="1"/>
            <a:r>
              <a:rPr lang="en-US" dirty="0" smtClean="0">
                <a:latin typeface="+mn-lt"/>
              </a:rPr>
              <a:t>Providers sued MAO in state court for breach of implied contract; MAO removed under federal officer theory of jurisdiction.</a:t>
            </a:r>
          </a:p>
          <a:p>
            <a:pPr lvl="1"/>
            <a:r>
              <a:rPr lang="en-US" dirty="0" smtClean="0">
                <a:latin typeface="+mn-lt"/>
              </a:rPr>
              <a:t>District court found that providers’ action was “inexorably intertwined” with claim for Medicare benefits, and therefore arose under the Medicare Act, because any resolution of MAO’s recoupment rights would affect the MA plan’s future estimated medical expenses (and, by extension, the Government’s finances and future premiums for MA members).  </a:t>
            </a:r>
          </a:p>
          <a:p>
            <a:pPr lvl="1"/>
            <a:r>
              <a:rPr lang="en-US" dirty="0" smtClean="0">
                <a:latin typeface="+mn-lt"/>
              </a:rPr>
              <a:t>Providers appealed order compelling administrative exhaustion to Sixth Circuit; DOJ/HHS set to file amicus brief in coming weeks.</a:t>
            </a: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1883976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5000" dirty="0"/>
              <a:t>QHP Network Adequacy</a:t>
            </a:r>
          </a:p>
        </p:txBody>
      </p:sp>
      <p:sp>
        <p:nvSpPr>
          <p:cNvPr id="5" name="Subtitle 4"/>
          <p:cNvSpPr>
            <a:spLocks noGrp="1"/>
          </p:cNvSpPr>
          <p:nvPr>
            <p:ph type="subTitle" idx="1"/>
          </p:nvPr>
        </p:nvSpPr>
        <p:spPr/>
        <p:txBody>
          <a:bodyPr/>
          <a:lstStyle/>
          <a:p>
            <a:r>
              <a:rPr lang="en-US" i="1" dirty="0" smtClean="0"/>
              <a:t>Will the States adopt more aggressive reforms than what CMS has proposed? </a:t>
            </a:r>
            <a:endParaRPr lang="en-US" i="1" dirty="0"/>
          </a:p>
        </p:txBody>
      </p:sp>
      <p:sp>
        <p:nvSpPr>
          <p:cNvPr id="2" name="Footer Placeholder 1"/>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3489378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000" u="sng" dirty="0" smtClean="0"/>
              <a:t>QHP Network Adequacy Rules</a:t>
            </a:r>
            <a:endParaRPr lang="en-US" sz="4000" u="sng" dirty="0"/>
          </a:p>
        </p:txBody>
      </p:sp>
      <p:sp>
        <p:nvSpPr>
          <p:cNvPr id="3" name="Content Placeholder 2"/>
          <p:cNvSpPr>
            <a:spLocks noGrp="1"/>
          </p:cNvSpPr>
          <p:nvPr>
            <p:ph idx="1"/>
          </p:nvPr>
        </p:nvSpPr>
        <p:spPr>
          <a:xfrm>
            <a:off x="457200" y="1219200"/>
            <a:ext cx="7620000" cy="5181600"/>
          </a:xfrm>
        </p:spPr>
        <p:txBody>
          <a:bodyPr>
            <a:normAutofit fontScale="92500"/>
          </a:bodyPr>
          <a:lstStyle/>
          <a:p>
            <a:pPr algn="just"/>
            <a:r>
              <a:rPr lang="en-US" u="sng" dirty="0" smtClean="0">
                <a:latin typeface="+mn-lt"/>
              </a:rPr>
              <a:t>The federal standard is reasonable access</a:t>
            </a:r>
          </a:p>
          <a:p>
            <a:pPr lvl="1" algn="just"/>
            <a:r>
              <a:rPr lang="en-US" sz="1800" dirty="0" smtClean="0">
                <a:latin typeface="+mn-lt"/>
              </a:rPr>
              <a:t>QHP must “ensure a </a:t>
            </a:r>
            <a:r>
              <a:rPr lang="en-US" sz="1800" b="1" i="1" dirty="0" smtClean="0">
                <a:latin typeface="+mn-lt"/>
              </a:rPr>
              <a:t>sufficient choice of providers </a:t>
            </a:r>
            <a:r>
              <a:rPr lang="en-US" sz="1800" dirty="0" smtClean="0">
                <a:latin typeface="+mn-lt"/>
              </a:rPr>
              <a:t>… and provide information to enrollees and prospective enrollees on the availability of in-network and out-of-network providers.” </a:t>
            </a:r>
            <a:r>
              <a:rPr lang="en-US" sz="1800" dirty="0">
                <a:latin typeface="+mn-lt"/>
              </a:rPr>
              <a:t>42 U.S.C. §18031(c)(1)(B</a:t>
            </a:r>
            <a:r>
              <a:rPr lang="en-US" sz="1800" dirty="0" smtClean="0">
                <a:latin typeface="+mn-lt"/>
              </a:rPr>
              <a:t>) (emphasis added).</a:t>
            </a:r>
          </a:p>
          <a:p>
            <a:pPr lvl="1" algn="just"/>
            <a:r>
              <a:rPr lang="en-US" sz="1800" dirty="0" smtClean="0">
                <a:latin typeface="+mn-lt"/>
              </a:rPr>
              <a:t>Networks must be “</a:t>
            </a:r>
            <a:r>
              <a:rPr lang="en-US" sz="1800" b="1" i="1" dirty="0" smtClean="0">
                <a:latin typeface="+mn-lt"/>
              </a:rPr>
              <a:t>sufficient in number and type of providers</a:t>
            </a:r>
            <a:r>
              <a:rPr lang="en-US" sz="1800" dirty="0" smtClean="0">
                <a:latin typeface="+mn-lt"/>
              </a:rPr>
              <a:t>, including providers that specialize in mental health and substance abuse services, </a:t>
            </a:r>
            <a:r>
              <a:rPr lang="en-US" sz="1800" b="1" i="1" dirty="0" smtClean="0">
                <a:latin typeface="+mn-lt"/>
              </a:rPr>
              <a:t>to assure that all services will be accessible without unreasonable delay</a:t>
            </a:r>
            <a:r>
              <a:rPr lang="en-US" sz="1800" dirty="0" smtClean="0">
                <a:latin typeface="+mn-lt"/>
              </a:rPr>
              <a:t>.”  45 C.F.R. § 156.230(a)(2) (emphasis added).</a:t>
            </a:r>
          </a:p>
          <a:p>
            <a:pPr lvl="1" algn="just"/>
            <a:r>
              <a:rPr lang="en-US" sz="1800" dirty="0" smtClean="0">
                <a:latin typeface="+mn-lt"/>
              </a:rPr>
              <a:t>This standard allows exchanges “significant flexibility to apply this standard to QHPs in a matter appropriate to the State’s existing patterns of care … .”</a:t>
            </a:r>
            <a:r>
              <a:rPr lang="en-US" sz="1800" baseline="30000" dirty="0" smtClean="0">
                <a:latin typeface="+mn-lt"/>
              </a:rPr>
              <a:t>12</a:t>
            </a:r>
            <a:endParaRPr lang="en-US" sz="1800" dirty="0" smtClean="0">
              <a:latin typeface="+mn-lt"/>
            </a:endParaRPr>
          </a:p>
          <a:p>
            <a:pPr marL="342900" lvl="1" algn="just">
              <a:buClr>
                <a:schemeClr val="accent1"/>
              </a:buClr>
            </a:pPr>
            <a:r>
              <a:rPr lang="en-US" u="sng" dirty="0" smtClean="0">
                <a:latin typeface="+mn-lt"/>
              </a:rPr>
              <a:t>CMS assesses compliance when it certifies and recertifies QHPs</a:t>
            </a:r>
            <a:r>
              <a:rPr lang="en-US" sz="1800" baseline="30000" dirty="0" smtClean="0"/>
              <a:t>13</a:t>
            </a:r>
            <a:endParaRPr lang="en-US" u="sng" dirty="0" smtClean="0">
              <a:latin typeface="+mn-lt"/>
            </a:endParaRPr>
          </a:p>
          <a:p>
            <a:pPr lvl="1" algn="just"/>
            <a:r>
              <a:rPr lang="en-US" sz="1800" dirty="0" smtClean="0">
                <a:latin typeface="+mn-lt"/>
              </a:rPr>
              <a:t>During QHP certification and recertification, the federal government assesses “provider networks using a ‘reasonable access’ standard in order to identify networks that fail to provide access without unreasonable delay.”  </a:t>
            </a:r>
          </a:p>
          <a:p>
            <a:pPr lvl="1" algn="just"/>
            <a:r>
              <a:rPr lang="en-US" sz="1800" dirty="0" smtClean="0">
                <a:latin typeface="+mn-lt"/>
              </a:rPr>
              <a:t>CMS will consider justifications for why the standard is not met (consistent with CMS’ approach with MAOs).</a:t>
            </a:r>
          </a:p>
          <a:p>
            <a:endParaRPr lang="en-US" dirty="0"/>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3590487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000" u="sng" dirty="0" smtClean="0"/>
              <a:t>QHP Network Adequacy Rules</a:t>
            </a:r>
            <a:endParaRPr lang="en-US" sz="4000" u="sng" dirty="0"/>
          </a:p>
        </p:txBody>
      </p:sp>
      <p:sp>
        <p:nvSpPr>
          <p:cNvPr id="3" name="Content Placeholder 2"/>
          <p:cNvSpPr>
            <a:spLocks noGrp="1"/>
          </p:cNvSpPr>
          <p:nvPr>
            <p:ph idx="1"/>
          </p:nvPr>
        </p:nvSpPr>
        <p:spPr>
          <a:xfrm>
            <a:off x="457200" y="1219200"/>
            <a:ext cx="7620000" cy="5410200"/>
          </a:xfrm>
        </p:spPr>
        <p:txBody>
          <a:bodyPr>
            <a:normAutofit fontScale="55000" lnSpcReduction="20000"/>
          </a:bodyPr>
          <a:lstStyle/>
          <a:p>
            <a:pPr marL="342900" lvl="1" algn="just">
              <a:buClr>
                <a:schemeClr val="accent1"/>
              </a:buClr>
            </a:pPr>
            <a:r>
              <a:rPr lang="en-US" sz="4200" u="sng" dirty="0" smtClean="0">
                <a:latin typeface="+mn-lt"/>
              </a:rPr>
              <a:t>CMS is requiring up-to-date provider directories</a:t>
            </a:r>
            <a:r>
              <a:rPr lang="en-US" sz="4200" baseline="30000" dirty="0" smtClean="0">
                <a:latin typeface="+mn-lt"/>
              </a:rPr>
              <a:t>14</a:t>
            </a:r>
            <a:endParaRPr lang="en-US" sz="4200" u="sng" dirty="0" smtClean="0">
              <a:latin typeface="+mn-lt"/>
            </a:endParaRPr>
          </a:p>
          <a:p>
            <a:pPr lvl="1" algn="just"/>
            <a:r>
              <a:rPr lang="en-US" sz="4200" dirty="0" smtClean="0">
                <a:latin typeface="+mn-lt"/>
              </a:rPr>
              <a:t>Beginning in 2016, QHPs must make provider directories available to the Exchanges for publication online. </a:t>
            </a:r>
          </a:p>
          <a:p>
            <a:pPr lvl="1" algn="just"/>
            <a:r>
              <a:rPr lang="en-US" sz="4200" dirty="0" smtClean="0">
                <a:latin typeface="+mn-lt"/>
              </a:rPr>
              <a:t>“[A] QHP issuer must publish an </a:t>
            </a:r>
            <a:r>
              <a:rPr lang="en-US" sz="4200" b="1" i="1" dirty="0" smtClean="0">
                <a:latin typeface="+mn-lt"/>
              </a:rPr>
              <a:t>up-to-date, accurate, and complete </a:t>
            </a:r>
            <a:r>
              <a:rPr lang="en-US" sz="4200" dirty="0" smtClean="0">
                <a:latin typeface="+mn-lt"/>
              </a:rPr>
              <a:t>provider directory, including information on which providers are accepting new patients, [as well as] the provider’s location, contact information, specialty, medical group, and any institutional affiliations, in a manner that is </a:t>
            </a:r>
            <a:r>
              <a:rPr lang="en-US" sz="4200" b="1" i="1" dirty="0" smtClean="0">
                <a:latin typeface="+mn-lt"/>
              </a:rPr>
              <a:t>easily accessible </a:t>
            </a:r>
            <a:r>
              <a:rPr lang="en-US" sz="4200" dirty="0" smtClean="0">
                <a:latin typeface="+mn-lt"/>
              </a:rPr>
              <a:t>… .” (emphasis added).</a:t>
            </a:r>
          </a:p>
          <a:p>
            <a:pPr lvl="1" algn="just"/>
            <a:r>
              <a:rPr lang="en-US" sz="4200" dirty="0" smtClean="0">
                <a:latin typeface="+mn-lt"/>
              </a:rPr>
              <a:t>“Up-to-date” means “updated </a:t>
            </a:r>
            <a:r>
              <a:rPr lang="en-US" sz="4200" b="1" i="1" dirty="0" smtClean="0">
                <a:latin typeface="+mn-lt"/>
              </a:rPr>
              <a:t>at least monthly </a:t>
            </a:r>
            <a:r>
              <a:rPr lang="en-US" sz="4200" dirty="0" smtClean="0">
                <a:latin typeface="+mn-lt"/>
              </a:rPr>
              <a:t>and easily accessible when the general public is able to view all of the current providers for a plan in the provider directory on the issuer’s public website … without having to create or access an account or enter a policy number.”</a:t>
            </a:r>
          </a:p>
          <a:p>
            <a:pPr marL="411480" lvl="1" indent="0" algn="just">
              <a:buNone/>
            </a:pPr>
            <a:endParaRPr lang="en-US" sz="3200" dirty="0" smtClean="0">
              <a:latin typeface="+mn-lt"/>
            </a:endParaRPr>
          </a:p>
          <a:p>
            <a:pPr algn="just"/>
            <a:endParaRPr lang="en-US" sz="3400" dirty="0" smtClean="0">
              <a:latin typeface="+mn-lt"/>
            </a:endParaRPr>
          </a:p>
          <a:p>
            <a:pPr marL="411480" lvl="1" indent="0" algn="just">
              <a:buNone/>
            </a:pPr>
            <a:endParaRPr lang="en-US" sz="3200" dirty="0" smtClean="0">
              <a:latin typeface="+mn-lt"/>
            </a:endParaRPr>
          </a:p>
          <a:p>
            <a:pPr lvl="1" algn="just"/>
            <a:endParaRPr lang="en-US" sz="2900" dirty="0"/>
          </a:p>
          <a:p>
            <a:pPr algn="just"/>
            <a:endParaRPr lang="en-US" sz="2900" dirty="0" smtClean="0">
              <a:latin typeface="+mn-lt"/>
            </a:endParaRPr>
          </a:p>
          <a:p>
            <a:endParaRPr lang="en-US" dirty="0"/>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3307245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000" u="sng" dirty="0" smtClean="0"/>
              <a:t>QHP Network Adequacy Reforms</a:t>
            </a:r>
            <a:endParaRPr lang="en-US" sz="4000" u="sng" dirty="0"/>
          </a:p>
        </p:txBody>
      </p:sp>
      <p:sp>
        <p:nvSpPr>
          <p:cNvPr id="3" name="Content Placeholder 2"/>
          <p:cNvSpPr>
            <a:spLocks noGrp="1"/>
          </p:cNvSpPr>
          <p:nvPr>
            <p:ph idx="1"/>
          </p:nvPr>
        </p:nvSpPr>
        <p:spPr>
          <a:xfrm>
            <a:off x="457200" y="1219200"/>
            <a:ext cx="7620000" cy="5410200"/>
          </a:xfrm>
        </p:spPr>
        <p:txBody>
          <a:bodyPr>
            <a:normAutofit/>
          </a:bodyPr>
          <a:lstStyle/>
          <a:p>
            <a:pPr algn="just"/>
            <a:r>
              <a:rPr lang="en-US" dirty="0" smtClean="0">
                <a:latin typeface="+mn-lt"/>
              </a:rPr>
              <a:t>CMS issued its proposed rule for QHPs offered on FFEs on December 2, 2015.</a:t>
            </a:r>
            <a:r>
              <a:rPr lang="en-US" baseline="30000" dirty="0" smtClean="0">
                <a:latin typeface="+mn-lt"/>
              </a:rPr>
              <a:t>15</a:t>
            </a:r>
          </a:p>
          <a:p>
            <a:pPr algn="just"/>
            <a:r>
              <a:rPr lang="en-US" dirty="0" smtClean="0">
                <a:latin typeface="+mn-lt"/>
              </a:rPr>
              <a:t>CMS’ proposed rule would establish new standards on:</a:t>
            </a:r>
          </a:p>
          <a:p>
            <a:pPr lvl="1" algn="just"/>
            <a:r>
              <a:rPr lang="en-US" dirty="0" smtClean="0">
                <a:latin typeface="+mn-lt"/>
              </a:rPr>
              <a:t>(1) Network adequacy</a:t>
            </a:r>
          </a:p>
          <a:p>
            <a:pPr lvl="1" algn="just"/>
            <a:r>
              <a:rPr lang="en-US" dirty="0" smtClean="0">
                <a:latin typeface="+mn-lt"/>
              </a:rPr>
              <a:t>(2) Provider transitions, </a:t>
            </a:r>
            <a:r>
              <a:rPr lang="en-US" i="1" dirty="0" smtClean="0">
                <a:latin typeface="+mn-lt"/>
              </a:rPr>
              <a:t>i.e.</a:t>
            </a:r>
            <a:r>
              <a:rPr lang="en-US" dirty="0" smtClean="0">
                <a:latin typeface="+mn-lt"/>
              </a:rPr>
              <a:t>, continuity of care</a:t>
            </a:r>
          </a:p>
          <a:p>
            <a:pPr lvl="1" algn="just"/>
            <a:r>
              <a:rPr lang="en-US" dirty="0" smtClean="0">
                <a:latin typeface="+mn-lt"/>
              </a:rPr>
              <a:t>(3) “</a:t>
            </a:r>
            <a:r>
              <a:rPr lang="en-US" dirty="0">
                <a:latin typeface="+mn-lt"/>
              </a:rPr>
              <a:t>S</a:t>
            </a:r>
            <a:r>
              <a:rPr lang="en-US" dirty="0" smtClean="0">
                <a:latin typeface="+mn-lt"/>
              </a:rPr>
              <a:t>urprise bills”</a:t>
            </a:r>
          </a:p>
          <a:p>
            <a:pPr lvl="0" algn="just">
              <a:buClr>
                <a:srgbClr val="4F81BD"/>
              </a:buClr>
            </a:pPr>
            <a:r>
              <a:rPr lang="en-US" dirty="0">
                <a:solidFill>
                  <a:prstClr val="black"/>
                </a:solidFill>
                <a:latin typeface="+mn-lt"/>
              </a:rPr>
              <a:t>The National Association of Insurance Commissioners (NAIC) adopted its Health Benefit Plan Network Access and Adequacy Model Act on October 12, </a:t>
            </a:r>
            <a:r>
              <a:rPr lang="en-US" dirty="0" smtClean="0">
                <a:solidFill>
                  <a:prstClr val="black"/>
                </a:solidFill>
                <a:latin typeface="+mn-lt"/>
              </a:rPr>
              <a:t>2015.</a:t>
            </a:r>
            <a:r>
              <a:rPr lang="en-US" baseline="30000" dirty="0" smtClean="0">
                <a:solidFill>
                  <a:prstClr val="black"/>
                </a:solidFill>
                <a:latin typeface="+mn-lt"/>
              </a:rPr>
              <a:t>16</a:t>
            </a:r>
            <a:endParaRPr lang="en-US" dirty="0" smtClean="0">
              <a:latin typeface="+mn-lt"/>
            </a:endParaRPr>
          </a:p>
          <a:p>
            <a:pPr algn="just"/>
            <a:r>
              <a:rPr lang="en-US" dirty="0" smtClean="0">
                <a:latin typeface="+mn-lt"/>
              </a:rPr>
              <a:t>The NAIC Model Act addresses myriad issues, including those covered by CMS’ proposed rule.</a:t>
            </a:r>
          </a:p>
          <a:p>
            <a:pPr algn="just"/>
            <a:r>
              <a:rPr lang="en-US" dirty="0" smtClean="0">
                <a:latin typeface="+mn-lt"/>
              </a:rPr>
              <a:t>The NAIC Model Act may drive further reform at the state level, as more jurisdictions adopt it, in whole or in part.</a:t>
            </a:r>
          </a:p>
          <a:p>
            <a:pPr lvl="1" algn="just"/>
            <a:endParaRPr lang="en-US" sz="3200" dirty="0" smtClean="0">
              <a:latin typeface="+mn-lt"/>
            </a:endParaRPr>
          </a:p>
          <a:p>
            <a:pPr algn="just"/>
            <a:endParaRPr lang="en-US" sz="3400" dirty="0" smtClean="0">
              <a:latin typeface="+mn-lt"/>
            </a:endParaRPr>
          </a:p>
          <a:p>
            <a:pPr marL="411480" lvl="1" indent="0" algn="just">
              <a:buNone/>
            </a:pPr>
            <a:endParaRPr lang="en-US" sz="3200" dirty="0" smtClean="0">
              <a:latin typeface="+mn-lt"/>
            </a:endParaRPr>
          </a:p>
          <a:p>
            <a:pPr lvl="1" algn="just"/>
            <a:endParaRPr lang="en-US" sz="2900" dirty="0"/>
          </a:p>
          <a:p>
            <a:pPr algn="just"/>
            <a:endParaRPr lang="en-US" sz="2900" dirty="0" smtClean="0">
              <a:latin typeface="+mn-lt"/>
            </a:endParaRPr>
          </a:p>
          <a:p>
            <a:endParaRPr lang="en-US" dirty="0"/>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1497763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000" u="sng" dirty="0" smtClean="0"/>
              <a:t>QHP Network Adequacy Reforms</a:t>
            </a:r>
            <a:endParaRPr lang="en-US" sz="4000" u="sng" dirty="0"/>
          </a:p>
        </p:txBody>
      </p:sp>
      <p:sp>
        <p:nvSpPr>
          <p:cNvPr id="3" name="Content Placeholder 2"/>
          <p:cNvSpPr>
            <a:spLocks noGrp="1"/>
          </p:cNvSpPr>
          <p:nvPr>
            <p:ph idx="1"/>
          </p:nvPr>
        </p:nvSpPr>
        <p:spPr>
          <a:xfrm>
            <a:off x="457200" y="1219200"/>
            <a:ext cx="7620000" cy="5410200"/>
          </a:xfrm>
        </p:spPr>
        <p:txBody>
          <a:bodyPr>
            <a:normAutofit lnSpcReduction="10000"/>
          </a:bodyPr>
          <a:lstStyle/>
          <a:p>
            <a:pPr algn="just"/>
            <a:r>
              <a:rPr lang="en-US" sz="2400" u="sng" dirty="0" smtClean="0">
                <a:latin typeface="+mn-lt"/>
              </a:rPr>
              <a:t>CMS Proposed Network Adequacy Standard</a:t>
            </a:r>
            <a:r>
              <a:rPr lang="en-US" sz="2400" dirty="0" smtClean="0">
                <a:latin typeface="+mn-lt"/>
              </a:rPr>
              <a:t>:</a:t>
            </a:r>
          </a:p>
          <a:p>
            <a:pPr lvl="1" algn="just"/>
            <a:r>
              <a:rPr lang="en-US" dirty="0" smtClean="0">
                <a:latin typeface="+mn-lt"/>
              </a:rPr>
              <a:t>FFEs rely on State reviews if CMS determines that the State uses “an acceptable quantifiable metric commonly used in the health industry to measure network adequacy,” such as:</a:t>
            </a:r>
          </a:p>
          <a:p>
            <a:pPr lvl="2" algn="just"/>
            <a:r>
              <a:rPr lang="en-US" dirty="0" smtClean="0">
                <a:latin typeface="+mn-lt"/>
              </a:rPr>
              <a:t>CMS’ default standard = time/distance (like MA program).</a:t>
            </a:r>
          </a:p>
          <a:p>
            <a:pPr lvl="2" algn="just"/>
            <a:r>
              <a:rPr lang="en-US" dirty="0" smtClean="0">
                <a:latin typeface="+mn-lt"/>
              </a:rPr>
              <a:t>Prospective minimum provider-covered person ratios for specialties with the highest utilization rate for the state.</a:t>
            </a:r>
          </a:p>
          <a:p>
            <a:pPr lvl="1" algn="just"/>
            <a:r>
              <a:rPr lang="en-US" dirty="0" smtClean="0">
                <a:latin typeface="+mn-lt"/>
              </a:rPr>
              <a:t>Otherwise, FFE conducts review under CMS default standard.</a:t>
            </a:r>
          </a:p>
          <a:p>
            <a:pPr lvl="1" algn="just"/>
            <a:r>
              <a:rPr lang="en-US" dirty="0" smtClean="0">
                <a:latin typeface="+mn-lt"/>
              </a:rPr>
              <a:t>Issuers would be permitted to submit proposed justifications for why any variances are reasonable.</a:t>
            </a:r>
          </a:p>
          <a:p>
            <a:pPr lvl="1" algn="just"/>
            <a:r>
              <a:rPr lang="en-US" dirty="0" smtClean="0">
                <a:latin typeface="+mn-lt"/>
              </a:rPr>
              <a:t>CMS says that the new standard is NOT intended to eliminate narrow networks or impede plan design.</a:t>
            </a:r>
          </a:p>
          <a:p>
            <a:pPr algn="just"/>
            <a:r>
              <a:rPr lang="en-US" u="sng" dirty="0" smtClean="0">
                <a:latin typeface="+mn-lt"/>
              </a:rPr>
              <a:t>NAIC Model Act Network Adequacy Standard</a:t>
            </a:r>
            <a:r>
              <a:rPr lang="en-US" dirty="0" smtClean="0">
                <a:latin typeface="+mn-lt"/>
              </a:rPr>
              <a:t>:</a:t>
            </a:r>
          </a:p>
          <a:p>
            <a:pPr lvl="1" algn="just"/>
            <a:r>
              <a:rPr lang="en-US" dirty="0" smtClean="0">
                <a:latin typeface="+mn-lt"/>
              </a:rPr>
              <a:t>Requires access “without unreasonable </a:t>
            </a:r>
            <a:r>
              <a:rPr lang="en-US" b="1" i="1" dirty="0" smtClean="0">
                <a:latin typeface="+mn-lt"/>
              </a:rPr>
              <a:t>travel or</a:t>
            </a:r>
            <a:r>
              <a:rPr lang="en-US" dirty="0" smtClean="0">
                <a:latin typeface="+mn-lt"/>
              </a:rPr>
              <a:t> delay,” and would enable state Insurance Commissioner to determine adequacy based on “reasonable criteria.”</a:t>
            </a:r>
          </a:p>
          <a:p>
            <a:pPr algn="just"/>
            <a:endParaRPr lang="en-US" dirty="0" smtClean="0">
              <a:latin typeface="+mn-lt"/>
            </a:endParaRPr>
          </a:p>
          <a:p>
            <a:pPr lvl="2" algn="just"/>
            <a:endParaRPr lang="en-US" dirty="0" smtClean="0">
              <a:latin typeface="+mn-lt"/>
            </a:endParaRPr>
          </a:p>
          <a:p>
            <a:pPr lvl="1" algn="just"/>
            <a:endParaRPr lang="en-US" sz="3200" dirty="0" smtClean="0">
              <a:latin typeface="+mn-lt"/>
            </a:endParaRPr>
          </a:p>
          <a:p>
            <a:pPr algn="just"/>
            <a:endParaRPr lang="en-US" sz="3400" dirty="0" smtClean="0">
              <a:latin typeface="+mn-lt"/>
            </a:endParaRPr>
          </a:p>
          <a:p>
            <a:pPr marL="411480" lvl="1" indent="0" algn="just">
              <a:buNone/>
            </a:pPr>
            <a:endParaRPr lang="en-US" sz="3200" dirty="0" smtClean="0">
              <a:latin typeface="+mn-lt"/>
            </a:endParaRPr>
          </a:p>
          <a:p>
            <a:pPr lvl="1" algn="just"/>
            <a:endParaRPr lang="en-US" sz="2900" dirty="0"/>
          </a:p>
          <a:p>
            <a:pPr algn="just"/>
            <a:endParaRPr lang="en-US" sz="2900" dirty="0" smtClean="0">
              <a:latin typeface="+mn-lt"/>
            </a:endParaRPr>
          </a:p>
          <a:p>
            <a:endParaRPr lang="en-US" dirty="0"/>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4218678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000" u="sng" dirty="0" smtClean="0"/>
              <a:t>QHP Network Adequacy Reforms</a:t>
            </a:r>
            <a:endParaRPr lang="en-US" sz="4000" u="sng" dirty="0"/>
          </a:p>
        </p:txBody>
      </p:sp>
      <p:sp>
        <p:nvSpPr>
          <p:cNvPr id="3" name="Content Placeholder 2"/>
          <p:cNvSpPr>
            <a:spLocks noGrp="1"/>
          </p:cNvSpPr>
          <p:nvPr>
            <p:ph idx="1"/>
          </p:nvPr>
        </p:nvSpPr>
        <p:spPr>
          <a:xfrm>
            <a:off x="457200" y="1219200"/>
            <a:ext cx="7620000" cy="5410200"/>
          </a:xfrm>
        </p:spPr>
        <p:txBody>
          <a:bodyPr>
            <a:normAutofit/>
          </a:bodyPr>
          <a:lstStyle/>
          <a:p>
            <a:pPr algn="just"/>
            <a:r>
              <a:rPr lang="en-US" sz="2400" u="sng" dirty="0" smtClean="0">
                <a:latin typeface="+mn-lt"/>
              </a:rPr>
              <a:t>CMS Proposed Continuity of Care Standard</a:t>
            </a:r>
            <a:r>
              <a:rPr lang="en-US" sz="2400" dirty="0" smtClean="0">
                <a:latin typeface="+mn-lt"/>
              </a:rPr>
              <a:t>:</a:t>
            </a:r>
          </a:p>
          <a:p>
            <a:pPr lvl="1" algn="just"/>
            <a:r>
              <a:rPr lang="en-US" dirty="0" smtClean="0">
                <a:latin typeface="+mn-lt"/>
              </a:rPr>
              <a:t>Issuers must make “good faith effort to provide written notice of discontinuation of a provider 30 days prior to the effective date of the change or otherwise as soon as practicable”</a:t>
            </a:r>
          </a:p>
          <a:p>
            <a:pPr lvl="1" algn="just"/>
            <a:r>
              <a:rPr lang="en-US" dirty="0" smtClean="0">
                <a:latin typeface="+mn-lt"/>
              </a:rPr>
              <a:t>Applies to primary care, or care received on a regular basis. </a:t>
            </a:r>
          </a:p>
          <a:p>
            <a:pPr lvl="1" algn="just"/>
            <a:r>
              <a:rPr lang="en-US" dirty="0" smtClean="0">
                <a:latin typeface="+mn-lt"/>
              </a:rPr>
              <a:t>For termination w/o cause, issuers must permit enrollees in “active treatment” to continue for a maximum of 90 days at in-network cost sharing.</a:t>
            </a:r>
          </a:p>
          <a:p>
            <a:pPr algn="just"/>
            <a:r>
              <a:rPr lang="en-US" u="sng" dirty="0" smtClean="0">
                <a:latin typeface="+mn-lt"/>
              </a:rPr>
              <a:t>NAIC Model Act Proposed Continuity of Care Standard</a:t>
            </a:r>
            <a:r>
              <a:rPr lang="en-US" dirty="0" smtClean="0">
                <a:latin typeface="+mn-lt"/>
              </a:rPr>
              <a:t>:</a:t>
            </a:r>
          </a:p>
          <a:p>
            <a:pPr lvl="1" algn="just"/>
            <a:r>
              <a:rPr lang="en-US" dirty="0" smtClean="0">
                <a:latin typeface="+mn-lt"/>
              </a:rPr>
              <a:t>Carriers/Providers:  60 days written notice to one another.</a:t>
            </a:r>
          </a:p>
          <a:p>
            <a:pPr lvl="1" algn="just"/>
            <a:r>
              <a:rPr lang="en-US" dirty="0" smtClean="0">
                <a:latin typeface="+mn-lt"/>
              </a:rPr>
              <a:t>Carriers/Covered Persons:  Good faith effort to give 30 days’ written notice to covered persons seen on a “regular basis.” </a:t>
            </a:r>
            <a:endParaRPr lang="en-US" dirty="0">
              <a:latin typeface="+mn-lt"/>
            </a:endParaRPr>
          </a:p>
          <a:p>
            <a:pPr lvl="2" algn="just"/>
            <a:r>
              <a:rPr lang="en-US" dirty="0" smtClean="0">
                <a:latin typeface="+mn-lt"/>
              </a:rPr>
              <a:t>For primary care, obligation extends to all patients.</a:t>
            </a:r>
          </a:p>
          <a:p>
            <a:pPr lvl="2" algn="just"/>
            <a:r>
              <a:rPr lang="en-US" dirty="0" smtClean="0">
                <a:latin typeface="+mn-lt"/>
              </a:rPr>
              <a:t>Health carrier must provide list of participating providers plus information on how to request continuity of care.</a:t>
            </a:r>
          </a:p>
          <a:p>
            <a:pPr lvl="1" algn="just"/>
            <a:endParaRPr lang="en-US" dirty="0" smtClean="0">
              <a:latin typeface="+mn-lt"/>
            </a:endParaRPr>
          </a:p>
          <a:p>
            <a:pPr lvl="2" algn="just"/>
            <a:endParaRPr lang="en-US" dirty="0" smtClean="0">
              <a:latin typeface="+mn-lt"/>
            </a:endParaRPr>
          </a:p>
          <a:p>
            <a:pPr lvl="1" algn="just"/>
            <a:endParaRPr lang="en-US" sz="3200" dirty="0" smtClean="0">
              <a:latin typeface="+mn-lt"/>
            </a:endParaRPr>
          </a:p>
          <a:p>
            <a:pPr algn="just"/>
            <a:endParaRPr lang="en-US" sz="3400" dirty="0" smtClean="0">
              <a:latin typeface="+mn-lt"/>
            </a:endParaRPr>
          </a:p>
          <a:p>
            <a:pPr marL="411480" lvl="1" indent="0" algn="just">
              <a:buNone/>
            </a:pPr>
            <a:endParaRPr lang="en-US" sz="3200" dirty="0" smtClean="0">
              <a:latin typeface="+mn-lt"/>
            </a:endParaRPr>
          </a:p>
          <a:p>
            <a:pPr lvl="1" algn="just"/>
            <a:endParaRPr lang="en-US" sz="2900" dirty="0"/>
          </a:p>
          <a:p>
            <a:pPr algn="just"/>
            <a:endParaRPr lang="en-US" sz="2900" dirty="0" smtClean="0">
              <a:latin typeface="+mn-lt"/>
            </a:endParaRPr>
          </a:p>
          <a:p>
            <a:endParaRPr lang="en-US" dirty="0"/>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4216263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Agenda</a:t>
            </a:r>
            <a:endParaRPr lang="en-US" u="sng" dirty="0"/>
          </a:p>
        </p:txBody>
      </p:sp>
      <p:sp>
        <p:nvSpPr>
          <p:cNvPr id="3" name="Content Placeholder 2"/>
          <p:cNvSpPr>
            <a:spLocks noGrp="1"/>
          </p:cNvSpPr>
          <p:nvPr>
            <p:ph idx="1"/>
          </p:nvPr>
        </p:nvSpPr>
        <p:spPr>
          <a:xfrm>
            <a:off x="457200" y="1417638"/>
            <a:ext cx="7620000" cy="4525962"/>
          </a:xfrm>
        </p:spPr>
        <p:txBody>
          <a:bodyPr>
            <a:normAutofit/>
          </a:bodyPr>
          <a:lstStyle/>
          <a:p>
            <a:pPr>
              <a:lnSpc>
                <a:spcPct val="120000"/>
              </a:lnSpc>
              <a:spcBef>
                <a:spcPts val="0"/>
              </a:spcBef>
            </a:pPr>
            <a:r>
              <a:rPr lang="en-US" sz="3600" dirty="0" smtClean="0">
                <a:latin typeface="+mn-lt"/>
              </a:rPr>
              <a:t>Industry Changes</a:t>
            </a:r>
          </a:p>
          <a:p>
            <a:r>
              <a:rPr lang="en-US" sz="3600" dirty="0" smtClean="0">
                <a:latin typeface="+mn-lt"/>
              </a:rPr>
              <a:t>Medicare Advantage (MA)</a:t>
            </a:r>
          </a:p>
          <a:p>
            <a:r>
              <a:rPr lang="en-US" sz="3600" dirty="0" smtClean="0">
                <a:latin typeface="+mn-lt"/>
              </a:rPr>
              <a:t>Qualified Health Plans (QHPs)</a:t>
            </a:r>
          </a:p>
          <a:p>
            <a:r>
              <a:rPr lang="en-US" sz="3600" dirty="0" smtClean="0">
                <a:latin typeface="+mn-lt"/>
              </a:rPr>
              <a:t>Medicaid Managed Care </a:t>
            </a:r>
          </a:p>
          <a:p>
            <a:r>
              <a:rPr lang="en-US" sz="3600" dirty="0" smtClean="0">
                <a:latin typeface="+mn-lt"/>
              </a:rPr>
              <a:t>Payors on the Offensive</a:t>
            </a:r>
          </a:p>
          <a:p>
            <a:pPr marL="114300" indent="0">
              <a:buNone/>
            </a:pPr>
            <a:endParaRPr lang="en-US" sz="3600" dirty="0">
              <a:latin typeface="+mn-lt"/>
            </a:endParaRPr>
          </a:p>
          <a:p>
            <a:endParaRPr lang="en-US" sz="3200" dirty="0" smtClean="0">
              <a:latin typeface="+mn-lt"/>
            </a:endParaRPr>
          </a:p>
          <a:p>
            <a:endParaRPr lang="en-US" sz="3200" dirty="0" smtClean="0">
              <a:latin typeface="+mn-lt"/>
            </a:endParaRPr>
          </a:p>
          <a:p>
            <a:endParaRPr lang="en-US" sz="3200" dirty="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3104984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000" u="sng" dirty="0" smtClean="0"/>
              <a:t>QHP Network Adequacy Reforms</a:t>
            </a:r>
            <a:endParaRPr lang="en-US" sz="4000" u="sng" dirty="0"/>
          </a:p>
        </p:txBody>
      </p:sp>
      <p:sp>
        <p:nvSpPr>
          <p:cNvPr id="3" name="Content Placeholder 2"/>
          <p:cNvSpPr>
            <a:spLocks noGrp="1"/>
          </p:cNvSpPr>
          <p:nvPr>
            <p:ph idx="1"/>
          </p:nvPr>
        </p:nvSpPr>
        <p:spPr>
          <a:xfrm>
            <a:off x="457200" y="1219200"/>
            <a:ext cx="7620000" cy="5410200"/>
          </a:xfrm>
        </p:spPr>
        <p:txBody>
          <a:bodyPr>
            <a:normAutofit/>
          </a:bodyPr>
          <a:lstStyle/>
          <a:p>
            <a:pPr algn="just"/>
            <a:r>
              <a:rPr lang="en-US" u="sng" dirty="0" smtClean="0">
                <a:latin typeface="+mn-lt"/>
              </a:rPr>
              <a:t>NAIC Model Act Proposed Continuity of Care Standard</a:t>
            </a:r>
            <a:r>
              <a:rPr lang="en-US" dirty="0" smtClean="0">
                <a:latin typeface="+mn-lt"/>
              </a:rPr>
              <a:t>:</a:t>
            </a:r>
          </a:p>
          <a:p>
            <a:pPr lvl="1" algn="just"/>
            <a:r>
              <a:rPr lang="en-US" dirty="0" smtClean="0">
                <a:latin typeface="+mn-lt"/>
              </a:rPr>
              <a:t>Continuity of care is required for persons undergoing “active course of treatment.”</a:t>
            </a:r>
          </a:p>
          <a:p>
            <a:pPr lvl="1" algn="just"/>
            <a:r>
              <a:rPr lang="en-US" dirty="0" smtClean="0">
                <a:latin typeface="+mn-lt"/>
              </a:rPr>
              <a:t>Continuity of care period extends to a maximum of 90 days (unless the Medical Director approves a longer period).</a:t>
            </a:r>
          </a:p>
          <a:p>
            <a:pPr lvl="2" algn="just"/>
            <a:r>
              <a:rPr lang="en-US" dirty="0" smtClean="0">
                <a:latin typeface="+mn-lt"/>
              </a:rPr>
              <a:t>Period may be shortened for reasons that are not recognized by CMS (</a:t>
            </a:r>
            <a:r>
              <a:rPr lang="en-US" i="1" dirty="0" smtClean="0">
                <a:latin typeface="+mn-lt"/>
              </a:rPr>
              <a:t>e.g.</a:t>
            </a:r>
            <a:r>
              <a:rPr lang="en-US" dirty="0" smtClean="0">
                <a:latin typeface="+mn-lt"/>
              </a:rPr>
              <a:t>, the date that benefit limitations are met).</a:t>
            </a:r>
          </a:p>
          <a:p>
            <a:pPr lvl="1" algn="just"/>
            <a:r>
              <a:rPr lang="en-US" dirty="0" smtClean="0">
                <a:latin typeface="+mn-lt"/>
              </a:rPr>
              <a:t>ONLY available when:</a:t>
            </a:r>
          </a:p>
          <a:p>
            <a:pPr lvl="2" algn="just"/>
            <a:r>
              <a:rPr lang="en-US" dirty="0" smtClean="0">
                <a:latin typeface="+mn-lt"/>
              </a:rPr>
              <a:t>Provider agrees to continue the terms of its provider contract with the health carrier as to the specific patient.</a:t>
            </a:r>
          </a:p>
          <a:p>
            <a:pPr lvl="2" algn="just"/>
            <a:r>
              <a:rPr lang="en-US" dirty="0" smtClean="0">
                <a:latin typeface="+mn-lt"/>
              </a:rPr>
              <a:t>Provider agrees to forego amounts from patient in excess of what patient would have owed if the provider was still participating.</a:t>
            </a:r>
          </a:p>
          <a:p>
            <a:pPr lvl="1" algn="just"/>
            <a:r>
              <a:rPr lang="en-US" dirty="0" smtClean="0">
                <a:latin typeface="+mn-lt"/>
              </a:rPr>
              <a:t>NAIC also defines “active course of treatment” in terms of life-threatening or serious acute conditions, or pregnancy.</a:t>
            </a:r>
          </a:p>
          <a:p>
            <a:pPr lvl="1" algn="just"/>
            <a:endParaRPr lang="en-US" dirty="0" smtClean="0">
              <a:latin typeface="+mn-lt"/>
            </a:endParaRPr>
          </a:p>
          <a:p>
            <a:pPr lvl="1" algn="just"/>
            <a:endParaRPr lang="en-US" dirty="0" smtClean="0">
              <a:latin typeface="+mn-lt"/>
            </a:endParaRPr>
          </a:p>
          <a:p>
            <a:pPr lvl="1" algn="just"/>
            <a:endParaRPr lang="en-US" dirty="0" smtClean="0">
              <a:latin typeface="+mn-lt"/>
            </a:endParaRPr>
          </a:p>
          <a:p>
            <a:pPr lvl="2" algn="just"/>
            <a:endParaRPr lang="en-US" dirty="0" smtClean="0">
              <a:latin typeface="+mn-lt"/>
            </a:endParaRPr>
          </a:p>
          <a:p>
            <a:pPr lvl="1" algn="just"/>
            <a:endParaRPr lang="en-US" sz="3200" dirty="0" smtClean="0">
              <a:latin typeface="+mn-lt"/>
            </a:endParaRPr>
          </a:p>
          <a:p>
            <a:pPr algn="just"/>
            <a:endParaRPr lang="en-US" sz="3400" dirty="0" smtClean="0">
              <a:latin typeface="+mn-lt"/>
            </a:endParaRPr>
          </a:p>
          <a:p>
            <a:pPr marL="411480" lvl="1" indent="0" algn="just">
              <a:buNone/>
            </a:pPr>
            <a:endParaRPr lang="en-US" sz="3200" dirty="0" smtClean="0">
              <a:latin typeface="+mn-lt"/>
            </a:endParaRPr>
          </a:p>
          <a:p>
            <a:pPr lvl="1" algn="just"/>
            <a:endParaRPr lang="en-US" sz="2900" dirty="0"/>
          </a:p>
          <a:p>
            <a:pPr algn="just"/>
            <a:endParaRPr lang="en-US" sz="2900" dirty="0" smtClean="0">
              <a:latin typeface="+mn-lt"/>
            </a:endParaRPr>
          </a:p>
          <a:p>
            <a:endParaRPr lang="en-US" dirty="0"/>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2035418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000" u="sng" dirty="0" smtClean="0"/>
              <a:t>QHP Network Adequacy Reforms</a:t>
            </a:r>
            <a:endParaRPr lang="en-US" sz="4000" u="sng" dirty="0"/>
          </a:p>
        </p:txBody>
      </p:sp>
      <p:sp>
        <p:nvSpPr>
          <p:cNvPr id="3" name="Content Placeholder 2"/>
          <p:cNvSpPr>
            <a:spLocks noGrp="1"/>
          </p:cNvSpPr>
          <p:nvPr>
            <p:ph idx="1"/>
          </p:nvPr>
        </p:nvSpPr>
        <p:spPr>
          <a:xfrm>
            <a:off x="457200" y="1219200"/>
            <a:ext cx="7620000" cy="5410200"/>
          </a:xfrm>
        </p:spPr>
        <p:txBody>
          <a:bodyPr>
            <a:normAutofit/>
          </a:bodyPr>
          <a:lstStyle/>
          <a:p>
            <a:pPr algn="just"/>
            <a:r>
              <a:rPr lang="en-US" u="sng" dirty="0" smtClean="0">
                <a:latin typeface="+mn-lt"/>
              </a:rPr>
              <a:t>The “Surprise Bill” Issue</a:t>
            </a:r>
            <a:r>
              <a:rPr lang="en-US" dirty="0" smtClean="0">
                <a:latin typeface="+mn-lt"/>
              </a:rPr>
              <a:t>:</a:t>
            </a:r>
          </a:p>
          <a:p>
            <a:pPr lvl="1" algn="just"/>
            <a:r>
              <a:rPr lang="en-US" dirty="0" smtClean="0">
                <a:latin typeface="+mn-lt"/>
              </a:rPr>
              <a:t>Surprise bills result when an enrollee chooses an in-network facility and unknowingly receives services from an out-of-network provider at the facility, who then bills separately.</a:t>
            </a:r>
          </a:p>
          <a:p>
            <a:pPr lvl="1" algn="just"/>
            <a:r>
              <a:rPr lang="en-US" dirty="0" smtClean="0">
                <a:latin typeface="+mn-lt"/>
              </a:rPr>
              <a:t>The billed charges typically exceed the enrollee’s in-network allowable; the enrollee must then absorb the additional charges despite choosing an in-network facility.</a:t>
            </a:r>
          </a:p>
          <a:p>
            <a:pPr lvl="1" algn="just"/>
            <a:r>
              <a:rPr lang="en-US" dirty="0" smtClean="0">
                <a:latin typeface="+mn-lt"/>
              </a:rPr>
              <a:t>The out-of-network providers are typically hospital-based MDs (</a:t>
            </a:r>
            <a:r>
              <a:rPr lang="en-US" i="1" dirty="0" smtClean="0">
                <a:latin typeface="+mn-lt"/>
              </a:rPr>
              <a:t>e.g.</a:t>
            </a:r>
            <a:r>
              <a:rPr lang="en-US" dirty="0" smtClean="0">
                <a:latin typeface="+mn-lt"/>
              </a:rPr>
              <a:t>, ED physicians, hospitalists, anesthesiologists), radiologists, PAs, NPs, or surgical assistants.</a:t>
            </a:r>
          </a:p>
          <a:p>
            <a:pPr lvl="1" algn="just"/>
            <a:r>
              <a:rPr lang="en-US" dirty="0" smtClean="0">
                <a:latin typeface="+mn-lt"/>
              </a:rPr>
              <a:t>Frustrations abound:</a:t>
            </a:r>
            <a:endParaRPr lang="en-US" dirty="0">
              <a:latin typeface="+mn-lt"/>
            </a:endParaRPr>
          </a:p>
          <a:p>
            <a:pPr lvl="2" algn="just"/>
            <a:r>
              <a:rPr lang="en-US" dirty="0" smtClean="0">
                <a:latin typeface="+mn-lt"/>
              </a:rPr>
              <a:t>For patient = fairness and cost issue.</a:t>
            </a:r>
          </a:p>
          <a:p>
            <a:pPr lvl="2" algn="just"/>
            <a:r>
              <a:rPr lang="en-US" dirty="0" smtClean="0">
                <a:latin typeface="+mn-lt"/>
              </a:rPr>
              <a:t>For facility = customer relations, provider contracting issue.</a:t>
            </a:r>
          </a:p>
          <a:p>
            <a:pPr lvl="2" algn="just"/>
            <a:r>
              <a:rPr lang="en-US" dirty="0" smtClean="0">
                <a:latin typeface="+mn-lt"/>
              </a:rPr>
              <a:t>For out-of-network provider = business, reimbursement issue.</a:t>
            </a:r>
          </a:p>
          <a:p>
            <a:pPr lvl="1" algn="just"/>
            <a:r>
              <a:rPr lang="en-US" dirty="0" smtClean="0">
                <a:latin typeface="+mn-lt"/>
              </a:rPr>
              <a:t>CA, NY have adopted reforms.  FL, MT, NJ are considering them.</a:t>
            </a:r>
          </a:p>
          <a:p>
            <a:pPr lvl="1" algn="just"/>
            <a:endParaRPr lang="en-US" dirty="0" smtClean="0">
              <a:latin typeface="+mn-lt"/>
            </a:endParaRPr>
          </a:p>
          <a:p>
            <a:pPr lvl="1" algn="just"/>
            <a:endParaRPr lang="en-US" dirty="0" smtClean="0">
              <a:latin typeface="+mn-lt"/>
            </a:endParaRPr>
          </a:p>
          <a:p>
            <a:pPr lvl="2" algn="just"/>
            <a:endParaRPr lang="en-US" dirty="0" smtClean="0">
              <a:latin typeface="+mn-lt"/>
            </a:endParaRPr>
          </a:p>
          <a:p>
            <a:pPr lvl="1" algn="just"/>
            <a:endParaRPr lang="en-US" sz="3200" dirty="0" smtClean="0">
              <a:latin typeface="+mn-lt"/>
            </a:endParaRPr>
          </a:p>
          <a:p>
            <a:pPr algn="just"/>
            <a:endParaRPr lang="en-US" sz="3400" dirty="0" smtClean="0">
              <a:latin typeface="+mn-lt"/>
            </a:endParaRPr>
          </a:p>
          <a:p>
            <a:pPr marL="411480" lvl="1" indent="0" algn="just">
              <a:buNone/>
            </a:pPr>
            <a:endParaRPr lang="en-US" sz="3200" dirty="0" smtClean="0">
              <a:latin typeface="+mn-lt"/>
            </a:endParaRPr>
          </a:p>
          <a:p>
            <a:pPr lvl="1" algn="just"/>
            <a:endParaRPr lang="en-US" sz="2900" dirty="0"/>
          </a:p>
          <a:p>
            <a:pPr algn="just"/>
            <a:endParaRPr lang="en-US" sz="2900" dirty="0" smtClean="0">
              <a:latin typeface="+mn-lt"/>
            </a:endParaRPr>
          </a:p>
          <a:p>
            <a:endParaRPr lang="en-US" dirty="0"/>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26147156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4200" u="sng" dirty="0"/>
              <a:t>QHP Network Adequacy Reforms</a:t>
            </a:r>
            <a:endParaRPr lang="en-US" sz="4200" dirty="0"/>
          </a:p>
        </p:txBody>
      </p:sp>
      <p:sp>
        <p:nvSpPr>
          <p:cNvPr id="6" name="Content Placeholder 5"/>
          <p:cNvSpPr>
            <a:spLocks noGrp="1"/>
          </p:cNvSpPr>
          <p:nvPr>
            <p:ph sz="half" idx="1"/>
          </p:nvPr>
        </p:nvSpPr>
        <p:spPr>
          <a:xfrm>
            <a:off x="304800" y="1536192"/>
            <a:ext cx="3352800" cy="4590288"/>
          </a:xfrm>
        </p:spPr>
        <p:txBody>
          <a:bodyPr>
            <a:normAutofit fontScale="92500" lnSpcReduction="10000"/>
          </a:bodyPr>
          <a:lstStyle/>
          <a:p>
            <a:r>
              <a:rPr lang="en-US" sz="2000" u="sng" dirty="0" smtClean="0">
                <a:latin typeface="+mn-lt"/>
              </a:rPr>
              <a:t>CMS Proposed Surprise Bills Standard</a:t>
            </a:r>
          </a:p>
          <a:p>
            <a:pPr lvl="1"/>
            <a:r>
              <a:rPr lang="en-US" sz="1600" u="sng" dirty="0" smtClean="0">
                <a:latin typeface="+mn-lt"/>
              </a:rPr>
              <a:t>Option 1</a:t>
            </a:r>
            <a:r>
              <a:rPr lang="en-US" sz="1600" dirty="0" smtClean="0">
                <a:latin typeface="+mn-lt"/>
              </a:rPr>
              <a:t>:  Issuer may count any cost-sharing paid for an EHB from an out-of-network provider in an in-network setting towards the enrollee’s annual limit on in-network cost sharing.</a:t>
            </a:r>
          </a:p>
          <a:p>
            <a:pPr lvl="1"/>
            <a:r>
              <a:rPr lang="en-US" sz="1600" u="sng" dirty="0" smtClean="0">
                <a:latin typeface="+mn-lt"/>
              </a:rPr>
              <a:t>Option 2</a:t>
            </a:r>
            <a:r>
              <a:rPr lang="en-US" sz="1600" dirty="0" smtClean="0">
                <a:latin typeface="+mn-lt"/>
              </a:rPr>
              <a:t>:  Issuer may provide enrollee with at least ten (10) business days’ written notice that using the out-of-network provider may lead to additional charges and will not count towards annual limit on in-network cost sharing.</a:t>
            </a:r>
          </a:p>
          <a:p>
            <a:pPr lvl="1"/>
            <a:r>
              <a:rPr lang="en-US" sz="1600" dirty="0" smtClean="0">
                <a:latin typeface="+mn-lt"/>
              </a:rPr>
              <a:t>Under either option, </a:t>
            </a:r>
            <a:r>
              <a:rPr lang="en-US" sz="1600" b="1" i="1" dirty="0" smtClean="0">
                <a:latin typeface="+mn-lt"/>
              </a:rPr>
              <a:t>NO OBLIGATIONS IMPOSED ON PROVIDERS.</a:t>
            </a:r>
            <a:endParaRPr lang="en-US" sz="1600" b="1" i="1" dirty="0">
              <a:latin typeface="+mn-lt"/>
            </a:endParaRPr>
          </a:p>
        </p:txBody>
      </p:sp>
      <p:sp>
        <p:nvSpPr>
          <p:cNvPr id="7" name="Content Placeholder 6"/>
          <p:cNvSpPr>
            <a:spLocks noGrp="1"/>
          </p:cNvSpPr>
          <p:nvPr>
            <p:ph sz="half" idx="2"/>
          </p:nvPr>
        </p:nvSpPr>
        <p:spPr>
          <a:xfrm>
            <a:off x="3581400" y="1536192"/>
            <a:ext cx="4648200" cy="5093208"/>
          </a:xfrm>
        </p:spPr>
        <p:txBody>
          <a:bodyPr>
            <a:normAutofit fontScale="92500" lnSpcReduction="10000"/>
          </a:bodyPr>
          <a:lstStyle/>
          <a:p>
            <a:r>
              <a:rPr lang="en-US" sz="2000" u="sng" dirty="0" smtClean="0">
                <a:latin typeface="+mn-lt"/>
              </a:rPr>
              <a:t>NAIC Model Act Surprise Bills Standard</a:t>
            </a:r>
          </a:p>
          <a:p>
            <a:pPr lvl="1"/>
            <a:r>
              <a:rPr lang="en-US" sz="1600" b="1" i="1" dirty="0" smtClean="0">
                <a:latin typeface="+mn-lt"/>
              </a:rPr>
              <a:t>Facilities</a:t>
            </a:r>
            <a:r>
              <a:rPr lang="en-US" sz="1600" dirty="0" smtClean="0">
                <a:latin typeface="+mn-lt"/>
              </a:rPr>
              <a:t> must disclose non-emergency out-of-network services to patients (and get signed acknowledgments from inpatients).</a:t>
            </a:r>
          </a:p>
          <a:p>
            <a:pPr lvl="1"/>
            <a:r>
              <a:rPr lang="en-US" sz="1600" dirty="0" smtClean="0">
                <a:latin typeface="+mn-lt"/>
              </a:rPr>
              <a:t>Health carriers must disclose out-of-network non-emergency services to covered persons at pre-certification.</a:t>
            </a:r>
          </a:p>
          <a:p>
            <a:pPr lvl="1"/>
            <a:r>
              <a:rPr lang="en-US" sz="1600" b="1" i="1" dirty="0" smtClean="0">
                <a:latin typeface="+mn-lt"/>
              </a:rPr>
              <a:t>Non-participating facility-based providers (NFPs) </a:t>
            </a:r>
            <a:r>
              <a:rPr lang="en-US" sz="1600" dirty="0" smtClean="0">
                <a:latin typeface="+mn-lt"/>
              </a:rPr>
              <a:t>must give billing notices to covered persons.</a:t>
            </a:r>
          </a:p>
          <a:p>
            <a:pPr lvl="1"/>
            <a:r>
              <a:rPr lang="en-US" sz="1600" dirty="0" smtClean="0">
                <a:latin typeface="+mn-lt"/>
              </a:rPr>
              <a:t>NFPs may balance bill only after providing “patient responsibility notice.”</a:t>
            </a:r>
          </a:p>
          <a:p>
            <a:pPr lvl="1"/>
            <a:r>
              <a:rPr lang="en-US" sz="1600" dirty="0" smtClean="0">
                <a:latin typeface="+mn-lt"/>
              </a:rPr>
              <a:t>Health carriers must establish programs for paying NFPs.</a:t>
            </a:r>
          </a:p>
          <a:p>
            <a:pPr lvl="2"/>
            <a:r>
              <a:rPr lang="en-US" sz="1400" dirty="0" smtClean="0">
                <a:latin typeface="+mn-lt"/>
              </a:rPr>
              <a:t>Payments equal to the higher of the health carrier’s contracted rate, or a fixed statutory percentage of the Medicare rate, are presumptively reasonable.</a:t>
            </a:r>
          </a:p>
          <a:p>
            <a:pPr lvl="2"/>
            <a:r>
              <a:rPr lang="en-US" sz="1400" dirty="0" smtClean="0">
                <a:latin typeface="+mn-lt"/>
              </a:rPr>
              <a:t>Alternative is mediation (costs are split).</a:t>
            </a:r>
          </a:p>
          <a:p>
            <a:pPr lvl="2"/>
            <a:endParaRPr lang="en-US" sz="1200" dirty="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2185894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000" u="sng" dirty="0" smtClean="0"/>
              <a:t>QHP Network Adequacy Reforms</a:t>
            </a:r>
            <a:endParaRPr lang="en-US" sz="4000" u="sng" dirty="0"/>
          </a:p>
        </p:txBody>
      </p:sp>
      <p:sp>
        <p:nvSpPr>
          <p:cNvPr id="3" name="Content Placeholder 2"/>
          <p:cNvSpPr>
            <a:spLocks noGrp="1"/>
          </p:cNvSpPr>
          <p:nvPr>
            <p:ph idx="1"/>
          </p:nvPr>
        </p:nvSpPr>
        <p:spPr>
          <a:xfrm>
            <a:off x="457200" y="1219200"/>
            <a:ext cx="7620000" cy="5410200"/>
          </a:xfrm>
        </p:spPr>
        <p:txBody>
          <a:bodyPr>
            <a:normAutofit/>
          </a:bodyPr>
          <a:lstStyle/>
          <a:p>
            <a:pPr algn="just"/>
            <a:r>
              <a:rPr lang="en-US" u="sng" dirty="0" smtClean="0">
                <a:latin typeface="+mn-lt"/>
              </a:rPr>
              <a:t>The New York Surprise Bills Law</a:t>
            </a:r>
            <a:r>
              <a:rPr lang="en-US" dirty="0" smtClean="0">
                <a:latin typeface="+mn-lt"/>
              </a:rPr>
              <a:t>:</a:t>
            </a:r>
          </a:p>
          <a:p>
            <a:pPr lvl="1" algn="just"/>
            <a:r>
              <a:rPr lang="en-US" dirty="0" smtClean="0">
                <a:latin typeface="+mn-lt"/>
              </a:rPr>
              <a:t>Facilities and physicians must disclose the health care plans in which they participate, the estimated costs of non-emergency services, and the network status of providers billing separately.</a:t>
            </a:r>
          </a:p>
          <a:p>
            <a:pPr lvl="1" algn="just"/>
            <a:r>
              <a:rPr lang="en-US" dirty="0" smtClean="0">
                <a:latin typeface="+mn-lt"/>
              </a:rPr>
              <a:t>Limits on balance billing:</a:t>
            </a:r>
          </a:p>
          <a:p>
            <a:pPr lvl="2" algn="just"/>
            <a:r>
              <a:rPr lang="en-US" dirty="0" smtClean="0">
                <a:latin typeface="+mn-lt"/>
              </a:rPr>
              <a:t>Non-emergency: Permitted if patient is uninsured or there is no assignment of benefits.</a:t>
            </a:r>
          </a:p>
          <a:p>
            <a:pPr lvl="2" algn="just"/>
            <a:r>
              <a:rPr lang="en-US" dirty="0" smtClean="0">
                <a:latin typeface="+mn-lt"/>
              </a:rPr>
              <a:t>Emergency:  Permitted if patient is uninsured.  If patient is insured and there is no assignment of benefits, then payor must pay a reasonable fee and ensure in-network patient responsibility.</a:t>
            </a:r>
          </a:p>
          <a:p>
            <a:pPr lvl="1" algn="just"/>
            <a:r>
              <a:rPr lang="en-US" dirty="0" smtClean="0">
                <a:latin typeface="+mn-lt"/>
              </a:rPr>
              <a:t>Department of Financial Services has dispute resolution program</a:t>
            </a:r>
          </a:p>
          <a:p>
            <a:pPr algn="just"/>
            <a:r>
              <a:rPr lang="en-US" dirty="0" smtClean="0">
                <a:latin typeface="+mn-lt"/>
              </a:rPr>
              <a:t>NY Attorney General finished first enforcement action in October 2015, </a:t>
            </a:r>
            <a:r>
              <a:rPr lang="en-US" b="1" i="1" dirty="0" smtClean="0">
                <a:latin typeface="+mn-lt"/>
              </a:rPr>
              <a:t>requiring urgent care centers to demand that all contracting providers participate with the same plans</a:t>
            </a:r>
            <a:r>
              <a:rPr lang="en-US" dirty="0" smtClean="0">
                <a:latin typeface="+mn-lt"/>
              </a:rPr>
              <a:t>.</a:t>
            </a:r>
          </a:p>
          <a:p>
            <a:pPr algn="just"/>
            <a:r>
              <a:rPr lang="en-US" dirty="0" smtClean="0">
                <a:latin typeface="+mn-lt"/>
              </a:rPr>
              <a:t>Will facilities begin to insist on network contracting?</a:t>
            </a:r>
          </a:p>
          <a:p>
            <a:pPr lvl="1" algn="just"/>
            <a:endParaRPr lang="en-US" dirty="0" smtClean="0">
              <a:latin typeface="+mn-lt"/>
            </a:endParaRPr>
          </a:p>
          <a:p>
            <a:pPr lvl="1" algn="just"/>
            <a:endParaRPr lang="en-US" dirty="0" smtClean="0">
              <a:latin typeface="+mn-lt"/>
            </a:endParaRPr>
          </a:p>
          <a:p>
            <a:pPr lvl="1" algn="just"/>
            <a:endParaRPr lang="en-US" dirty="0" smtClean="0">
              <a:latin typeface="+mn-lt"/>
            </a:endParaRPr>
          </a:p>
          <a:p>
            <a:pPr lvl="1" algn="just"/>
            <a:endParaRPr lang="en-US" dirty="0" smtClean="0">
              <a:latin typeface="+mn-lt"/>
            </a:endParaRPr>
          </a:p>
          <a:p>
            <a:pPr lvl="2" algn="just"/>
            <a:endParaRPr lang="en-US" dirty="0" smtClean="0">
              <a:latin typeface="+mn-lt"/>
            </a:endParaRPr>
          </a:p>
          <a:p>
            <a:pPr lvl="1" algn="just"/>
            <a:endParaRPr lang="en-US" sz="3200" dirty="0" smtClean="0">
              <a:latin typeface="+mn-lt"/>
            </a:endParaRPr>
          </a:p>
          <a:p>
            <a:pPr algn="just"/>
            <a:endParaRPr lang="en-US" sz="3400" dirty="0" smtClean="0">
              <a:latin typeface="+mn-lt"/>
            </a:endParaRPr>
          </a:p>
          <a:p>
            <a:pPr marL="411480" lvl="1" indent="0" algn="just">
              <a:buNone/>
            </a:pPr>
            <a:endParaRPr lang="en-US" sz="3200" dirty="0" smtClean="0">
              <a:latin typeface="+mn-lt"/>
            </a:endParaRPr>
          </a:p>
          <a:p>
            <a:pPr lvl="1" algn="just"/>
            <a:endParaRPr lang="en-US" sz="2900" dirty="0"/>
          </a:p>
          <a:p>
            <a:pPr algn="just"/>
            <a:endParaRPr lang="en-US" sz="2900" dirty="0" smtClean="0">
              <a:latin typeface="+mn-lt"/>
            </a:endParaRPr>
          </a:p>
          <a:p>
            <a:endParaRPr lang="en-US" dirty="0"/>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3354878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5000" dirty="0" smtClean="0"/>
              <a:t>Managed Medicaid</a:t>
            </a:r>
            <a:endParaRPr lang="en-US" sz="5000" dirty="0"/>
          </a:p>
        </p:txBody>
      </p:sp>
      <p:sp>
        <p:nvSpPr>
          <p:cNvPr id="5" name="Subtitle 4"/>
          <p:cNvSpPr>
            <a:spLocks noGrp="1"/>
          </p:cNvSpPr>
          <p:nvPr>
            <p:ph type="subTitle" idx="1"/>
          </p:nvPr>
        </p:nvSpPr>
        <p:spPr>
          <a:xfrm>
            <a:off x="685800" y="4572000"/>
            <a:ext cx="6629400" cy="1066800"/>
          </a:xfrm>
        </p:spPr>
        <p:txBody>
          <a:bodyPr/>
          <a:lstStyle/>
          <a:p>
            <a:r>
              <a:rPr lang="en-US" i="1" dirty="0" smtClean="0"/>
              <a:t>Will providers benefit from minimum state standards?</a:t>
            </a:r>
            <a:endParaRPr lang="en-US" i="1" dirty="0"/>
          </a:p>
        </p:txBody>
      </p:sp>
      <p:sp>
        <p:nvSpPr>
          <p:cNvPr id="2" name="Footer Placeholder 1"/>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7019395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3200" u="sng" dirty="0" smtClean="0"/>
              <a:t>Medicaid MCO Network Adequacy Reform</a:t>
            </a:r>
            <a:endParaRPr lang="en-US" sz="3200" u="sng" dirty="0"/>
          </a:p>
        </p:txBody>
      </p:sp>
      <p:sp>
        <p:nvSpPr>
          <p:cNvPr id="3" name="Content Placeholder 2"/>
          <p:cNvSpPr>
            <a:spLocks noGrp="1"/>
          </p:cNvSpPr>
          <p:nvPr>
            <p:ph idx="1"/>
          </p:nvPr>
        </p:nvSpPr>
        <p:spPr>
          <a:xfrm>
            <a:off x="457200" y="1219200"/>
            <a:ext cx="7620000" cy="5181600"/>
          </a:xfrm>
        </p:spPr>
        <p:txBody>
          <a:bodyPr>
            <a:normAutofit lnSpcReduction="10000"/>
          </a:bodyPr>
          <a:lstStyle/>
          <a:p>
            <a:pPr algn="just"/>
            <a:r>
              <a:rPr lang="en-US" dirty="0" smtClean="0">
                <a:latin typeface="+mn-lt"/>
              </a:rPr>
              <a:t>CMS requires the States to ensure that each MCO:</a:t>
            </a:r>
          </a:p>
          <a:p>
            <a:pPr lvl="1"/>
            <a:r>
              <a:rPr lang="en-US" dirty="0" smtClean="0">
                <a:latin typeface="+mn-lt"/>
              </a:rPr>
              <a:t>Maintain and monitor a network of appropriate providers that is sufficient to provide adequate access to all services.</a:t>
            </a:r>
          </a:p>
          <a:p>
            <a:pPr lvl="1"/>
            <a:r>
              <a:rPr lang="en-US" dirty="0" smtClean="0">
                <a:latin typeface="+mn-lt"/>
              </a:rPr>
              <a:t>Meet state standards for timely access.</a:t>
            </a:r>
          </a:p>
          <a:p>
            <a:pPr lvl="1"/>
            <a:r>
              <a:rPr lang="en-US" dirty="0" smtClean="0">
                <a:latin typeface="+mn-lt"/>
              </a:rPr>
              <a:t>Ensure that network providers offer hours that are no less than the hours for commercial enrollees.</a:t>
            </a:r>
          </a:p>
          <a:p>
            <a:pPr lvl="1"/>
            <a:r>
              <a:rPr lang="en-US" dirty="0" smtClean="0">
                <a:latin typeface="+mn-lt"/>
              </a:rPr>
              <a:t>Make services available 24 hours a day, 7 days a week, when medically necessary.</a:t>
            </a:r>
          </a:p>
          <a:p>
            <a:r>
              <a:rPr lang="en-US" dirty="0" smtClean="0">
                <a:latin typeface="+mn-lt"/>
              </a:rPr>
              <a:t>In other words, MCOs must provide reasonable access, and support their capability with documentation at contracting.</a:t>
            </a:r>
          </a:p>
          <a:p>
            <a:r>
              <a:rPr lang="en-US" dirty="0" smtClean="0">
                <a:latin typeface="+mn-lt"/>
              </a:rPr>
              <a:t>CMS’ proposed rule on managed Medicaid issued on June 1, 2015,</a:t>
            </a:r>
            <a:r>
              <a:rPr lang="en-US" baseline="30000" dirty="0" smtClean="0">
                <a:latin typeface="+mn-lt"/>
              </a:rPr>
              <a:t>17</a:t>
            </a:r>
            <a:r>
              <a:rPr lang="en-US" dirty="0" smtClean="0">
                <a:latin typeface="+mn-lt"/>
              </a:rPr>
              <a:t> and would address network adequacy in three areas:</a:t>
            </a:r>
          </a:p>
          <a:p>
            <a:pPr lvl="1"/>
            <a:r>
              <a:rPr lang="en-US" dirty="0" smtClean="0">
                <a:latin typeface="+mn-lt"/>
              </a:rPr>
              <a:t>(1) Timeliness of availability and access.</a:t>
            </a:r>
          </a:p>
          <a:p>
            <a:pPr lvl="1"/>
            <a:r>
              <a:rPr lang="en-US" dirty="0" smtClean="0">
                <a:latin typeface="+mn-lt"/>
              </a:rPr>
              <a:t>(2) Minimum time and distance standards for specific providers.</a:t>
            </a:r>
          </a:p>
          <a:p>
            <a:pPr lvl="1"/>
            <a:r>
              <a:rPr lang="en-US" dirty="0" smtClean="0">
                <a:latin typeface="+mn-lt"/>
              </a:rPr>
              <a:t>(3) Annual support of capabilities with documentations.</a:t>
            </a:r>
            <a:endParaRPr lang="en-US" dirty="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3680503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3200" u="sng" dirty="0" smtClean="0"/>
              <a:t>Medicaid MCO Network Adequacy Reform</a:t>
            </a:r>
            <a:endParaRPr lang="en-US" sz="3200" u="sng" dirty="0"/>
          </a:p>
        </p:txBody>
      </p:sp>
      <p:sp>
        <p:nvSpPr>
          <p:cNvPr id="3" name="Content Placeholder 2"/>
          <p:cNvSpPr>
            <a:spLocks noGrp="1"/>
          </p:cNvSpPr>
          <p:nvPr>
            <p:ph idx="1"/>
          </p:nvPr>
        </p:nvSpPr>
        <p:spPr>
          <a:xfrm>
            <a:off x="457200" y="1143000"/>
            <a:ext cx="7620000" cy="5257800"/>
          </a:xfrm>
        </p:spPr>
        <p:txBody>
          <a:bodyPr>
            <a:normAutofit/>
          </a:bodyPr>
          <a:lstStyle/>
          <a:p>
            <a:pPr algn="just"/>
            <a:r>
              <a:rPr lang="en-US" dirty="0" smtClean="0">
                <a:latin typeface="+mn-lt"/>
              </a:rPr>
              <a:t>What is the potential impact of the proposed rule?</a:t>
            </a:r>
          </a:p>
          <a:p>
            <a:pPr lvl="1" algn="just"/>
            <a:r>
              <a:rPr lang="en-US" dirty="0" smtClean="0">
                <a:latin typeface="+mn-lt"/>
              </a:rPr>
              <a:t>The OIG has surveyed State Medicaid agencies and found that time and distance standards, provider availability, and enforcement varied dramatically.</a:t>
            </a:r>
            <a:r>
              <a:rPr lang="en-US" baseline="30000" dirty="0" smtClean="0">
                <a:latin typeface="+mn-lt"/>
              </a:rPr>
              <a:t>18</a:t>
            </a:r>
          </a:p>
          <a:p>
            <a:pPr lvl="1" algn="just"/>
            <a:r>
              <a:rPr lang="en-US" dirty="0" smtClean="0">
                <a:latin typeface="+mn-lt"/>
              </a:rPr>
              <a:t>In States with lax standards or enforcement, the adoption of new minimum time and distance standards might translate into leverage for out-of-network providers seeking to go in-network.</a:t>
            </a:r>
          </a:p>
          <a:p>
            <a:pPr algn="just"/>
            <a:r>
              <a:rPr lang="en-US" dirty="0" smtClean="0">
                <a:latin typeface="+mn-lt"/>
              </a:rPr>
              <a:t>Out-of-network providers have limited recourse on rates</a:t>
            </a:r>
          </a:p>
          <a:p>
            <a:pPr lvl="1" algn="just"/>
            <a:r>
              <a:rPr lang="en-US" dirty="0" smtClean="0">
                <a:latin typeface="+mn-lt"/>
              </a:rPr>
              <a:t>Must accept Medicaid FFS rate for emergency services.</a:t>
            </a:r>
            <a:r>
              <a:rPr lang="en-US" baseline="30000" dirty="0" smtClean="0">
                <a:latin typeface="+mn-lt"/>
              </a:rPr>
              <a:t>19</a:t>
            </a:r>
          </a:p>
          <a:p>
            <a:pPr lvl="1" algn="just"/>
            <a:r>
              <a:rPr lang="en-US" dirty="0" smtClean="0">
                <a:latin typeface="+mn-lt"/>
              </a:rPr>
              <a:t>MCOs must cover out-of-network non-emergency services only if the services are necessary, covered, and unavailable.</a:t>
            </a:r>
            <a:r>
              <a:rPr lang="en-US" baseline="30000" dirty="0" smtClean="0">
                <a:latin typeface="+mn-lt"/>
              </a:rPr>
              <a:t>20</a:t>
            </a:r>
          </a:p>
          <a:p>
            <a:pPr lvl="1" algn="just"/>
            <a:r>
              <a:rPr lang="en-US" dirty="0" smtClean="0">
                <a:latin typeface="+mn-lt"/>
              </a:rPr>
              <a:t>Preauthorization regimes and obligation to “coordinate” on out-of-network payment issues limit disputes.</a:t>
            </a:r>
            <a:r>
              <a:rPr lang="en-US" baseline="30000" dirty="0" smtClean="0">
                <a:latin typeface="+mn-lt"/>
              </a:rPr>
              <a:t>21</a:t>
            </a:r>
          </a:p>
          <a:p>
            <a:pPr lvl="1" algn="just"/>
            <a:r>
              <a:rPr lang="en-US" dirty="0" smtClean="0">
                <a:latin typeface="+mn-lt"/>
              </a:rPr>
              <a:t>States may set rates via regulation (or address in MCO contract).</a:t>
            </a:r>
            <a:r>
              <a:rPr lang="en-US" baseline="30000" dirty="0" smtClean="0">
                <a:latin typeface="+mn-lt"/>
              </a:rPr>
              <a:t>22</a:t>
            </a:r>
          </a:p>
          <a:p>
            <a:pPr lvl="1" algn="just"/>
            <a:r>
              <a:rPr lang="en-US" dirty="0" smtClean="0">
                <a:latin typeface="+mn-lt"/>
              </a:rPr>
              <a:t>Only a few courts have recognized </a:t>
            </a:r>
            <a:r>
              <a:rPr lang="en-US" i="1" dirty="0" smtClean="0">
                <a:latin typeface="+mn-lt"/>
              </a:rPr>
              <a:t>quantum meruit </a:t>
            </a:r>
            <a:r>
              <a:rPr lang="en-US" dirty="0" smtClean="0">
                <a:latin typeface="+mn-lt"/>
              </a:rPr>
              <a:t>theory.</a:t>
            </a:r>
            <a:r>
              <a:rPr lang="en-US" baseline="30000" dirty="0" smtClean="0">
                <a:latin typeface="+mn-lt"/>
              </a:rPr>
              <a:t>23</a:t>
            </a:r>
          </a:p>
          <a:p>
            <a:pPr lvl="1" algn="just"/>
            <a:endParaRPr lang="en-US" dirty="0" smtClean="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1146800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5000" dirty="0" smtClean="0"/>
              <a:t>Payors on the Offensive</a:t>
            </a:r>
            <a:endParaRPr lang="en-US" sz="5000" dirty="0"/>
          </a:p>
        </p:txBody>
      </p:sp>
      <p:sp>
        <p:nvSpPr>
          <p:cNvPr id="5" name="Subtitle 4"/>
          <p:cNvSpPr>
            <a:spLocks noGrp="1"/>
          </p:cNvSpPr>
          <p:nvPr>
            <p:ph type="subTitle" idx="1"/>
          </p:nvPr>
        </p:nvSpPr>
        <p:spPr>
          <a:xfrm>
            <a:off x="685800" y="4572000"/>
            <a:ext cx="6629400" cy="1066800"/>
          </a:xfrm>
        </p:spPr>
        <p:txBody>
          <a:bodyPr/>
          <a:lstStyle/>
          <a:p>
            <a:r>
              <a:rPr lang="en-US" i="1" dirty="0" smtClean="0"/>
              <a:t>Self-referrals and cost-sharing waivers remain focuses</a:t>
            </a:r>
            <a:endParaRPr lang="en-US" i="1" dirty="0"/>
          </a:p>
        </p:txBody>
      </p:sp>
      <p:sp>
        <p:nvSpPr>
          <p:cNvPr id="2" name="Footer Placeholder 1"/>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615210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400" u="sng" dirty="0" smtClean="0"/>
              <a:t>Payors on the Offensive</a:t>
            </a:r>
            <a:endParaRPr lang="en-US" sz="4400" u="sng" dirty="0"/>
          </a:p>
        </p:txBody>
      </p:sp>
      <p:sp>
        <p:nvSpPr>
          <p:cNvPr id="3" name="Content Placeholder 2"/>
          <p:cNvSpPr>
            <a:spLocks noGrp="1"/>
          </p:cNvSpPr>
          <p:nvPr>
            <p:ph idx="1"/>
          </p:nvPr>
        </p:nvSpPr>
        <p:spPr>
          <a:xfrm>
            <a:off x="457200" y="1143000"/>
            <a:ext cx="7620000" cy="5257800"/>
          </a:xfrm>
        </p:spPr>
        <p:txBody>
          <a:bodyPr>
            <a:normAutofit/>
          </a:bodyPr>
          <a:lstStyle/>
          <a:p>
            <a:pPr algn="just"/>
            <a:r>
              <a:rPr lang="en-US" sz="2000" dirty="0" smtClean="0">
                <a:latin typeface="+mn-lt"/>
              </a:rPr>
              <a:t>Major payors have brought claims or counterclaims against out-of-network providers to recover alleged overpayments for years.</a:t>
            </a:r>
          </a:p>
          <a:p>
            <a:pPr algn="just"/>
            <a:r>
              <a:rPr lang="en-US" sz="2000" dirty="0" smtClean="0">
                <a:latin typeface="+mn-lt"/>
              </a:rPr>
              <a:t>Litigation frequently involves clinical laboratories, ambulatory surgery centers (ASCs), or chiropractors.</a:t>
            </a:r>
          </a:p>
          <a:p>
            <a:pPr algn="just"/>
            <a:r>
              <a:rPr lang="en-US" sz="2000" dirty="0" smtClean="0">
                <a:latin typeface="+mn-lt"/>
              </a:rPr>
              <a:t>Focuses include self-referrals from in-network to out-of-network providers, and waivers of member cost-sharing.</a:t>
            </a:r>
          </a:p>
          <a:p>
            <a:pPr algn="just"/>
            <a:r>
              <a:rPr lang="en-US" u="sng" dirty="0" smtClean="0">
                <a:latin typeface="+mn-lt"/>
              </a:rPr>
              <a:t>Self-Referrals to Out-of-Network Providers</a:t>
            </a:r>
          </a:p>
          <a:p>
            <a:pPr lvl="1" algn="just"/>
            <a:r>
              <a:rPr lang="en-US" dirty="0" smtClean="0">
                <a:latin typeface="+mn-lt"/>
              </a:rPr>
              <a:t>In-network physician has equity interest in out-of-network provider (</a:t>
            </a:r>
            <a:r>
              <a:rPr lang="en-US" i="1" dirty="0" smtClean="0">
                <a:latin typeface="+mn-lt"/>
              </a:rPr>
              <a:t>e.g.</a:t>
            </a:r>
            <a:r>
              <a:rPr lang="en-US" dirty="0" smtClean="0">
                <a:latin typeface="+mn-lt"/>
              </a:rPr>
              <a:t>, ASC), and refers patients to out-of-network provider in violation of obligation under provider contract to refer patients to other in-network providers.</a:t>
            </a:r>
          </a:p>
          <a:p>
            <a:pPr lvl="1" algn="just"/>
            <a:r>
              <a:rPr lang="en-US" dirty="0" smtClean="0">
                <a:latin typeface="+mn-lt"/>
              </a:rPr>
              <a:t>Payors may sue out-of-network provider for tortious interference. </a:t>
            </a:r>
            <a:r>
              <a:rPr lang="en-US" i="1" dirty="0">
                <a:latin typeface="+mn-lt"/>
              </a:rPr>
              <a:t>Aetna Life </a:t>
            </a:r>
            <a:r>
              <a:rPr lang="en-US" i="1" dirty="0" smtClean="0">
                <a:latin typeface="+mn-lt"/>
              </a:rPr>
              <a:t>Ins. Co. v</a:t>
            </a:r>
            <a:r>
              <a:rPr lang="en-US" i="1" dirty="0">
                <a:latin typeface="+mn-lt"/>
              </a:rPr>
              <a:t>. Huntingdon Valley Surgery </a:t>
            </a:r>
            <a:r>
              <a:rPr lang="en-US" i="1" dirty="0" smtClean="0">
                <a:latin typeface="+mn-lt"/>
              </a:rPr>
              <a:t>Ctr.</a:t>
            </a:r>
            <a:r>
              <a:rPr lang="en-US" dirty="0" smtClean="0">
                <a:latin typeface="+mn-lt"/>
              </a:rPr>
              <a:t>, </a:t>
            </a:r>
            <a:r>
              <a:rPr lang="en-US" dirty="0">
                <a:latin typeface="+mn-lt"/>
              </a:rPr>
              <a:t>No. 13-03101, 2015 WL 5439223 (E.D.Pa. Sept. 15, 2015</a:t>
            </a:r>
            <a:r>
              <a:rPr lang="en-US" dirty="0" smtClean="0">
                <a:latin typeface="+mn-lt"/>
              </a:rPr>
              <a:t>) (denying provider’s motion for summary judgment).</a:t>
            </a:r>
          </a:p>
          <a:p>
            <a:pPr algn="just"/>
            <a:endParaRPr lang="en-US" dirty="0" smtClean="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39968469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92162"/>
          </a:xfrm>
        </p:spPr>
        <p:txBody>
          <a:bodyPr/>
          <a:lstStyle/>
          <a:p>
            <a:r>
              <a:rPr lang="en-US" sz="4400" u="sng" dirty="0" smtClean="0"/>
              <a:t>Payors on the Offensive</a:t>
            </a:r>
            <a:endParaRPr lang="en-US" sz="4400" u="sng" dirty="0"/>
          </a:p>
        </p:txBody>
      </p:sp>
      <p:sp>
        <p:nvSpPr>
          <p:cNvPr id="3" name="Content Placeholder 2"/>
          <p:cNvSpPr>
            <a:spLocks noGrp="1"/>
          </p:cNvSpPr>
          <p:nvPr>
            <p:ph idx="1"/>
          </p:nvPr>
        </p:nvSpPr>
        <p:spPr>
          <a:xfrm>
            <a:off x="457200" y="1143000"/>
            <a:ext cx="7620000" cy="5257800"/>
          </a:xfrm>
        </p:spPr>
        <p:txBody>
          <a:bodyPr>
            <a:normAutofit/>
          </a:bodyPr>
          <a:lstStyle/>
          <a:p>
            <a:pPr algn="just"/>
            <a:r>
              <a:rPr lang="en-US" u="sng" dirty="0" smtClean="0">
                <a:latin typeface="+mn-lt"/>
              </a:rPr>
              <a:t>Waivers of Member Cost-Sharing</a:t>
            </a:r>
          </a:p>
          <a:p>
            <a:pPr lvl="1" algn="just"/>
            <a:r>
              <a:rPr lang="en-US" dirty="0" smtClean="0">
                <a:latin typeface="+mn-lt"/>
              </a:rPr>
              <a:t>Out-of-network provider routinely forgives, writes off, or opts not to collect member cost-sharing amount (</a:t>
            </a:r>
            <a:r>
              <a:rPr lang="en-US" i="1" dirty="0" smtClean="0">
                <a:latin typeface="+mn-lt"/>
              </a:rPr>
              <a:t>e.g.,</a:t>
            </a:r>
            <a:r>
              <a:rPr lang="en-US" dirty="0" smtClean="0">
                <a:latin typeface="+mn-lt"/>
              </a:rPr>
              <a:t> coinsurance) in order to compete with in-network providers.  Out-of-network provider does not disclose conduct to payor, which then takes the position that the provider’s charges were inflated and calculated to deceive the payor into overpaying.</a:t>
            </a:r>
          </a:p>
          <a:p>
            <a:pPr lvl="1" algn="just"/>
            <a:r>
              <a:rPr lang="en-US" dirty="0" smtClean="0">
                <a:latin typeface="+mn-lt"/>
              </a:rPr>
              <a:t>Payors have defeated motions to dismiss their claims for fraud and negligent misrepresentation based upon such a theory. </a:t>
            </a:r>
            <a:r>
              <a:rPr lang="en-US" i="1" dirty="0">
                <a:latin typeface="+mn-lt"/>
              </a:rPr>
              <a:t>Aetna, Inc. v. Health Diagnostic Laboratory, Inc.</a:t>
            </a:r>
            <a:r>
              <a:rPr lang="en-US" dirty="0">
                <a:latin typeface="+mn-lt"/>
              </a:rPr>
              <a:t>, No. 15-1868, 2015 WL 9460072 (E.D.Pa. Dec. 28, 2015</a:t>
            </a:r>
            <a:r>
              <a:rPr lang="en-US" dirty="0" smtClean="0">
                <a:latin typeface="+mn-lt"/>
              </a:rPr>
              <a:t>); </a:t>
            </a:r>
            <a:r>
              <a:rPr lang="en-US" i="1" dirty="0">
                <a:latin typeface="+mn-lt"/>
              </a:rPr>
              <a:t>Connecticut General Life Insurance Company and Cigna Health and Life Insurance Company v. Southwest Surgery Center, LLC</a:t>
            </a:r>
            <a:r>
              <a:rPr lang="en-US" dirty="0">
                <a:latin typeface="+mn-lt"/>
              </a:rPr>
              <a:t>, No. 14-CV-08777, 2015 WL 6560536 (N.D.Ill. Oct. 29, 2015)</a:t>
            </a:r>
            <a:r>
              <a:rPr lang="en-US" dirty="0" smtClean="0">
                <a:latin typeface="+mn-lt"/>
              </a:rPr>
              <a:t>.</a:t>
            </a:r>
          </a:p>
          <a:p>
            <a:pPr algn="just"/>
            <a:endParaRPr lang="en-US" dirty="0" smtClean="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3530017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Industry Changes</a:t>
            </a:r>
            <a:endParaRPr lang="en-US" dirty="0"/>
          </a:p>
        </p:txBody>
      </p:sp>
      <p:sp>
        <p:nvSpPr>
          <p:cNvPr id="3" name="Subtitle 2"/>
          <p:cNvSpPr>
            <a:spLocks noGrp="1"/>
          </p:cNvSpPr>
          <p:nvPr>
            <p:ph type="subTitle" idx="1"/>
          </p:nvPr>
        </p:nvSpPr>
        <p:spPr/>
        <p:txBody>
          <a:bodyPr/>
          <a:lstStyle/>
          <a:p>
            <a:r>
              <a:rPr lang="en-US" i="1" dirty="0" smtClean="0"/>
              <a:t>The payor mix is shifting for some providers</a:t>
            </a:r>
            <a:endParaRPr lang="en-US" i="1" dirty="0"/>
          </a:p>
        </p:txBody>
      </p:sp>
      <p:sp>
        <p:nvSpPr>
          <p:cNvPr id="2" name="Footer Placeholder 1"/>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20674369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u="sng" dirty="0" smtClean="0"/>
              <a:t>Notes</a:t>
            </a:r>
            <a:endParaRPr lang="en-US" u="sng" dirty="0"/>
          </a:p>
        </p:txBody>
      </p:sp>
      <p:sp>
        <p:nvSpPr>
          <p:cNvPr id="4" name="Content Placeholder 3"/>
          <p:cNvSpPr txBox="1">
            <a:spLocks noGrp="1"/>
          </p:cNvSpPr>
          <p:nvPr>
            <p:ph idx="1"/>
          </p:nvPr>
        </p:nvSpPr>
        <p:spPr>
          <a:xfrm>
            <a:off x="381000" y="990600"/>
            <a:ext cx="7620000" cy="6638740"/>
          </a:xfrm>
          <a:prstGeom prst="rect">
            <a:avLst/>
          </a:prstGeom>
          <a:noFill/>
        </p:spPr>
        <p:txBody>
          <a:bodyPr wrap="square" rtlCol="0">
            <a:spAutoFit/>
          </a:bodyPr>
          <a:lstStyle/>
          <a:p>
            <a:pPr marL="0" lvl="2" indent="0">
              <a:buClr>
                <a:srgbClr val="9BBB59"/>
              </a:buClr>
              <a:buNone/>
            </a:pPr>
            <a:r>
              <a:rPr lang="en-US" sz="1300" baseline="30000" dirty="0" smtClean="0">
                <a:solidFill>
                  <a:prstClr val="black"/>
                </a:solidFill>
                <a:latin typeface="Calibri"/>
              </a:rPr>
              <a:t>1</a:t>
            </a:r>
            <a:r>
              <a:rPr lang="en-US" sz="1300" dirty="0" smtClean="0">
                <a:solidFill>
                  <a:prstClr val="black"/>
                </a:solidFill>
                <a:latin typeface="Calibri"/>
              </a:rPr>
              <a:t>Medicare </a:t>
            </a:r>
            <a:r>
              <a:rPr lang="en-US" sz="1300" dirty="0">
                <a:solidFill>
                  <a:prstClr val="black"/>
                </a:solidFill>
                <a:latin typeface="Calibri"/>
              </a:rPr>
              <a:t>Advantage 2015 Spotlight:  Enrollment Market Update, The Henry J. Kaiser Family Foundation, </a:t>
            </a:r>
            <a:r>
              <a:rPr lang="en-US" sz="1300" i="1" dirty="0">
                <a:solidFill>
                  <a:prstClr val="black"/>
                </a:solidFill>
                <a:latin typeface="Calibri"/>
              </a:rPr>
              <a:t>available at</a:t>
            </a:r>
            <a:r>
              <a:rPr lang="en-US" sz="1300" dirty="0">
                <a:solidFill>
                  <a:prstClr val="black"/>
                </a:solidFill>
                <a:latin typeface="Calibri"/>
              </a:rPr>
              <a:t>: http://kff.org/medicare/issue-brief/medicare-advantage-2015-spotlight-enrollment-market-update/ (last visited Oct. 28, 2015</a:t>
            </a:r>
            <a:r>
              <a:rPr lang="en-US" sz="1300" dirty="0" smtClean="0">
                <a:solidFill>
                  <a:prstClr val="black"/>
                </a:solidFill>
                <a:latin typeface="Calibri"/>
              </a:rPr>
              <a:t>).</a:t>
            </a:r>
            <a:endParaRPr lang="en-US" sz="1300" baseline="30000" dirty="0" smtClean="0">
              <a:latin typeface="+mn-lt"/>
            </a:endParaRPr>
          </a:p>
          <a:p>
            <a:pPr marL="0" lvl="2" indent="0">
              <a:buNone/>
            </a:pPr>
            <a:r>
              <a:rPr lang="en-US" sz="1300" baseline="30000" dirty="0">
                <a:latin typeface="+mn-lt"/>
              </a:rPr>
              <a:t>2</a:t>
            </a:r>
            <a:r>
              <a:rPr lang="en-US" sz="1300" dirty="0" smtClean="0">
                <a:latin typeface="+mn-lt"/>
              </a:rPr>
              <a:t>Total Marketplace Enrollment and Fin. Assistance, The Henry J. Kaiser Family Foundation, </a:t>
            </a:r>
            <a:r>
              <a:rPr lang="en-US" sz="1300" i="1" dirty="0" smtClean="0">
                <a:latin typeface="+mn-lt"/>
              </a:rPr>
              <a:t>available at</a:t>
            </a:r>
            <a:r>
              <a:rPr lang="en-US" sz="1300" dirty="0" smtClean="0">
                <a:latin typeface="+mn-lt"/>
              </a:rPr>
              <a:t>: http://kff.org/health-reform/state-indicator/total-marketplace-enrollment-and-financial-assistance/ (last visited Oct. 28, 2015).</a:t>
            </a:r>
          </a:p>
          <a:p>
            <a:pPr marL="0" lvl="2" indent="0">
              <a:buNone/>
            </a:pPr>
            <a:r>
              <a:rPr lang="en-US" sz="1300" baseline="30000" dirty="0" smtClean="0">
                <a:latin typeface="+mn-lt"/>
              </a:rPr>
              <a:t>3</a:t>
            </a:r>
            <a:r>
              <a:rPr lang="en-US" sz="1300" dirty="0" smtClean="0">
                <a:latin typeface="+mn-lt"/>
              </a:rPr>
              <a:t>Total Medicaid Managed Care Enrollment, The Henry J. Kaiser Foundation, </a:t>
            </a:r>
            <a:r>
              <a:rPr lang="en-US" sz="1300" i="1" dirty="0" smtClean="0">
                <a:latin typeface="+mn-lt"/>
              </a:rPr>
              <a:t>available at</a:t>
            </a:r>
            <a:r>
              <a:rPr lang="en-US" sz="1300" dirty="0" smtClean="0">
                <a:latin typeface="+mn-lt"/>
              </a:rPr>
              <a:t>:  http://kff.org/medicaid/state-indicator/total-medicaid-mc-enrollment/ (last visited Oct. 28, 2015).</a:t>
            </a:r>
          </a:p>
          <a:p>
            <a:pPr marL="0" lvl="2" indent="0">
              <a:buNone/>
            </a:pPr>
            <a:r>
              <a:rPr lang="en-US" sz="1300" baseline="30000" dirty="0" smtClean="0">
                <a:latin typeface="+mn-lt"/>
              </a:rPr>
              <a:t>4</a:t>
            </a:r>
            <a:r>
              <a:rPr lang="en-US" sz="1300" dirty="0" smtClean="0">
                <a:latin typeface="+mn-lt"/>
              </a:rPr>
              <a:t>Avalere Analysis: Medicaid Managed Care Enrollment Set to Grow by 13.5 Million, </a:t>
            </a:r>
            <a:r>
              <a:rPr lang="en-US" sz="1300" i="1" dirty="0" smtClean="0">
                <a:latin typeface="+mn-lt"/>
              </a:rPr>
              <a:t>available at</a:t>
            </a:r>
            <a:r>
              <a:rPr lang="en-US" sz="1300" dirty="0" smtClean="0">
                <a:latin typeface="+mn-lt"/>
              </a:rPr>
              <a:t>: http://avalere.com/expertise/managed-care/insights/avalere-analysis-medicaid-managed-care-enrollment-set-to-grow-by-13.5-milli (last visited Oct. 28, 2015).</a:t>
            </a:r>
          </a:p>
          <a:p>
            <a:pPr marL="0" lvl="2" indent="0">
              <a:buNone/>
            </a:pPr>
            <a:r>
              <a:rPr lang="en-US" sz="1300" baseline="30000" dirty="0" smtClean="0">
                <a:latin typeface="+mn-lt"/>
              </a:rPr>
              <a:t>5 </a:t>
            </a:r>
            <a:r>
              <a:rPr lang="en-US" sz="1300" dirty="0" smtClean="0">
                <a:latin typeface="+mn-lt"/>
              </a:rPr>
              <a:t>Bob Herman, </a:t>
            </a:r>
            <a:r>
              <a:rPr lang="en-US" sz="1300" i="1" dirty="0" smtClean="0">
                <a:latin typeface="+mn-lt"/>
              </a:rPr>
              <a:t>Network squeeze:  Controversies continue over narrow health plans</a:t>
            </a:r>
            <a:r>
              <a:rPr lang="en-US" sz="1300" dirty="0" smtClean="0">
                <a:latin typeface="+mn-lt"/>
              </a:rPr>
              <a:t>, </a:t>
            </a:r>
            <a:r>
              <a:rPr lang="en-US" sz="1300" cap="small" dirty="0" smtClean="0">
                <a:latin typeface="+mn-lt"/>
              </a:rPr>
              <a:t>Modern Healthcare </a:t>
            </a:r>
            <a:r>
              <a:rPr lang="en-US" sz="1300" dirty="0" smtClean="0">
                <a:latin typeface="+mn-lt"/>
              </a:rPr>
              <a:t>March 28, 2015.</a:t>
            </a:r>
          </a:p>
          <a:p>
            <a:pPr marL="0" lvl="2" indent="0">
              <a:buClr>
                <a:srgbClr val="9BBB59"/>
              </a:buClr>
              <a:buNone/>
            </a:pPr>
            <a:r>
              <a:rPr lang="en-US" sz="1300" baseline="30000" dirty="0">
                <a:solidFill>
                  <a:prstClr val="black"/>
                </a:solidFill>
                <a:latin typeface="Calibri"/>
              </a:rPr>
              <a:t>6</a:t>
            </a:r>
            <a:r>
              <a:rPr lang="en-US" sz="1300" dirty="0" smtClean="0">
                <a:solidFill>
                  <a:prstClr val="black"/>
                </a:solidFill>
                <a:latin typeface="Calibri"/>
              </a:rPr>
              <a:t>CY2016 </a:t>
            </a:r>
            <a:r>
              <a:rPr lang="en-US" sz="1300" dirty="0">
                <a:solidFill>
                  <a:prstClr val="black"/>
                </a:solidFill>
                <a:latin typeface="Calibri"/>
              </a:rPr>
              <a:t>MA HSD Provider and Facility Specialties and Network Adequacy Guidance, at p. 1, </a:t>
            </a:r>
            <a:r>
              <a:rPr lang="en-US" sz="1300" i="1" dirty="0">
                <a:solidFill>
                  <a:prstClr val="black"/>
                </a:solidFill>
                <a:latin typeface="Calibri"/>
              </a:rPr>
              <a:t>available at</a:t>
            </a:r>
            <a:r>
              <a:rPr lang="en-US" sz="1300" dirty="0">
                <a:solidFill>
                  <a:prstClr val="black"/>
                </a:solidFill>
                <a:latin typeface="Calibri"/>
              </a:rPr>
              <a:t>: https://www.cms.gov/Medicare/Medicare-Advantage/MedicareAdvantageApps/Downloads/CY2016_MA_HSD_Network_Criteria_Guidance.pdf (last visited Oct. 28, 2015)</a:t>
            </a:r>
          </a:p>
          <a:p>
            <a:pPr marL="0" lvl="2" indent="0">
              <a:buClr>
                <a:srgbClr val="9BBB59"/>
              </a:buClr>
              <a:buNone/>
            </a:pPr>
            <a:r>
              <a:rPr lang="en-US" sz="1300" baseline="30000" dirty="0">
                <a:solidFill>
                  <a:prstClr val="black"/>
                </a:solidFill>
                <a:latin typeface="Calibri"/>
              </a:rPr>
              <a:t>7</a:t>
            </a:r>
            <a:r>
              <a:rPr lang="en-US" sz="1300" dirty="0" smtClean="0">
                <a:solidFill>
                  <a:prstClr val="black"/>
                </a:solidFill>
                <a:latin typeface="Calibri"/>
              </a:rPr>
              <a:t>Medicare </a:t>
            </a:r>
            <a:r>
              <a:rPr lang="en-US" sz="1300" dirty="0">
                <a:solidFill>
                  <a:prstClr val="black"/>
                </a:solidFill>
                <a:latin typeface="Calibri"/>
              </a:rPr>
              <a:t>Advantage:  Actions Needed to Enhance CMS oversight of Provider Network Adequacy, GAO-15-710 (August 2015</a:t>
            </a:r>
            <a:r>
              <a:rPr lang="en-US" sz="1300" dirty="0" smtClean="0">
                <a:solidFill>
                  <a:prstClr val="black"/>
                </a:solidFill>
                <a:latin typeface="Calibri"/>
              </a:rPr>
              <a:t>)</a:t>
            </a:r>
          </a:p>
          <a:p>
            <a:pPr marL="0" lvl="2" indent="0">
              <a:buClr>
                <a:srgbClr val="9BBB59"/>
              </a:buClr>
              <a:buNone/>
            </a:pPr>
            <a:r>
              <a:rPr lang="en-US" sz="1400" baseline="30000" dirty="0">
                <a:solidFill>
                  <a:prstClr val="black"/>
                </a:solidFill>
                <a:latin typeface="Calibri"/>
              </a:rPr>
              <a:t>8</a:t>
            </a:r>
            <a:r>
              <a:rPr lang="en-US" sz="1400" dirty="0" smtClean="0">
                <a:solidFill>
                  <a:prstClr val="black"/>
                </a:solidFill>
                <a:latin typeface="Calibri"/>
              </a:rPr>
              <a:t>Medicare </a:t>
            </a:r>
            <a:r>
              <a:rPr lang="en-US" sz="1400" dirty="0">
                <a:solidFill>
                  <a:prstClr val="black"/>
                </a:solidFill>
                <a:latin typeface="Calibri"/>
              </a:rPr>
              <a:t>Managed Care Manual, Ch. 2, § 30.4.6.</a:t>
            </a:r>
          </a:p>
          <a:p>
            <a:pPr marL="0" lvl="2" indent="0">
              <a:buClr>
                <a:srgbClr val="9BBB59"/>
              </a:buClr>
              <a:buNone/>
            </a:pPr>
            <a:r>
              <a:rPr lang="en-US" sz="1400" baseline="30000" dirty="0">
                <a:solidFill>
                  <a:prstClr val="black"/>
                </a:solidFill>
                <a:latin typeface="Calibri"/>
              </a:rPr>
              <a:t>9</a:t>
            </a:r>
            <a:r>
              <a:rPr lang="en-US" sz="1400" dirty="0" smtClean="0">
                <a:solidFill>
                  <a:prstClr val="black"/>
                </a:solidFill>
                <a:latin typeface="Calibri"/>
              </a:rPr>
              <a:t>Announcement </a:t>
            </a:r>
            <a:r>
              <a:rPr lang="en-US" sz="1400" dirty="0">
                <a:solidFill>
                  <a:prstClr val="black"/>
                </a:solidFill>
                <a:latin typeface="Calibri"/>
              </a:rPr>
              <a:t>of Calendar Year (CY) 2016 Medicare Advantage Capitation Rates and Medicare Advantage and Part D Payment Policies and Final Call Letter, at Attachment VII, pp. 138-140 (Final Call Letter) (April 6, 2015), </a:t>
            </a:r>
            <a:r>
              <a:rPr lang="en-US" sz="1400" i="1" dirty="0">
                <a:solidFill>
                  <a:prstClr val="black"/>
                </a:solidFill>
                <a:latin typeface="Calibri"/>
              </a:rPr>
              <a:t>available at</a:t>
            </a:r>
            <a:r>
              <a:rPr lang="en-US" sz="1400" dirty="0">
                <a:solidFill>
                  <a:prstClr val="black"/>
                </a:solidFill>
                <a:latin typeface="Calibri"/>
              </a:rPr>
              <a:t>: https://www.cms.gov/Medicare/Health-Plans/MedicareAdvtgSpecRateStats/Announcements-and-Documents-Items/2016Announcement.html (last visited Oct. 28, 2015).</a:t>
            </a:r>
          </a:p>
          <a:p>
            <a:pPr marL="0" lvl="2" indent="0">
              <a:buClr>
                <a:srgbClr val="9BBB59"/>
              </a:buClr>
              <a:buNone/>
            </a:pPr>
            <a:endParaRPr lang="en-US" sz="1300" dirty="0">
              <a:solidFill>
                <a:prstClr val="black"/>
              </a:solidFill>
              <a:latin typeface="Calibri"/>
            </a:endParaRPr>
          </a:p>
          <a:p>
            <a:pPr marL="0" lvl="2" indent="0">
              <a:buNone/>
            </a:pPr>
            <a:endParaRPr lang="en-US" sz="800" dirty="0" smtClean="0">
              <a:latin typeface="+mn-lt"/>
            </a:endParaRPr>
          </a:p>
          <a:p>
            <a:pPr marL="0" lvl="2"/>
            <a:endParaRPr lang="en-US" sz="800" dirty="0">
              <a:latin typeface="+mn-lt"/>
            </a:endParaRPr>
          </a:p>
          <a:p>
            <a:pPr marL="0" lvl="2"/>
            <a:endParaRPr lang="en-US" sz="800" dirty="0" smtClean="0">
              <a:latin typeface="+mn-lt"/>
            </a:endParaRPr>
          </a:p>
          <a:p>
            <a:pPr marL="0" lvl="2"/>
            <a:endParaRPr lang="en-US" sz="800" dirty="0" smtClean="0">
              <a:latin typeface="+mn-lt"/>
            </a:endParaRPr>
          </a:p>
          <a:p>
            <a:pPr marL="0" lvl="2"/>
            <a:endParaRPr lang="en-US" sz="800" dirty="0">
              <a:latin typeface="+mn-lt"/>
            </a:endParaRPr>
          </a:p>
          <a:p>
            <a:endParaRPr lang="en-US" sz="800" dirty="0">
              <a:latin typeface="+mn-lt"/>
            </a:endParaRPr>
          </a:p>
        </p:txBody>
      </p:sp>
      <p:sp>
        <p:nvSpPr>
          <p:cNvPr id="3" name="Footer Placeholder 2"/>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36233017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u="sng" dirty="0" smtClean="0"/>
              <a:t>Notes</a:t>
            </a:r>
            <a:endParaRPr lang="en-US" u="sng" dirty="0"/>
          </a:p>
        </p:txBody>
      </p:sp>
      <p:sp>
        <p:nvSpPr>
          <p:cNvPr id="3" name="Content Placeholder 2"/>
          <p:cNvSpPr>
            <a:spLocks noGrp="1"/>
          </p:cNvSpPr>
          <p:nvPr>
            <p:ph idx="1"/>
          </p:nvPr>
        </p:nvSpPr>
        <p:spPr>
          <a:xfrm>
            <a:off x="381000" y="1143000"/>
            <a:ext cx="7620000" cy="5257800"/>
          </a:xfrm>
        </p:spPr>
        <p:txBody>
          <a:bodyPr>
            <a:normAutofit lnSpcReduction="10000"/>
          </a:bodyPr>
          <a:lstStyle/>
          <a:p>
            <a:pPr marL="0" lvl="2" indent="0">
              <a:buClr>
                <a:srgbClr val="9BBB59"/>
              </a:buClr>
              <a:buNone/>
            </a:pPr>
            <a:r>
              <a:rPr lang="en-US" sz="1400" baseline="30000" dirty="0" smtClean="0">
                <a:solidFill>
                  <a:prstClr val="black"/>
                </a:solidFill>
                <a:latin typeface="Calibri"/>
              </a:rPr>
              <a:t>10</a:t>
            </a:r>
            <a:r>
              <a:rPr lang="en-US" sz="1400" dirty="0" smtClean="0">
                <a:solidFill>
                  <a:prstClr val="black"/>
                </a:solidFill>
                <a:latin typeface="Calibri"/>
              </a:rPr>
              <a:t>A </a:t>
            </a:r>
            <a:r>
              <a:rPr lang="en-US" sz="1400" dirty="0">
                <a:solidFill>
                  <a:prstClr val="black"/>
                </a:solidFill>
                <a:latin typeface="Calibri"/>
              </a:rPr>
              <a:t>non-contract provider may seek reconsideration of an organization determination as a representative of the enrollee.  42 C.F.R. §§ 422.582(a), (d); Medicare Managed Care Manual Ch. 13, §§ 10.4.1 – 10.4.3, 60.1, 70.1.  Alternatively, a non-contract provider may seek reconsideration directly if they complete a waiver of liability statement, which provides that they will not bill the enrollee regardless of the outcome of the appeal.  42 C.F.R. §§ 422.582(a), (d); Medicare Managed Care Manual Ch. 13, §§ 60.1 – 60.1.1, 70.1.  After the non-contract provider completes the waiver of liability, the enrollee ceases to have an appealable interest.  Medicare Managed Care Manual Ch. 13, § 60.1.1.</a:t>
            </a:r>
          </a:p>
          <a:p>
            <a:pPr marL="0" lvl="2" indent="0">
              <a:buClr>
                <a:srgbClr val="9BBB59"/>
              </a:buClr>
              <a:buNone/>
            </a:pPr>
            <a:r>
              <a:rPr lang="en-US" sz="1400" baseline="30000" dirty="0" smtClean="0">
                <a:solidFill>
                  <a:prstClr val="black"/>
                </a:solidFill>
                <a:latin typeface="Calibri"/>
              </a:rPr>
              <a:t>11</a:t>
            </a:r>
            <a:r>
              <a:rPr lang="en-US" sz="1400" dirty="0" smtClean="0">
                <a:solidFill>
                  <a:prstClr val="black"/>
                </a:solidFill>
                <a:latin typeface="Calibri"/>
              </a:rPr>
              <a:t>42 </a:t>
            </a:r>
            <a:r>
              <a:rPr lang="en-US" sz="1400" dirty="0">
                <a:solidFill>
                  <a:prstClr val="black"/>
                </a:solidFill>
                <a:latin typeface="Calibri"/>
              </a:rPr>
              <a:t>U.S.C. §§ 1395w-22(g)(5); 42 C.F.R. §§ 405.1006, 405.1136, 422.612(a)-(c); Medicare Managed Care Manual Ch. 4, §§ 120, </a:t>
            </a:r>
            <a:r>
              <a:rPr lang="en-US" sz="1400" dirty="0" smtClean="0">
                <a:solidFill>
                  <a:prstClr val="black"/>
                </a:solidFill>
                <a:latin typeface="Calibri"/>
              </a:rPr>
              <a:t>121.1.</a:t>
            </a:r>
            <a:endParaRPr lang="en-US" sz="1400" baseline="30000" dirty="0" smtClean="0">
              <a:latin typeface="+mn-lt"/>
            </a:endParaRPr>
          </a:p>
          <a:p>
            <a:pPr marL="0" lvl="2" indent="0">
              <a:buNone/>
            </a:pPr>
            <a:r>
              <a:rPr lang="en-US" sz="1400" baseline="30000" dirty="0" smtClean="0">
                <a:latin typeface="+mn-lt"/>
              </a:rPr>
              <a:t>12</a:t>
            </a:r>
            <a:r>
              <a:rPr lang="en-US" sz="1400" dirty="0" smtClean="0">
                <a:latin typeface="+mn-lt"/>
              </a:rPr>
              <a:t>Patient </a:t>
            </a:r>
            <a:r>
              <a:rPr lang="en-US" sz="1400" dirty="0">
                <a:latin typeface="+mn-lt"/>
              </a:rPr>
              <a:t>Protection and Affordable Care Act; Establishment of Exchanges and Qualified Health Plans, 76 Fed. Reg. 41,866, 41,893 (proposed July 15, 2011) (to be codified at 45 C.F.R. pts. 155-56).</a:t>
            </a:r>
          </a:p>
          <a:p>
            <a:pPr marL="0" lvl="2" indent="0">
              <a:buNone/>
            </a:pPr>
            <a:r>
              <a:rPr lang="en-US" sz="1400" baseline="30000" dirty="0" smtClean="0">
                <a:latin typeface="+mn-lt"/>
              </a:rPr>
              <a:t>13</a:t>
            </a:r>
            <a:r>
              <a:rPr lang="en-US" sz="1400" dirty="0" smtClean="0">
                <a:latin typeface="+mn-lt"/>
              </a:rPr>
              <a:t>FINAL </a:t>
            </a:r>
            <a:r>
              <a:rPr lang="en-US" sz="1400" dirty="0">
                <a:latin typeface="+mn-lt"/>
              </a:rPr>
              <a:t>2016 Letter to Issuers in the Federally-facilitated Marketplaces, Center for Consumer Information and Insurance Oversight (CCIIO), Centers for Medicare &amp; Medicaid Services, at pp. 22-25 (Feb. 20, 2015), </a:t>
            </a:r>
            <a:r>
              <a:rPr lang="en-US" sz="1400" i="1" dirty="0">
                <a:latin typeface="+mn-lt"/>
              </a:rPr>
              <a:t>available at</a:t>
            </a:r>
            <a:r>
              <a:rPr lang="en-US" sz="1400" dirty="0">
                <a:latin typeface="+mn-lt"/>
              </a:rPr>
              <a:t>: https://www.cms.gov/CCIIO/Resources/Regulations-and-Guidance/Downloads/2016-Letter-to-Issuers-2-20-2015-R.pdf (last visited Oct. 28, 2015).</a:t>
            </a:r>
          </a:p>
          <a:p>
            <a:pPr marL="0" lvl="2" indent="0">
              <a:buNone/>
            </a:pPr>
            <a:r>
              <a:rPr lang="en-US" sz="1400" baseline="30000" dirty="0" smtClean="0">
                <a:latin typeface="+mn-lt"/>
              </a:rPr>
              <a:t>14</a:t>
            </a:r>
            <a:r>
              <a:rPr lang="en-US" sz="1400" i="1" dirty="0" smtClean="0">
                <a:latin typeface="+mn-lt"/>
              </a:rPr>
              <a:t>Id</a:t>
            </a:r>
            <a:r>
              <a:rPr lang="en-US" sz="1400" dirty="0" smtClean="0">
                <a:latin typeface="+mn-lt"/>
              </a:rPr>
              <a:t>.</a:t>
            </a:r>
            <a:endParaRPr lang="en-US" dirty="0"/>
          </a:p>
          <a:p>
            <a:pPr marL="0" lvl="2" indent="0">
              <a:buNone/>
            </a:pPr>
            <a:r>
              <a:rPr lang="en-US" sz="1400" baseline="30000" dirty="0" smtClean="0">
                <a:latin typeface="+mn-lt"/>
              </a:rPr>
              <a:t>15</a:t>
            </a:r>
            <a:r>
              <a:rPr lang="en-US" sz="1400" dirty="0" smtClean="0">
                <a:latin typeface="+mn-lt"/>
              </a:rPr>
              <a:t>Patient </a:t>
            </a:r>
            <a:r>
              <a:rPr lang="en-US" sz="1400" dirty="0">
                <a:latin typeface="+mn-lt"/>
              </a:rPr>
              <a:t>Protection and Affordable Care Act; HHS Notice of Benefit and Payment Parameters for 2017, 80 FR </a:t>
            </a:r>
            <a:r>
              <a:rPr lang="en-US" sz="1400" dirty="0" smtClean="0">
                <a:latin typeface="+mn-lt"/>
              </a:rPr>
              <a:t>75,488 (</a:t>
            </a:r>
            <a:r>
              <a:rPr lang="en-US" sz="1400" dirty="0">
                <a:latin typeface="+mn-lt"/>
              </a:rPr>
              <a:t>proposed Dec. 2, 2015) (to be codified at 45 C.F.R. pt. 156</a:t>
            </a:r>
            <a:r>
              <a:rPr lang="en-US" sz="1400" dirty="0" smtClean="0">
                <a:latin typeface="+mn-lt"/>
              </a:rPr>
              <a:t>).</a:t>
            </a:r>
          </a:p>
          <a:p>
            <a:pPr marL="0" lvl="2" indent="0">
              <a:buNone/>
            </a:pPr>
            <a:r>
              <a:rPr lang="en-US" sz="1400" baseline="30000" dirty="0" smtClean="0">
                <a:latin typeface="+mn-lt"/>
              </a:rPr>
              <a:t>16</a:t>
            </a:r>
            <a:r>
              <a:rPr lang="en-US" sz="1400" dirty="0" smtClean="0">
                <a:latin typeface="+mn-lt"/>
              </a:rPr>
              <a:t>NAIC Health Benefit Plan Network Access and Adequacy Model Act (Oct. 12, 2015),  </a:t>
            </a:r>
            <a:r>
              <a:rPr lang="en-US" sz="1400" dirty="0" smtClean="0">
                <a:latin typeface="+mn-lt"/>
                <a:hlinkClick r:id="rId3"/>
              </a:rPr>
              <a:t>http://www.naic.org/documents/committees_b_rftf_namr_sg_exposure_revised_draft_proposed_revisions_mcpna_model_act.pdf</a:t>
            </a:r>
            <a:r>
              <a:rPr lang="en-US" sz="1400" dirty="0" smtClean="0">
                <a:latin typeface="+mn-lt"/>
              </a:rPr>
              <a:t>.</a:t>
            </a:r>
          </a:p>
          <a:p>
            <a:pPr marL="0" lvl="2" indent="0">
              <a:buNone/>
            </a:pPr>
            <a:r>
              <a:rPr lang="en-US" sz="1400" baseline="30000" dirty="0" smtClean="0">
                <a:latin typeface="+mn-lt"/>
              </a:rPr>
              <a:t>17</a:t>
            </a:r>
            <a:r>
              <a:rPr lang="en-US" sz="1400" dirty="0" smtClean="0">
                <a:latin typeface="+mn-lt"/>
              </a:rPr>
              <a:t> </a:t>
            </a:r>
            <a:r>
              <a:rPr lang="en-US" sz="1400" dirty="0">
                <a:latin typeface="+mn-lt"/>
                <a:ea typeface="Calibri" panose="020F0502020204030204" pitchFamily="34" charset="0"/>
              </a:rPr>
              <a:t>Medicaid and Children’s Health Insurance Program (CHIP) Programs; Medicaid Managed Care, CHIP Delivered in Managed Care, Medicaid and CHIP Comprehensive Quality Strategies, and Revisions Related to Third Party Liability, Proposed Rules, 80 FR </a:t>
            </a:r>
            <a:r>
              <a:rPr lang="en-US" sz="1400" dirty="0" smtClean="0">
                <a:latin typeface="+mn-lt"/>
                <a:ea typeface="Calibri" panose="020F0502020204030204" pitchFamily="34" charset="0"/>
              </a:rPr>
              <a:t>31,098 </a:t>
            </a:r>
            <a:r>
              <a:rPr lang="en-US" sz="1400" dirty="0">
                <a:latin typeface="+mn-lt"/>
                <a:ea typeface="Calibri" panose="020F0502020204030204" pitchFamily="34" charset="0"/>
              </a:rPr>
              <a:t>(June 1, 2015) (to be codified at 42 C.F.R. pt. 438).</a:t>
            </a:r>
            <a:endParaRPr lang="en-US" sz="1400" dirty="0" smtClean="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14016785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715962"/>
          </a:xfrm>
        </p:spPr>
        <p:txBody>
          <a:bodyPr/>
          <a:lstStyle/>
          <a:p>
            <a:r>
              <a:rPr lang="en-US" u="sng" dirty="0" smtClean="0"/>
              <a:t>Notes</a:t>
            </a:r>
            <a:endParaRPr lang="en-US" u="sng" dirty="0"/>
          </a:p>
        </p:txBody>
      </p:sp>
      <p:sp>
        <p:nvSpPr>
          <p:cNvPr id="3" name="Content Placeholder 2"/>
          <p:cNvSpPr>
            <a:spLocks noGrp="1"/>
          </p:cNvSpPr>
          <p:nvPr>
            <p:ph idx="1"/>
          </p:nvPr>
        </p:nvSpPr>
        <p:spPr>
          <a:xfrm>
            <a:off x="381000" y="1143000"/>
            <a:ext cx="7620000" cy="5257800"/>
          </a:xfrm>
        </p:spPr>
        <p:txBody>
          <a:bodyPr>
            <a:normAutofit/>
          </a:bodyPr>
          <a:lstStyle/>
          <a:p>
            <a:pPr marL="0" lvl="2" indent="0">
              <a:buClr>
                <a:srgbClr val="9BBB59"/>
              </a:buClr>
              <a:buNone/>
            </a:pPr>
            <a:r>
              <a:rPr lang="en-US" sz="1400" baseline="30000" dirty="0" smtClean="0">
                <a:solidFill>
                  <a:prstClr val="black"/>
                </a:solidFill>
                <a:latin typeface="+mn-lt"/>
              </a:rPr>
              <a:t>18</a:t>
            </a:r>
            <a:r>
              <a:rPr lang="en-US" sz="1400" dirty="0" smtClean="0">
                <a:latin typeface="+mn-lt"/>
                <a:ea typeface="Calibri" panose="020F0502020204030204" pitchFamily="34" charset="0"/>
              </a:rPr>
              <a:t>U.S</a:t>
            </a:r>
            <a:r>
              <a:rPr lang="en-US" sz="1400" dirty="0">
                <a:latin typeface="+mn-lt"/>
                <a:ea typeface="Calibri" panose="020F0502020204030204" pitchFamily="34" charset="0"/>
              </a:rPr>
              <a:t>. Department of Health and Human Services—Office of Inspector General, OEI-02-11-00320, State Standards for Access to Care in Medicaid Managed Care (2014</a:t>
            </a:r>
            <a:r>
              <a:rPr lang="en-US" sz="1400" dirty="0" smtClean="0">
                <a:latin typeface="+mn-lt"/>
                <a:ea typeface="Calibri" panose="020F0502020204030204" pitchFamily="34" charset="0"/>
              </a:rPr>
              <a:t>); </a:t>
            </a:r>
            <a:r>
              <a:rPr lang="en-US" sz="1400" dirty="0">
                <a:latin typeface="+mn-lt"/>
                <a:ea typeface="Calibri" panose="020F0502020204030204" pitchFamily="34" charset="0"/>
              </a:rPr>
              <a:t>U.S. Department of Health and Human Services—Office of Inspector General, OEI-2-13-00670, Access to Care: Provider Availability in Medicaid Managed Care (2014</a:t>
            </a:r>
            <a:r>
              <a:rPr lang="en-US" sz="1400" dirty="0" smtClean="0">
                <a:latin typeface="+mn-lt"/>
                <a:ea typeface="Calibri" panose="020F0502020204030204" pitchFamily="34" charset="0"/>
              </a:rPr>
              <a:t>).</a:t>
            </a:r>
          </a:p>
          <a:p>
            <a:pPr marL="0" lvl="2" indent="0">
              <a:buClr>
                <a:srgbClr val="9BBB59"/>
              </a:buClr>
              <a:buNone/>
            </a:pPr>
            <a:r>
              <a:rPr lang="en-US" sz="1400" baseline="30000" dirty="0" smtClean="0">
                <a:latin typeface="+mn-lt"/>
              </a:rPr>
              <a:t>19</a:t>
            </a:r>
            <a:r>
              <a:rPr lang="en-US" sz="1400" dirty="0" smtClean="0">
                <a:latin typeface="+mn-lt"/>
              </a:rPr>
              <a:t>42 </a:t>
            </a:r>
            <a:r>
              <a:rPr lang="en-US" sz="1400" dirty="0">
                <a:latin typeface="+mn-lt"/>
              </a:rPr>
              <a:t>U.S.C. § 1396u-2(b)(2)(D</a:t>
            </a:r>
            <a:r>
              <a:rPr lang="en-US" sz="1400" dirty="0" smtClean="0">
                <a:latin typeface="+mn-lt"/>
              </a:rPr>
              <a:t>).</a:t>
            </a:r>
          </a:p>
          <a:p>
            <a:pPr marL="0" lvl="2" indent="0">
              <a:buClr>
                <a:srgbClr val="9BBB59"/>
              </a:buClr>
              <a:buNone/>
            </a:pPr>
            <a:r>
              <a:rPr lang="en-US" sz="1400" baseline="30000" dirty="0" smtClean="0">
                <a:latin typeface="+mn-lt"/>
              </a:rPr>
              <a:t>20</a:t>
            </a:r>
            <a:r>
              <a:rPr lang="en-US" sz="1400" dirty="0" smtClean="0">
                <a:latin typeface="+mn-lt"/>
              </a:rPr>
              <a:t>42 </a:t>
            </a:r>
            <a:r>
              <a:rPr lang="en-US" sz="1400" dirty="0">
                <a:latin typeface="+mn-lt"/>
              </a:rPr>
              <a:t>C.F.R. § 438.206(b)(4</a:t>
            </a:r>
            <a:r>
              <a:rPr lang="en-US" sz="1400" dirty="0" smtClean="0">
                <a:latin typeface="+mn-lt"/>
              </a:rPr>
              <a:t>).</a:t>
            </a:r>
          </a:p>
          <a:p>
            <a:pPr marL="0" lvl="2" indent="0">
              <a:buClr>
                <a:srgbClr val="9BBB59"/>
              </a:buClr>
              <a:buNone/>
            </a:pPr>
            <a:r>
              <a:rPr lang="en-US" sz="1400" baseline="30000" dirty="0" smtClean="0">
                <a:latin typeface="+mn-lt"/>
              </a:rPr>
              <a:t>21</a:t>
            </a:r>
            <a:r>
              <a:rPr lang="en-US" sz="1400" dirty="0" smtClean="0">
                <a:latin typeface="+mn-lt"/>
              </a:rPr>
              <a:t> </a:t>
            </a:r>
            <a:r>
              <a:rPr lang="en-US" sz="1400" dirty="0">
                <a:latin typeface="+mn-lt"/>
              </a:rPr>
              <a:t>42 C.F.R. § 438.206(b)(5</a:t>
            </a:r>
            <a:r>
              <a:rPr lang="en-US" sz="1400" dirty="0" smtClean="0">
                <a:latin typeface="+mn-lt"/>
              </a:rPr>
              <a:t>).</a:t>
            </a:r>
          </a:p>
          <a:p>
            <a:pPr marL="0" lvl="2" indent="0">
              <a:buClr>
                <a:srgbClr val="9BBB59"/>
              </a:buClr>
              <a:buNone/>
            </a:pPr>
            <a:r>
              <a:rPr lang="en-US" sz="1400" baseline="30000" dirty="0" smtClean="0">
                <a:latin typeface="+mn-lt"/>
              </a:rPr>
              <a:t>22</a:t>
            </a:r>
            <a:r>
              <a:rPr lang="en-US" sz="1400" i="1" dirty="0" smtClean="0">
                <a:latin typeface="+mn-lt"/>
              </a:rPr>
              <a:t>See</a:t>
            </a:r>
            <a:r>
              <a:rPr lang="en-US" sz="1400" i="1" dirty="0">
                <a:latin typeface="+mn-lt"/>
              </a:rPr>
              <a:t>, e.g.</a:t>
            </a:r>
            <a:r>
              <a:rPr lang="en-US" sz="1400" dirty="0">
                <a:latin typeface="+mn-lt"/>
              </a:rPr>
              <a:t>, Tex. Admin. Code § 353.4(c)(1) (“[T]he MCO must reimburse an out-of-network, in-area service provider the Medicare fee-for-service (FFS) rate in effect on the date of service less five percent, unless the parties agree to a different reimbursement amount</a:t>
            </a:r>
            <a:r>
              <a:rPr lang="en-US" sz="1400" dirty="0" smtClean="0">
                <a:latin typeface="+mn-lt"/>
              </a:rPr>
              <a:t>.”); Georgia </a:t>
            </a:r>
            <a:r>
              <a:rPr lang="en-US" sz="1400" dirty="0">
                <a:latin typeface="+mn-lt"/>
              </a:rPr>
              <a:t>Department of Community Health, Georgia DCH/CMO Contract, § 4.8.19.2, </a:t>
            </a:r>
            <a:r>
              <a:rPr lang="en-US" sz="1400" i="1" dirty="0">
                <a:latin typeface="+mn-lt"/>
              </a:rPr>
              <a:t>available at</a:t>
            </a:r>
            <a:r>
              <a:rPr lang="en-US" sz="1400" dirty="0">
                <a:latin typeface="+mn-lt"/>
              </a:rPr>
              <a:t>: https://dch.georgia.gov/care-management-organizations-cmo (last visited Feb. 3, 2016</a:t>
            </a:r>
            <a:r>
              <a:rPr lang="en-US" sz="1400" dirty="0" smtClean="0">
                <a:latin typeface="+mn-lt"/>
              </a:rPr>
              <a:t>).</a:t>
            </a:r>
          </a:p>
          <a:p>
            <a:pPr marL="0" lvl="2" indent="0">
              <a:buClr>
                <a:srgbClr val="9BBB59"/>
              </a:buClr>
              <a:buNone/>
            </a:pPr>
            <a:r>
              <a:rPr lang="en-US" sz="1400" baseline="30000" dirty="0" smtClean="0">
                <a:latin typeface="+mn-lt"/>
              </a:rPr>
              <a:t>23</a:t>
            </a:r>
            <a:r>
              <a:rPr lang="en-US" sz="1400" i="1" dirty="0" smtClean="0">
                <a:latin typeface="+mn-lt"/>
              </a:rPr>
              <a:t>Appalachian </a:t>
            </a:r>
            <a:r>
              <a:rPr lang="en-US" sz="1400" i="1" dirty="0">
                <a:latin typeface="+mn-lt"/>
              </a:rPr>
              <a:t>Reg’l Healthcare v. Coventry Health and Life Ins. Co.</a:t>
            </a:r>
            <a:r>
              <a:rPr lang="en-US" sz="1400" dirty="0">
                <a:latin typeface="+mn-lt"/>
              </a:rPr>
              <a:t>, No. 5:12-cv-114, 2013 WL 1314154, at *4 (E.D.Ky. Mar. 28, 2013); </a:t>
            </a:r>
            <a:r>
              <a:rPr lang="en-US" sz="1400" i="1" dirty="0">
                <a:latin typeface="+mn-lt"/>
              </a:rPr>
              <a:t>River Park Hosp., Inc. v. BlueCross BlueShield of Tennessee, Inc.</a:t>
            </a:r>
            <a:r>
              <a:rPr lang="en-US" sz="1400" dirty="0">
                <a:latin typeface="+mn-lt"/>
              </a:rPr>
              <a:t>, 173 S.W.3d 43, 60 (Tenn.Ct.App. 2003); </a:t>
            </a:r>
            <a:r>
              <a:rPr lang="en-US" sz="1400" i="1" dirty="0">
                <a:latin typeface="+mn-lt"/>
              </a:rPr>
              <a:t>Temple Univ. Hosp., Inc. v. Healthcare Mgmt. Alternatives, Inc.</a:t>
            </a:r>
            <a:r>
              <a:rPr lang="en-US" sz="1400" dirty="0">
                <a:latin typeface="+mn-lt"/>
              </a:rPr>
              <a:t>, 832 A.2d 501 (Pa.Super. 2003).</a:t>
            </a:r>
            <a:endParaRPr lang="en-US" sz="1400" dirty="0" smtClean="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1950296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7620000" cy="1143000"/>
          </a:xfrm>
        </p:spPr>
        <p:txBody>
          <a:bodyPr/>
          <a:lstStyle/>
          <a:p>
            <a:r>
              <a:rPr lang="en-US" sz="3600" u="sng" dirty="0" smtClean="0"/>
              <a:t>Managed Care Enrollment is Growing</a:t>
            </a:r>
            <a:endParaRPr lang="en-US" sz="3600" u="sng" dirty="0"/>
          </a:p>
        </p:txBody>
      </p:sp>
      <p:sp>
        <p:nvSpPr>
          <p:cNvPr id="3" name="Content Placeholder 2"/>
          <p:cNvSpPr>
            <a:spLocks noGrp="1"/>
          </p:cNvSpPr>
          <p:nvPr>
            <p:ph idx="1"/>
          </p:nvPr>
        </p:nvSpPr>
        <p:spPr>
          <a:xfrm>
            <a:off x="304800" y="1295400"/>
            <a:ext cx="8001000" cy="4800600"/>
          </a:xfrm>
        </p:spPr>
        <p:txBody>
          <a:bodyPr>
            <a:normAutofit lnSpcReduction="10000"/>
          </a:bodyPr>
          <a:lstStyle/>
          <a:p>
            <a:r>
              <a:rPr lang="en-US" u="sng" dirty="0" smtClean="0">
                <a:latin typeface="+mn-lt"/>
              </a:rPr>
              <a:t>Medicare Advantage (MA)</a:t>
            </a:r>
          </a:p>
          <a:p>
            <a:pPr lvl="1"/>
            <a:r>
              <a:rPr lang="en-US" sz="2200" dirty="0">
                <a:latin typeface="+mn-lt"/>
              </a:rPr>
              <a:t>Almost </a:t>
            </a:r>
            <a:r>
              <a:rPr lang="en-US" sz="2200" dirty="0" smtClean="0">
                <a:latin typeface="+mn-lt"/>
              </a:rPr>
              <a:t>one in three (31 %) </a:t>
            </a:r>
            <a:r>
              <a:rPr lang="en-US" sz="2200" dirty="0">
                <a:latin typeface="+mn-lt"/>
              </a:rPr>
              <a:t>people on Medicare (16.8 </a:t>
            </a:r>
            <a:r>
              <a:rPr lang="en-US" sz="2200" dirty="0" smtClean="0">
                <a:latin typeface="+mn-lt"/>
              </a:rPr>
              <a:t>million beneficiaries</a:t>
            </a:r>
            <a:r>
              <a:rPr lang="en-US" sz="2200" dirty="0">
                <a:latin typeface="+mn-lt"/>
              </a:rPr>
              <a:t>) were enrolled in </a:t>
            </a:r>
            <a:r>
              <a:rPr lang="en-US" sz="2200" dirty="0" smtClean="0">
                <a:latin typeface="+mn-lt"/>
              </a:rPr>
              <a:t>an MA plan </a:t>
            </a:r>
            <a:r>
              <a:rPr lang="en-US" sz="2200" dirty="0">
                <a:latin typeface="+mn-lt"/>
              </a:rPr>
              <a:t>in </a:t>
            </a:r>
            <a:r>
              <a:rPr lang="en-US" sz="2200" dirty="0" smtClean="0">
                <a:latin typeface="+mn-lt"/>
              </a:rPr>
              <a:t>2015 </a:t>
            </a:r>
            <a:r>
              <a:rPr lang="en-US" sz="2200" dirty="0">
                <a:latin typeface="+mn-lt"/>
              </a:rPr>
              <a:t>– up by more than one </a:t>
            </a:r>
            <a:r>
              <a:rPr lang="en-US" sz="2200" dirty="0" smtClean="0">
                <a:latin typeface="+mn-lt"/>
              </a:rPr>
              <a:t>million beneficiaries </a:t>
            </a:r>
            <a:r>
              <a:rPr lang="en-US" sz="2200" dirty="0">
                <a:latin typeface="+mn-lt"/>
              </a:rPr>
              <a:t>from </a:t>
            </a:r>
            <a:r>
              <a:rPr lang="en-US" sz="2200" dirty="0" smtClean="0">
                <a:latin typeface="+mn-lt"/>
              </a:rPr>
              <a:t>2014.</a:t>
            </a:r>
            <a:r>
              <a:rPr lang="en-US" sz="2200" baseline="30000" dirty="0">
                <a:latin typeface="+mn-lt"/>
              </a:rPr>
              <a:t>1</a:t>
            </a:r>
            <a:endParaRPr lang="en-US" sz="2200" baseline="30000" dirty="0" smtClean="0">
              <a:latin typeface="+mn-lt"/>
            </a:endParaRPr>
          </a:p>
          <a:p>
            <a:pPr marL="411480" lvl="1" indent="0">
              <a:buNone/>
            </a:pPr>
            <a:endParaRPr lang="en-US" sz="2200" baseline="30000" dirty="0" smtClean="0">
              <a:latin typeface="+mn-lt"/>
            </a:endParaRPr>
          </a:p>
          <a:p>
            <a:r>
              <a:rPr lang="en-US" u="sng" dirty="0">
                <a:latin typeface="+mn-lt"/>
              </a:rPr>
              <a:t>Individual and Small Group Market</a:t>
            </a:r>
          </a:p>
          <a:p>
            <a:pPr lvl="1"/>
            <a:r>
              <a:rPr lang="en-US" sz="2200" dirty="0">
                <a:latin typeface="+mn-lt"/>
              </a:rPr>
              <a:t>The Exchanges opened in 2014.</a:t>
            </a:r>
          </a:p>
          <a:p>
            <a:pPr lvl="1"/>
            <a:r>
              <a:rPr lang="en-US" sz="2200" dirty="0">
                <a:latin typeface="+mn-lt"/>
              </a:rPr>
              <a:t>Total Marketplace Enrollment in 2015:  9,949,079 </a:t>
            </a:r>
            <a:r>
              <a:rPr lang="en-US" sz="2200" dirty="0" smtClean="0">
                <a:latin typeface="+mn-lt"/>
              </a:rPr>
              <a:t>members.</a:t>
            </a:r>
            <a:r>
              <a:rPr lang="en-US" sz="2200" baseline="30000" dirty="0">
                <a:latin typeface="+mn-lt"/>
              </a:rPr>
              <a:t>2</a:t>
            </a:r>
          </a:p>
          <a:p>
            <a:pPr marL="777240" lvl="2" indent="0">
              <a:buNone/>
            </a:pPr>
            <a:endParaRPr lang="en-US" sz="1000" b="1" dirty="0" smtClean="0">
              <a:latin typeface="+mn-lt"/>
            </a:endParaRPr>
          </a:p>
          <a:p>
            <a:r>
              <a:rPr lang="en-US" u="sng" dirty="0" smtClean="0">
                <a:latin typeface="+mn-lt"/>
              </a:rPr>
              <a:t>Medicaid Managed Care Organizations (MCOs)</a:t>
            </a:r>
          </a:p>
          <a:p>
            <a:pPr lvl="1"/>
            <a:r>
              <a:rPr lang="en-US" sz="2200" dirty="0" smtClean="0">
                <a:latin typeface="+mn-lt"/>
              </a:rPr>
              <a:t>In 2013, MCOs in 39 states (including DC) had a total of 44,533,642 individual enrollees, representing 71.7% of all Medicaid enrollment.</a:t>
            </a:r>
            <a:r>
              <a:rPr lang="en-US" sz="2200" baseline="30000" dirty="0" smtClean="0">
                <a:latin typeface="+mn-lt"/>
              </a:rPr>
              <a:t>3</a:t>
            </a:r>
            <a:endParaRPr lang="en-US" sz="1200" baseline="30000" dirty="0" smtClean="0">
              <a:latin typeface="+mn-lt"/>
            </a:endParaRPr>
          </a:p>
          <a:p>
            <a:pPr lvl="1"/>
            <a:r>
              <a:rPr lang="en-US" sz="2200" dirty="0" smtClean="0">
                <a:latin typeface="+mn-lt"/>
              </a:rPr>
              <a:t>Enrollment expected to increase by 13.5 million by 2016.</a:t>
            </a:r>
            <a:r>
              <a:rPr lang="en-US" sz="2200" baseline="30000" dirty="0" smtClean="0">
                <a:latin typeface="+mn-lt"/>
              </a:rPr>
              <a:t>4</a:t>
            </a:r>
          </a:p>
          <a:p>
            <a:pPr marL="411480" lvl="1" indent="0">
              <a:buNone/>
            </a:pPr>
            <a:endParaRPr lang="en-US" dirty="0" smtClean="0">
              <a:latin typeface="+mn-lt"/>
            </a:endParaRPr>
          </a:p>
          <a:p>
            <a:pPr lvl="1"/>
            <a:endParaRPr lang="en-US" dirty="0" smtClean="0">
              <a:latin typeface="+mn-lt"/>
            </a:endParaRPr>
          </a:p>
          <a:p>
            <a:endParaRPr lang="en-US" dirty="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1426885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7620000" cy="1143000"/>
          </a:xfrm>
        </p:spPr>
        <p:txBody>
          <a:bodyPr/>
          <a:lstStyle/>
          <a:p>
            <a:r>
              <a:rPr lang="en-US" sz="3600" u="sng" dirty="0" smtClean="0"/>
              <a:t>Managed Care Enrollment is Growing</a:t>
            </a:r>
            <a:endParaRPr lang="en-US" sz="3600" u="sng" dirty="0"/>
          </a:p>
        </p:txBody>
      </p:sp>
      <p:sp>
        <p:nvSpPr>
          <p:cNvPr id="3" name="Content Placeholder 2"/>
          <p:cNvSpPr>
            <a:spLocks noGrp="1"/>
          </p:cNvSpPr>
          <p:nvPr>
            <p:ph idx="1"/>
          </p:nvPr>
        </p:nvSpPr>
        <p:spPr>
          <a:xfrm>
            <a:off x="304800" y="1295400"/>
            <a:ext cx="8001000" cy="5105400"/>
          </a:xfrm>
        </p:spPr>
        <p:txBody>
          <a:bodyPr>
            <a:normAutofit/>
          </a:bodyPr>
          <a:lstStyle/>
          <a:p>
            <a:pPr algn="just"/>
            <a:r>
              <a:rPr lang="en-US" dirty="0" smtClean="0">
                <a:latin typeface="+mn-lt"/>
              </a:rPr>
              <a:t>Increased enrollment has been accompanied by increased pressure on health plans of all types to control costs.</a:t>
            </a:r>
          </a:p>
          <a:p>
            <a:pPr algn="just"/>
            <a:r>
              <a:rPr lang="en-US" u="sng" dirty="0" smtClean="0">
                <a:latin typeface="+mn-lt"/>
              </a:rPr>
              <a:t>Modern Healthcare reports</a:t>
            </a:r>
            <a:r>
              <a:rPr lang="en-US" dirty="0" smtClean="0">
                <a:latin typeface="+mn-lt"/>
              </a:rPr>
              <a:t>:</a:t>
            </a:r>
          </a:p>
          <a:p>
            <a:pPr lvl="1" algn="just"/>
            <a:r>
              <a:rPr lang="en-US" dirty="0" smtClean="0">
                <a:latin typeface="+mn-lt"/>
              </a:rPr>
              <a:t>“[T]here is significant consumer and provider dissatisfaction with how many of these plans are organized, including concern about inadequate access and information.  Critics say insurers have made many missteps in building adequate networks and maintaining accurate, up-to-date provider directories.  In some rural areas, there are too few in-network providers, forcing plan members to travel long distances to see one.”</a:t>
            </a:r>
            <a:r>
              <a:rPr lang="en-US" baseline="30000" dirty="0" smtClean="0">
                <a:latin typeface="+mn-lt"/>
              </a:rPr>
              <a:t>5</a:t>
            </a:r>
          </a:p>
          <a:p>
            <a:pPr lvl="0" algn="just">
              <a:buClr>
                <a:srgbClr val="4F81BD"/>
              </a:buClr>
            </a:pPr>
            <a:r>
              <a:rPr lang="en-US" sz="2000" dirty="0">
                <a:solidFill>
                  <a:prstClr val="black"/>
                </a:solidFill>
                <a:latin typeface="Calibri"/>
              </a:rPr>
              <a:t>Consumers have complained to regulators and filed putative class action lawsuits.  </a:t>
            </a:r>
            <a:r>
              <a:rPr lang="en-US" sz="2000" i="1" dirty="0">
                <a:solidFill>
                  <a:prstClr val="black"/>
                </a:solidFill>
                <a:latin typeface="Calibri"/>
              </a:rPr>
              <a:t>See, e.g., Felser v. Blue Cross of Cal.</a:t>
            </a:r>
            <a:r>
              <a:rPr lang="en-US" sz="2000" dirty="0">
                <a:solidFill>
                  <a:prstClr val="black"/>
                </a:solidFill>
                <a:latin typeface="Calibri"/>
              </a:rPr>
              <a:t>, No. BC550739, 2014 WL 3361745 (Cal. Super. Ct. L.A. Cnty., filed July 9, 2014).</a:t>
            </a:r>
          </a:p>
          <a:p>
            <a:pPr algn="just"/>
            <a:endParaRPr lang="en-US" baseline="30000" dirty="0" smtClean="0">
              <a:latin typeface="+mn-lt"/>
            </a:endParaRPr>
          </a:p>
          <a:p>
            <a:pPr lvl="1"/>
            <a:endParaRPr lang="en-US" dirty="0" smtClean="0">
              <a:latin typeface="+mn-lt"/>
            </a:endParaRPr>
          </a:p>
          <a:p>
            <a:endParaRPr lang="en-US" dirty="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3891164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838200"/>
          </a:xfrm>
        </p:spPr>
        <p:txBody>
          <a:bodyPr/>
          <a:lstStyle/>
          <a:p>
            <a:r>
              <a:rPr lang="en-US" sz="3600" u="sng" dirty="0"/>
              <a:t>Managed Care Enrollment </a:t>
            </a:r>
            <a:r>
              <a:rPr lang="en-US" sz="3600" u="sng" dirty="0" smtClean="0"/>
              <a:t>is Growing</a:t>
            </a:r>
            <a:endParaRPr lang="en-US" sz="3600" dirty="0"/>
          </a:p>
        </p:txBody>
      </p:sp>
      <p:sp>
        <p:nvSpPr>
          <p:cNvPr id="3" name="Content Placeholder 2"/>
          <p:cNvSpPr>
            <a:spLocks noGrp="1"/>
          </p:cNvSpPr>
          <p:nvPr>
            <p:ph idx="1"/>
          </p:nvPr>
        </p:nvSpPr>
        <p:spPr>
          <a:xfrm>
            <a:off x="457200" y="1219200"/>
            <a:ext cx="7848600" cy="5181600"/>
          </a:xfrm>
        </p:spPr>
        <p:txBody>
          <a:bodyPr>
            <a:normAutofit fontScale="92500" lnSpcReduction="10000"/>
          </a:bodyPr>
          <a:lstStyle/>
          <a:p>
            <a:pPr marL="114300" indent="0" algn="just">
              <a:spcBef>
                <a:spcPts val="0"/>
              </a:spcBef>
              <a:buNone/>
            </a:pPr>
            <a:endParaRPr lang="en-US" sz="1000" dirty="0" smtClean="0">
              <a:latin typeface="+mn-lt"/>
            </a:endParaRPr>
          </a:p>
          <a:p>
            <a:pPr algn="just"/>
            <a:r>
              <a:rPr lang="en-US" dirty="0" smtClean="0">
                <a:latin typeface="+mn-lt"/>
              </a:rPr>
              <a:t>Anecdotally, providers have responded by:</a:t>
            </a:r>
          </a:p>
          <a:p>
            <a:pPr lvl="1" algn="just"/>
            <a:r>
              <a:rPr lang="en-US" dirty="0" smtClean="0">
                <a:latin typeface="+mn-lt"/>
              </a:rPr>
              <a:t>Seeking to participate in commercial narrow networks, or integrated or value-based delivery systems.</a:t>
            </a:r>
          </a:p>
          <a:p>
            <a:pPr lvl="1" algn="just"/>
            <a:r>
              <a:rPr lang="en-US" dirty="0" smtClean="0">
                <a:latin typeface="+mn-lt"/>
              </a:rPr>
              <a:t>Pursuing network contracts with government-funded plans at rates that exceed FFS rates or government fee schedules.</a:t>
            </a:r>
          </a:p>
          <a:p>
            <a:pPr lvl="1" algn="just"/>
            <a:r>
              <a:rPr lang="en-US" dirty="0">
                <a:latin typeface="+mn-lt"/>
              </a:rPr>
              <a:t>Doubling down on out-of-network payment models and pursuing higher commercial out-of-network </a:t>
            </a:r>
            <a:r>
              <a:rPr lang="en-US" dirty="0" smtClean="0">
                <a:latin typeface="+mn-lt"/>
              </a:rPr>
              <a:t>payments.</a:t>
            </a:r>
          </a:p>
          <a:p>
            <a:pPr lvl="1" algn="just"/>
            <a:r>
              <a:rPr lang="en-US" dirty="0" smtClean="0">
                <a:latin typeface="+mn-lt"/>
              </a:rPr>
              <a:t>Pursing legislative or regulatory reforms</a:t>
            </a:r>
            <a:endParaRPr lang="en-US" dirty="0">
              <a:latin typeface="+mn-lt"/>
            </a:endParaRPr>
          </a:p>
          <a:p>
            <a:pPr marL="411480" lvl="1" indent="0" algn="just">
              <a:buNone/>
            </a:pPr>
            <a:endParaRPr lang="en-US" sz="1100" dirty="0" smtClean="0">
              <a:latin typeface="+mn-lt"/>
            </a:endParaRPr>
          </a:p>
          <a:p>
            <a:pPr algn="just"/>
            <a:r>
              <a:rPr lang="en-US" dirty="0" smtClean="0">
                <a:latin typeface="+mn-lt"/>
              </a:rPr>
              <a:t>Negotiations still present two basic questions:  </a:t>
            </a:r>
          </a:p>
          <a:p>
            <a:pPr lvl="1" algn="just"/>
            <a:r>
              <a:rPr lang="en-US" dirty="0" smtClean="0">
                <a:latin typeface="+mn-lt"/>
              </a:rPr>
              <a:t>Does the payor need the provider in its network and, if so, what will the payor pay to have the provider in its network?</a:t>
            </a:r>
          </a:p>
          <a:p>
            <a:pPr lvl="1" algn="just"/>
            <a:r>
              <a:rPr lang="en-US" dirty="0" smtClean="0">
                <a:latin typeface="+mn-lt"/>
              </a:rPr>
              <a:t>What is an out-of-network provider’s recourse on payment?</a:t>
            </a:r>
            <a:endParaRPr lang="en-US" dirty="0">
              <a:latin typeface="+mn-lt"/>
            </a:endParaRPr>
          </a:p>
          <a:p>
            <a:pPr marL="411480" lvl="1" indent="0" algn="just">
              <a:spcBef>
                <a:spcPts val="0"/>
              </a:spcBef>
              <a:buNone/>
            </a:pPr>
            <a:endParaRPr lang="en-US" sz="2100" dirty="0" smtClean="0">
              <a:latin typeface="+mn-lt"/>
            </a:endParaRPr>
          </a:p>
          <a:p>
            <a:pPr algn="just"/>
            <a:r>
              <a:rPr lang="en-US" sz="2100" dirty="0" smtClean="0">
                <a:latin typeface="+mn-lt"/>
              </a:rPr>
              <a:t>The side that understands the emerging network adequacy regimes will have an advantage in contract negotiations.</a:t>
            </a:r>
            <a:endParaRPr lang="en-US" sz="2100" dirty="0">
              <a:latin typeface="+mn-lt"/>
            </a:endParaRPr>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1635063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5400" dirty="0" smtClean="0"/>
              <a:t>MA Network Adequacy</a:t>
            </a:r>
            <a:endParaRPr lang="en-US" sz="5400" dirty="0"/>
          </a:p>
        </p:txBody>
      </p:sp>
      <p:sp>
        <p:nvSpPr>
          <p:cNvPr id="3" name="Subtitle 2"/>
          <p:cNvSpPr>
            <a:spLocks noGrp="1"/>
          </p:cNvSpPr>
          <p:nvPr>
            <p:ph type="subTitle" idx="1"/>
          </p:nvPr>
        </p:nvSpPr>
        <p:spPr>
          <a:xfrm>
            <a:off x="685800" y="4572000"/>
            <a:ext cx="6934200" cy="1066800"/>
          </a:xfrm>
        </p:spPr>
        <p:txBody>
          <a:bodyPr/>
          <a:lstStyle/>
          <a:p>
            <a:r>
              <a:rPr lang="en-US" i="1" dirty="0" smtClean="0"/>
              <a:t>CMS will be assessing networks quantitatively and qualitatively</a:t>
            </a:r>
            <a:endParaRPr lang="en-US" i="1" dirty="0"/>
          </a:p>
        </p:txBody>
      </p:sp>
      <p:sp>
        <p:nvSpPr>
          <p:cNvPr id="2" name="Footer Placeholder 1"/>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582628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 Network Adequacy Rules</a:t>
            </a:r>
            <a:endParaRPr lang="en-US" u="sng" dirty="0"/>
          </a:p>
        </p:txBody>
      </p:sp>
      <p:sp>
        <p:nvSpPr>
          <p:cNvPr id="3" name="Content Placeholder 2"/>
          <p:cNvSpPr>
            <a:spLocks noGrp="1"/>
          </p:cNvSpPr>
          <p:nvPr>
            <p:ph idx="1"/>
          </p:nvPr>
        </p:nvSpPr>
        <p:spPr>
          <a:xfrm>
            <a:off x="304800" y="1417638"/>
            <a:ext cx="8077200" cy="5287962"/>
          </a:xfrm>
        </p:spPr>
        <p:txBody>
          <a:bodyPr>
            <a:normAutofit fontScale="92500" lnSpcReduction="10000"/>
          </a:bodyPr>
          <a:lstStyle/>
          <a:p>
            <a:pPr algn="just"/>
            <a:r>
              <a:rPr lang="en-US" sz="2600" u="sng" dirty="0" smtClean="0">
                <a:latin typeface="+mn-lt"/>
              </a:rPr>
              <a:t>Network Adequacy</a:t>
            </a:r>
          </a:p>
          <a:p>
            <a:pPr lvl="1" algn="just"/>
            <a:r>
              <a:rPr lang="en-US" dirty="0" smtClean="0">
                <a:latin typeface="+mn-lt"/>
              </a:rPr>
              <a:t>The standard is reasonable access.  MAOs must: </a:t>
            </a:r>
          </a:p>
          <a:p>
            <a:pPr lvl="2" algn="just"/>
            <a:r>
              <a:rPr lang="en-US" sz="2000" dirty="0" smtClean="0">
                <a:latin typeface="+mn-lt"/>
              </a:rPr>
              <a:t>“Maintain and monitor a network of </a:t>
            </a:r>
            <a:r>
              <a:rPr lang="en-US" sz="2000" b="1" i="1" dirty="0" smtClean="0">
                <a:latin typeface="+mn-lt"/>
              </a:rPr>
              <a:t>appropriate providers </a:t>
            </a:r>
            <a:r>
              <a:rPr lang="en-US" sz="2000" dirty="0" smtClean="0">
                <a:latin typeface="+mn-lt"/>
              </a:rPr>
              <a:t>that is supported by written agreements and is </a:t>
            </a:r>
            <a:r>
              <a:rPr lang="en-US" sz="2000" b="1" i="1" dirty="0" smtClean="0">
                <a:latin typeface="+mn-lt"/>
              </a:rPr>
              <a:t>sufficient to provide adequate access </a:t>
            </a:r>
            <a:r>
              <a:rPr lang="en-US" sz="2000" dirty="0" smtClean="0">
                <a:latin typeface="+mn-lt"/>
              </a:rPr>
              <a:t>to covered services to </a:t>
            </a:r>
            <a:r>
              <a:rPr lang="en-US" sz="2000" b="1" i="1" dirty="0" smtClean="0">
                <a:latin typeface="+mn-lt"/>
              </a:rPr>
              <a:t>meet the needs of the population served</a:t>
            </a:r>
            <a:r>
              <a:rPr lang="en-US" sz="2000" dirty="0" smtClean="0">
                <a:latin typeface="+mn-lt"/>
              </a:rPr>
              <a:t>.” </a:t>
            </a:r>
            <a:r>
              <a:rPr lang="en-US" sz="2000" dirty="0">
                <a:latin typeface="+mn-lt"/>
              </a:rPr>
              <a:t>42 C.F.R. § 422.112(a)(1)(</a:t>
            </a:r>
            <a:r>
              <a:rPr lang="en-US" sz="2000" dirty="0" err="1">
                <a:latin typeface="+mn-lt"/>
              </a:rPr>
              <a:t>i</a:t>
            </a:r>
            <a:r>
              <a:rPr lang="en-US" sz="2000" dirty="0" smtClean="0">
                <a:latin typeface="+mn-lt"/>
              </a:rPr>
              <a:t>) (emphasis added).</a:t>
            </a:r>
          </a:p>
          <a:p>
            <a:pPr lvl="2" algn="just"/>
            <a:r>
              <a:rPr lang="en-US" sz="2000" dirty="0" smtClean="0">
                <a:latin typeface="+mn-lt"/>
              </a:rPr>
              <a:t>Reasonable access includes timely access. 42 C.F.R. § 422.112(a)(6)(i).</a:t>
            </a:r>
          </a:p>
          <a:p>
            <a:pPr lvl="1" algn="just"/>
            <a:r>
              <a:rPr lang="en-US" dirty="0" smtClean="0">
                <a:latin typeface="+mn-lt"/>
              </a:rPr>
              <a:t>The core criteria are (1) minimum number of providers/facility, (2) maximum travel time, and (3) maximum travel distance.</a:t>
            </a:r>
            <a:r>
              <a:rPr lang="en-US" baseline="30000" dirty="0" smtClean="0">
                <a:latin typeface="+mn-lt"/>
              </a:rPr>
              <a:t>6</a:t>
            </a:r>
          </a:p>
          <a:p>
            <a:pPr algn="just"/>
            <a:r>
              <a:rPr lang="en-US" sz="2600" u="sng" dirty="0" smtClean="0">
                <a:latin typeface="+mn-lt"/>
              </a:rPr>
              <a:t>Provider Directories and Transitions</a:t>
            </a:r>
          </a:p>
          <a:p>
            <a:pPr lvl="1" algn="just"/>
            <a:r>
              <a:rPr lang="en-US" dirty="0" smtClean="0">
                <a:latin typeface="+mn-lt"/>
              </a:rPr>
              <a:t>Provider directories must be disclosed at the time of enrollment and annually thereafter.  </a:t>
            </a:r>
            <a:r>
              <a:rPr lang="en-US" i="1" dirty="0" smtClean="0">
                <a:latin typeface="+mn-lt"/>
              </a:rPr>
              <a:t>See</a:t>
            </a:r>
            <a:r>
              <a:rPr lang="en-US" dirty="0" smtClean="0">
                <a:latin typeface="+mn-lt"/>
              </a:rPr>
              <a:t> 42 C.F.R. § 422.111(b)(3).</a:t>
            </a:r>
          </a:p>
          <a:p>
            <a:pPr lvl="1" algn="just"/>
            <a:r>
              <a:rPr lang="en-US" dirty="0" smtClean="0">
                <a:latin typeface="+mn-lt"/>
              </a:rPr>
              <a:t>MAOs must make “a </a:t>
            </a:r>
            <a:r>
              <a:rPr lang="en-US" dirty="0">
                <a:latin typeface="+mn-lt"/>
              </a:rPr>
              <a:t>good faith effort to provide written notice of a termination of a contracted provider at least 30 calendar days before the termination effective date to all enrollees who are patients seen on a regular basis by the provider … .” 42 C.F.R. § 422.111(e).</a:t>
            </a:r>
          </a:p>
          <a:p>
            <a:pPr algn="just"/>
            <a:endParaRPr lang="en-US" dirty="0" smtClean="0"/>
          </a:p>
          <a:p>
            <a:pPr lvl="1" algn="just"/>
            <a:endParaRPr lang="en-US" dirty="0"/>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2572023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MA Network Adequacy Reform</a:t>
            </a:r>
            <a:endParaRPr lang="en-US" u="sng" dirty="0"/>
          </a:p>
        </p:txBody>
      </p:sp>
      <p:sp>
        <p:nvSpPr>
          <p:cNvPr id="3" name="Content Placeholder 2"/>
          <p:cNvSpPr>
            <a:spLocks noGrp="1"/>
          </p:cNvSpPr>
          <p:nvPr>
            <p:ph idx="1"/>
          </p:nvPr>
        </p:nvSpPr>
        <p:spPr>
          <a:xfrm>
            <a:off x="457200" y="1417638"/>
            <a:ext cx="7848600" cy="4983162"/>
          </a:xfrm>
        </p:spPr>
        <p:txBody>
          <a:bodyPr>
            <a:normAutofit fontScale="92500"/>
          </a:bodyPr>
          <a:lstStyle/>
          <a:p>
            <a:pPr algn="just"/>
            <a:r>
              <a:rPr lang="en-US" sz="2800" u="sng" dirty="0" smtClean="0">
                <a:latin typeface="+mn-lt"/>
              </a:rPr>
              <a:t>GAO Report (August 2015)</a:t>
            </a:r>
            <a:r>
              <a:rPr lang="en-US" sz="2800" baseline="30000" dirty="0" smtClean="0">
                <a:latin typeface="+mn-lt"/>
              </a:rPr>
              <a:t>7</a:t>
            </a:r>
            <a:endParaRPr lang="en-US" sz="2800" u="sng" baseline="30000" dirty="0" smtClean="0">
              <a:latin typeface="+mn-lt"/>
            </a:endParaRPr>
          </a:p>
          <a:p>
            <a:pPr lvl="1" algn="just"/>
            <a:r>
              <a:rPr lang="en-US" sz="2800" dirty="0" smtClean="0">
                <a:latin typeface="+mn-lt"/>
              </a:rPr>
              <a:t>MA criteria do not look at provider availability.</a:t>
            </a:r>
          </a:p>
          <a:p>
            <a:pPr lvl="1" algn="just"/>
            <a:r>
              <a:rPr lang="en-US" sz="2800" dirty="0" smtClean="0">
                <a:latin typeface="+mn-lt"/>
              </a:rPr>
              <a:t>CMS applies MA criteria only to new market entries.</a:t>
            </a:r>
          </a:p>
          <a:p>
            <a:pPr lvl="1" algn="just"/>
            <a:r>
              <a:rPr lang="en-US" sz="2800" dirty="0" smtClean="0">
                <a:latin typeface="+mn-lt"/>
              </a:rPr>
              <a:t>CMS does not assess accuracy of MAO network data, despite inaccuracies in provider directories. </a:t>
            </a:r>
          </a:p>
          <a:p>
            <a:pPr lvl="1" algn="just"/>
            <a:r>
              <a:rPr lang="en-US" sz="2800" dirty="0" smtClean="0">
                <a:latin typeface="+mn-lt"/>
              </a:rPr>
              <a:t>CMS does not require MAOs to update their network information. Nor does CMS conduct assessments outside of the certification process.</a:t>
            </a:r>
          </a:p>
          <a:p>
            <a:pPr lvl="1" algn="just"/>
            <a:r>
              <a:rPr lang="en-US" sz="2800" dirty="0" smtClean="0">
                <a:latin typeface="+mn-lt"/>
              </a:rPr>
              <a:t>There are no content requirements for provider termination notices.</a:t>
            </a:r>
          </a:p>
          <a:p>
            <a:pPr lvl="2" algn="just"/>
            <a:endParaRPr lang="en-US" sz="2200" dirty="0" smtClean="0"/>
          </a:p>
          <a:p>
            <a:pPr lvl="1" algn="just"/>
            <a:endParaRPr lang="en-US" sz="2200" dirty="0"/>
          </a:p>
        </p:txBody>
      </p:sp>
      <p:sp>
        <p:nvSpPr>
          <p:cNvPr id="4" name="Footer Placeholder 3"/>
          <p:cNvSpPr>
            <a:spLocks noGrp="1"/>
          </p:cNvSpPr>
          <p:nvPr>
            <p:ph type="ftr" sz="quarter" idx="11"/>
          </p:nvPr>
        </p:nvSpPr>
        <p:spPr/>
        <p:txBody>
          <a:bodyPr/>
          <a:lstStyle/>
          <a:p>
            <a:endParaRPr lang="en-US" dirty="0">
              <a:solidFill>
                <a:srgbClr val="EEECE1"/>
              </a:solidFill>
            </a:endParaRPr>
          </a:p>
        </p:txBody>
      </p:sp>
    </p:spTree>
    <p:extLst>
      <p:ext uri="{BB962C8B-B14F-4D97-AF65-F5344CB8AC3E}">
        <p14:creationId xmlns:p14="http://schemas.microsoft.com/office/powerpoint/2010/main" val="24042439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_rels/theme1.xml.rels>&#65279;<?xml version="1.0" encoding="UTF-8" standalone="yes"?>
<Relationships xmlns="http://schemas.openxmlformats.org/package/2006/relationships">
  <Relationship Id="rId1" Type="http://schemas.openxmlformats.org/officeDocument/2006/relationships/image" Target="../media/image1.jpeg" />
</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HC_StrategyTemplat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NCI">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NCI Powerpoint 1">
        <a:dk1>
          <a:srgbClr val="000000"/>
        </a:dk1>
        <a:lt1>
          <a:srgbClr val="FFFFFF"/>
        </a:lt1>
        <a:dk2>
          <a:srgbClr val="6F6754"/>
        </a:dk2>
        <a:lt2>
          <a:srgbClr val="EAEAEA"/>
        </a:lt2>
        <a:accent1>
          <a:srgbClr val="B88740"/>
        </a:accent1>
        <a:accent2>
          <a:srgbClr val="3F4A13"/>
        </a:accent2>
        <a:accent3>
          <a:srgbClr val="FFFFFF"/>
        </a:accent3>
        <a:accent4>
          <a:srgbClr val="000000"/>
        </a:accent4>
        <a:accent5>
          <a:srgbClr val="D8C3AF"/>
        </a:accent5>
        <a:accent6>
          <a:srgbClr val="384210"/>
        </a:accent6>
        <a:hlink>
          <a:srgbClr val="093678"/>
        </a:hlink>
        <a:folHlink>
          <a:srgbClr val="A15F00"/>
        </a:folHlink>
      </a:clrScheme>
      <a:clrMap bg1="lt1" tx1="dk1" bg2="lt2" tx2="dk2" accent1="accent1" accent2="accent2" accent3="accent3" accent4="accent4" accent5="accent5" accent6="accent6" hlink="hlink" folHlink="folHlink"/>
    </a:extraClrScheme>
    <a:extraClrScheme>
      <a:clrScheme name="2_NCI Powerpoint 2">
        <a:dk1>
          <a:srgbClr val="000000"/>
        </a:dk1>
        <a:lt1>
          <a:srgbClr val="FFFFFF"/>
        </a:lt1>
        <a:dk2>
          <a:srgbClr val="6F6754"/>
        </a:dk2>
        <a:lt2>
          <a:srgbClr val="EAEAEA"/>
        </a:lt2>
        <a:accent1>
          <a:srgbClr val="AB6240"/>
        </a:accent1>
        <a:accent2>
          <a:srgbClr val="3F4A13"/>
        </a:accent2>
        <a:accent3>
          <a:srgbClr val="FFFFFF"/>
        </a:accent3>
        <a:accent4>
          <a:srgbClr val="000000"/>
        </a:accent4>
        <a:accent5>
          <a:srgbClr val="D2B7AF"/>
        </a:accent5>
        <a:accent6>
          <a:srgbClr val="384210"/>
        </a:accent6>
        <a:hlink>
          <a:srgbClr val="093678"/>
        </a:hlink>
        <a:folHlink>
          <a:srgbClr val="8F2E00"/>
        </a:folHlink>
      </a:clrScheme>
      <a:clrMap bg1="lt1" tx1="dk1" bg2="lt2" tx2="dk2" accent1="accent1" accent2="accent2" accent3="accent3" accent4="accent4" accent5="accent5" accent6="accent6" hlink="hlink" folHlink="folHlink"/>
    </a:extraClrScheme>
    <a:extraClrScheme>
      <a:clrScheme name="2_NCI Powerpoint 3">
        <a:dk1>
          <a:srgbClr val="000000"/>
        </a:dk1>
        <a:lt1>
          <a:srgbClr val="FFFFFF"/>
        </a:lt1>
        <a:dk2>
          <a:srgbClr val="6F6754"/>
        </a:dk2>
        <a:lt2>
          <a:srgbClr val="EAEAEA"/>
        </a:lt2>
        <a:accent1>
          <a:srgbClr val="855576"/>
        </a:accent1>
        <a:accent2>
          <a:srgbClr val="3F4A13"/>
        </a:accent2>
        <a:accent3>
          <a:srgbClr val="FFFFFF"/>
        </a:accent3>
        <a:accent4>
          <a:srgbClr val="000000"/>
        </a:accent4>
        <a:accent5>
          <a:srgbClr val="C2B4BD"/>
        </a:accent5>
        <a:accent6>
          <a:srgbClr val="384210"/>
        </a:accent6>
        <a:hlink>
          <a:srgbClr val="A15F00"/>
        </a:hlink>
        <a:folHlink>
          <a:srgbClr val="5C1C49"/>
        </a:folHlink>
      </a:clrScheme>
      <a:clrMap bg1="lt1" tx1="dk1" bg2="lt2" tx2="dk2" accent1="accent1" accent2="accent2" accent3="accent3" accent4="accent4" accent5="accent5" accent6="accent6" hlink="hlink" folHlink="folHlink"/>
    </a:extraClrScheme>
    <a:extraClrScheme>
      <a:clrScheme name="2_NCI Powerpoint 4">
        <a:dk1>
          <a:srgbClr val="000000"/>
        </a:dk1>
        <a:lt1>
          <a:srgbClr val="FFFFFF"/>
        </a:lt1>
        <a:dk2>
          <a:srgbClr val="6F6754"/>
        </a:dk2>
        <a:lt2>
          <a:srgbClr val="EAEAEA"/>
        </a:lt2>
        <a:accent1>
          <a:srgbClr val="46689A"/>
        </a:accent1>
        <a:accent2>
          <a:srgbClr val="5C2801"/>
        </a:accent2>
        <a:accent3>
          <a:srgbClr val="FFFFFF"/>
        </a:accent3>
        <a:accent4>
          <a:srgbClr val="000000"/>
        </a:accent4>
        <a:accent5>
          <a:srgbClr val="B0B9CA"/>
        </a:accent5>
        <a:accent6>
          <a:srgbClr val="532301"/>
        </a:accent6>
        <a:hlink>
          <a:srgbClr val="17524E"/>
        </a:hlink>
        <a:folHlink>
          <a:srgbClr val="093678"/>
        </a:folHlink>
      </a:clrScheme>
      <a:clrMap bg1="lt1" tx1="dk1" bg2="lt2" tx2="dk2" accent1="accent1" accent2="accent2" accent3="accent3" accent4="accent4" accent5="accent5" accent6="accent6" hlink="hlink" folHlink="folHlink"/>
    </a:extraClrScheme>
    <a:extraClrScheme>
      <a:clrScheme name="2_NCI Powerpoint 5">
        <a:dk1>
          <a:srgbClr val="000000"/>
        </a:dk1>
        <a:lt1>
          <a:srgbClr val="FFFFFF"/>
        </a:lt1>
        <a:dk2>
          <a:srgbClr val="6F6754"/>
        </a:dk2>
        <a:lt2>
          <a:srgbClr val="EAEAEA"/>
        </a:lt2>
        <a:accent1>
          <a:srgbClr val="517D7A"/>
        </a:accent1>
        <a:accent2>
          <a:srgbClr val="A15F00"/>
        </a:accent2>
        <a:accent3>
          <a:srgbClr val="FFFFFF"/>
        </a:accent3>
        <a:accent4>
          <a:srgbClr val="000000"/>
        </a:accent4>
        <a:accent5>
          <a:srgbClr val="B3BFBE"/>
        </a:accent5>
        <a:accent6>
          <a:srgbClr val="915500"/>
        </a:accent6>
        <a:hlink>
          <a:srgbClr val="5C1C49"/>
        </a:hlink>
        <a:folHlink>
          <a:srgbClr val="17524E"/>
        </a:folHlink>
      </a:clrScheme>
      <a:clrMap bg1="lt1" tx1="dk1" bg2="lt2" tx2="dk2" accent1="accent1" accent2="accent2" accent3="accent3" accent4="accent4" accent5="accent5" accent6="accent6" hlink="hlink" folHlink="folHlink"/>
    </a:extraClrScheme>
    <a:extraClrScheme>
      <a:clrScheme name="2_NCI Powerpoint 6">
        <a:dk1>
          <a:srgbClr val="000000"/>
        </a:dk1>
        <a:lt1>
          <a:srgbClr val="FFFFFF"/>
        </a:lt1>
        <a:dk2>
          <a:srgbClr val="6F6754"/>
        </a:dk2>
        <a:lt2>
          <a:srgbClr val="EAEAEA"/>
        </a:lt2>
        <a:accent1>
          <a:srgbClr val="6F774E"/>
        </a:accent1>
        <a:accent2>
          <a:srgbClr val="093678"/>
        </a:accent2>
        <a:accent3>
          <a:srgbClr val="FFFFFF"/>
        </a:accent3>
        <a:accent4>
          <a:srgbClr val="000000"/>
        </a:accent4>
        <a:accent5>
          <a:srgbClr val="BBBDB2"/>
        </a:accent5>
        <a:accent6>
          <a:srgbClr val="07306C"/>
        </a:accent6>
        <a:hlink>
          <a:srgbClr val="8F2E00"/>
        </a:hlink>
        <a:folHlink>
          <a:srgbClr val="3F4A13"/>
        </a:folHlink>
      </a:clrScheme>
      <a:clrMap bg1="lt1" tx1="dk1" bg2="lt2" tx2="dk2" accent1="accent1" accent2="accent2" accent3="accent3" accent4="accent4" accent5="accent5" accent6="accent6" hlink="hlink" folHlink="folHlink"/>
    </a:extraClrScheme>
    <a:extraClrScheme>
      <a:clrScheme name="2_NCI Powerpoint 7">
        <a:dk1>
          <a:srgbClr val="000000"/>
        </a:dk1>
        <a:lt1>
          <a:srgbClr val="FFFFFF"/>
        </a:lt1>
        <a:dk2>
          <a:srgbClr val="6F6754"/>
        </a:dk2>
        <a:lt2>
          <a:srgbClr val="EAEAEA"/>
        </a:lt2>
        <a:accent1>
          <a:srgbClr val="855E40"/>
        </a:accent1>
        <a:accent2>
          <a:srgbClr val="17524E"/>
        </a:accent2>
        <a:accent3>
          <a:srgbClr val="FFFFFF"/>
        </a:accent3>
        <a:accent4>
          <a:srgbClr val="000000"/>
        </a:accent4>
        <a:accent5>
          <a:srgbClr val="C2B6AF"/>
        </a:accent5>
        <a:accent6>
          <a:srgbClr val="144946"/>
        </a:accent6>
        <a:hlink>
          <a:srgbClr val="8F2E00"/>
        </a:hlink>
        <a:folHlink>
          <a:srgbClr val="5C2801"/>
        </a:folHlink>
      </a:clrScheme>
      <a:clrMap bg1="lt1" tx1="dk1" bg2="lt2" tx2="dk2" accent1="accent1" accent2="accent2" accent3="accent3" accent4="accent4" accent5="accent5" accent6="accent6" hlink="hlink" folHlink="folHlink"/>
    </a:extraClrScheme>
    <a:extraClrScheme>
      <a:clrScheme name="2_NCI Powerpoint 8">
        <a:dk1>
          <a:srgbClr val="000000"/>
        </a:dk1>
        <a:lt1>
          <a:srgbClr val="FFFFFF"/>
        </a:lt1>
        <a:dk2>
          <a:srgbClr val="17524E"/>
        </a:dk2>
        <a:lt2>
          <a:srgbClr val="EAEAEA"/>
        </a:lt2>
        <a:accent1>
          <a:srgbClr val="5C1C49"/>
        </a:accent1>
        <a:accent2>
          <a:srgbClr val="3F4A13"/>
        </a:accent2>
        <a:accent3>
          <a:srgbClr val="FFFFFF"/>
        </a:accent3>
        <a:accent4>
          <a:srgbClr val="000000"/>
        </a:accent4>
        <a:accent5>
          <a:srgbClr val="B5ABB1"/>
        </a:accent5>
        <a:accent6>
          <a:srgbClr val="384210"/>
        </a:accent6>
        <a:hlink>
          <a:srgbClr val="093678"/>
        </a:hlink>
        <a:folHlink>
          <a:srgbClr val="A15F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3763</Words>
  <Application>Microsoft Office PowerPoint</Application>
  <PresentationFormat>On-screen Show (4:3)</PresentationFormat>
  <Paragraphs>287</Paragraphs>
  <Slides>32</Slides>
  <Notes>32</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42" baseType="lpstr">
      <vt:lpstr>Arial</vt:lpstr>
      <vt:lpstr>Arial Narrow</vt:lpstr>
      <vt:lpstr>Calibri</vt:lpstr>
      <vt:lpstr>Cambria</vt:lpstr>
      <vt:lpstr>Century Gothic</vt:lpstr>
      <vt:lpstr>Palatino Linotype</vt:lpstr>
      <vt:lpstr>Palatino LT Std</vt:lpstr>
      <vt:lpstr>Adjacency</vt:lpstr>
      <vt:lpstr>HC_StrategyTemplate</vt:lpstr>
      <vt:lpstr>think-cell Slide</vt:lpstr>
      <vt:lpstr>  In or Out:  Network  Adequacy Regulation and Out-of-Network Litigation</vt:lpstr>
      <vt:lpstr>Agenda</vt:lpstr>
      <vt:lpstr>Industry Changes</vt:lpstr>
      <vt:lpstr>Managed Care Enrollment is Growing</vt:lpstr>
      <vt:lpstr>Managed Care Enrollment is Growing</vt:lpstr>
      <vt:lpstr>Managed Care Enrollment is Growing</vt:lpstr>
      <vt:lpstr>MA Network Adequacy</vt:lpstr>
      <vt:lpstr>MA Network Adequacy Rules</vt:lpstr>
      <vt:lpstr>MA Network Adequacy Reform</vt:lpstr>
      <vt:lpstr>MA Network Adequacy Reform</vt:lpstr>
      <vt:lpstr>MA Out-of-Network Rules</vt:lpstr>
      <vt:lpstr>MA Out-of-Network Rules</vt:lpstr>
      <vt:lpstr>MA Out-of-Network Rules</vt:lpstr>
      <vt:lpstr>QHP Network Adequacy</vt:lpstr>
      <vt:lpstr>QHP Network Adequacy Rules</vt:lpstr>
      <vt:lpstr>QHP Network Adequacy Rules</vt:lpstr>
      <vt:lpstr>QHP Network Adequacy Reforms</vt:lpstr>
      <vt:lpstr>QHP Network Adequacy Reforms</vt:lpstr>
      <vt:lpstr>QHP Network Adequacy Reforms</vt:lpstr>
      <vt:lpstr>QHP Network Adequacy Reforms</vt:lpstr>
      <vt:lpstr>QHP Network Adequacy Reforms</vt:lpstr>
      <vt:lpstr>QHP Network Adequacy Reforms</vt:lpstr>
      <vt:lpstr>QHP Network Adequacy Reforms</vt:lpstr>
      <vt:lpstr>Managed Medicaid</vt:lpstr>
      <vt:lpstr>Medicaid MCO Network Adequacy Reform</vt:lpstr>
      <vt:lpstr>Medicaid MCO Network Adequacy Reform</vt:lpstr>
      <vt:lpstr>Payors on the Offensive</vt:lpstr>
      <vt:lpstr>Payors on the Offensive</vt:lpstr>
      <vt:lpstr>Payors on the Offensive</vt:lpstr>
      <vt:lpstr>Notes</vt:lpstr>
      <vt:lpstr>Notes</vt:lpstr>
      <vt:lpstr>Notes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